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5" r:id="rId6"/>
    <p:sldId id="266" r:id="rId7"/>
    <p:sldId id="260" r:id="rId8"/>
    <p:sldId id="261"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7AB8B5-373A-43EF-B8D2-6C2F9A741AB5}" v="7" dt="2024-11-08T17:13:41.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5" d="100"/>
          <a:sy n="85" d="100"/>
        </p:scale>
        <p:origin x="137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than muhammad" userId="b3c329b0cf85cdec" providerId="LiveId" clId="{637AB8B5-373A-43EF-B8D2-6C2F9A741AB5}"/>
    <pc:docChg chg="undo redo custSel addSld delSld modSld">
      <pc:chgData name="hamthan muhammad" userId="b3c329b0cf85cdec" providerId="LiveId" clId="{637AB8B5-373A-43EF-B8D2-6C2F9A741AB5}" dt="2024-11-08T17:13:41.610" v="74"/>
      <pc:docMkLst>
        <pc:docMk/>
      </pc:docMkLst>
      <pc:sldChg chg="modSp mod">
        <pc:chgData name="hamthan muhammad" userId="b3c329b0cf85cdec" providerId="LiveId" clId="{637AB8B5-373A-43EF-B8D2-6C2F9A741AB5}" dt="2024-11-08T15:52:15.964" v="7" actId="27636"/>
        <pc:sldMkLst>
          <pc:docMk/>
          <pc:sldMk cId="0" sldId="257"/>
        </pc:sldMkLst>
        <pc:spChg chg="mod">
          <ac:chgData name="hamthan muhammad" userId="b3c329b0cf85cdec" providerId="LiveId" clId="{637AB8B5-373A-43EF-B8D2-6C2F9A741AB5}" dt="2024-11-08T15:52:15.964" v="7" actId="27636"/>
          <ac:spMkLst>
            <pc:docMk/>
            <pc:sldMk cId="0" sldId="257"/>
            <ac:spMk id="24" creationId="{69E4AA55-1DDE-1031-192E-8DDC889B9FC1}"/>
          </ac:spMkLst>
        </pc:spChg>
      </pc:sldChg>
      <pc:sldChg chg="addSp delSp modSp">
        <pc:chgData name="hamthan muhammad" userId="b3c329b0cf85cdec" providerId="LiveId" clId="{637AB8B5-373A-43EF-B8D2-6C2F9A741AB5}" dt="2024-11-08T17:07:18.139" v="10"/>
        <pc:sldMkLst>
          <pc:docMk/>
          <pc:sldMk cId="0" sldId="258"/>
        </pc:sldMkLst>
        <pc:spChg chg="del">
          <ac:chgData name="hamthan muhammad" userId="b3c329b0cf85cdec" providerId="LiveId" clId="{637AB8B5-373A-43EF-B8D2-6C2F9A741AB5}" dt="2024-11-08T17:07:18.139" v="10"/>
          <ac:spMkLst>
            <pc:docMk/>
            <pc:sldMk cId="0" sldId="258"/>
            <ac:spMk id="3" creationId="{00000000-0000-0000-0000-000000000000}"/>
          </ac:spMkLst>
        </pc:spChg>
        <pc:picChg chg="add mod">
          <ac:chgData name="hamthan muhammad" userId="b3c329b0cf85cdec" providerId="LiveId" clId="{637AB8B5-373A-43EF-B8D2-6C2F9A741AB5}" dt="2024-11-08T17:07:18.139" v="10"/>
          <ac:picMkLst>
            <pc:docMk/>
            <pc:sldMk cId="0" sldId="258"/>
            <ac:picMk id="7" creationId="{A463664B-A030-8B5C-62AF-F09BE826C2DA}"/>
          </ac:picMkLst>
        </pc:picChg>
      </pc:sldChg>
      <pc:sldChg chg="modSp mod">
        <pc:chgData name="hamthan muhammad" userId="b3c329b0cf85cdec" providerId="LiveId" clId="{637AB8B5-373A-43EF-B8D2-6C2F9A741AB5}" dt="2024-11-08T15:55:32.188" v="9" actId="27636"/>
        <pc:sldMkLst>
          <pc:docMk/>
          <pc:sldMk cId="0" sldId="259"/>
        </pc:sldMkLst>
        <pc:spChg chg="mod">
          <ac:chgData name="hamthan muhammad" userId="b3c329b0cf85cdec" providerId="LiveId" clId="{637AB8B5-373A-43EF-B8D2-6C2F9A741AB5}" dt="2024-11-08T15:55:32.188" v="9" actId="27636"/>
          <ac:spMkLst>
            <pc:docMk/>
            <pc:sldMk cId="0" sldId="259"/>
            <ac:spMk id="3" creationId="{00000000-0000-0000-0000-000000000000}"/>
          </ac:spMkLst>
        </pc:spChg>
      </pc:sldChg>
      <pc:sldChg chg="addSp delSp modSp mod">
        <pc:chgData name="hamthan muhammad" userId="b3c329b0cf85cdec" providerId="LiveId" clId="{637AB8B5-373A-43EF-B8D2-6C2F9A741AB5}" dt="2024-11-08T17:12:14.613" v="68" actId="20577"/>
        <pc:sldMkLst>
          <pc:docMk/>
          <pc:sldMk cId="0" sldId="260"/>
        </pc:sldMkLst>
        <pc:spChg chg="del">
          <ac:chgData name="hamthan muhammad" userId="b3c329b0cf85cdec" providerId="LiveId" clId="{637AB8B5-373A-43EF-B8D2-6C2F9A741AB5}" dt="2024-11-08T17:11:38.878" v="61"/>
          <ac:spMkLst>
            <pc:docMk/>
            <pc:sldMk cId="0" sldId="260"/>
            <ac:spMk id="3" creationId="{00000000-0000-0000-0000-000000000000}"/>
          </ac:spMkLst>
        </pc:spChg>
        <pc:spChg chg="add del mod">
          <ac:chgData name="hamthan muhammad" userId="b3c329b0cf85cdec" providerId="LiveId" clId="{637AB8B5-373A-43EF-B8D2-6C2F9A741AB5}" dt="2024-11-08T17:12:14.613" v="68" actId="20577"/>
          <ac:spMkLst>
            <pc:docMk/>
            <pc:sldMk cId="0" sldId="260"/>
            <ac:spMk id="8" creationId="{F6CA89BD-07E9-4466-C00F-EB7F179402CF}"/>
          </ac:spMkLst>
        </pc:spChg>
        <pc:picChg chg="add del mod">
          <ac:chgData name="hamthan muhammad" userId="b3c329b0cf85cdec" providerId="LiveId" clId="{637AB8B5-373A-43EF-B8D2-6C2F9A741AB5}" dt="2024-11-08T17:11:45.639" v="62" actId="21"/>
          <ac:picMkLst>
            <pc:docMk/>
            <pc:sldMk cId="0" sldId="260"/>
            <ac:picMk id="6" creationId="{602ACD3F-BE88-134F-85EA-60839B690D37}"/>
          </ac:picMkLst>
        </pc:picChg>
        <pc:picChg chg="add mod">
          <ac:chgData name="hamthan muhammad" userId="b3c329b0cf85cdec" providerId="LiveId" clId="{637AB8B5-373A-43EF-B8D2-6C2F9A741AB5}" dt="2024-11-08T17:11:54.799" v="63"/>
          <ac:picMkLst>
            <pc:docMk/>
            <pc:sldMk cId="0" sldId="260"/>
            <ac:picMk id="9" creationId="{602ACD3F-BE88-134F-85EA-60839B690D37}"/>
          </ac:picMkLst>
        </pc:picChg>
      </pc:sldChg>
      <pc:sldChg chg="modSp mod">
        <pc:chgData name="hamthan muhammad" userId="b3c329b0cf85cdec" providerId="LiveId" clId="{637AB8B5-373A-43EF-B8D2-6C2F9A741AB5}" dt="2024-11-08T17:12:37.919" v="69"/>
        <pc:sldMkLst>
          <pc:docMk/>
          <pc:sldMk cId="0" sldId="261"/>
        </pc:sldMkLst>
        <pc:spChg chg="mod">
          <ac:chgData name="hamthan muhammad" userId="b3c329b0cf85cdec" providerId="LiveId" clId="{637AB8B5-373A-43EF-B8D2-6C2F9A741AB5}" dt="2024-11-08T17:12:37.919" v="69"/>
          <ac:spMkLst>
            <pc:docMk/>
            <pc:sldMk cId="0" sldId="261"/>
            <ac:spMk id="3" creationId="{00000000-0000-0000-0000-000000000000}"/>
          </ac:spMkLst>
        </pc:spChg>
      </pc:sldChg>
      <pc:sldChg chg="modSp mod">
        <pc:chgData name="hamthan muhammad" userId="b3c329b0cf85cdec" providerId="LiveId" clId="{637AB8B5-373A-43EF-B8D2-6C2F9A741AB5}" dt="2024-11-08T17:13:12.745" v="73" actId="27636"/>
        <pc:sldMkLst>
          <pc:docMk/>
          <pc:sldMk cId="0" sldId="262"/>
        </pc:sldMkLst>
        <pc:spChg chg="mod">
          <ac:chgData name="hamthan muhammad" userId="b3c329b0cf85cdec" providerId="LiveId" clId="{637AB8B5-373A-43EF-B8D2-6C2F9A741AB5}" dt="2024-11-08T17:13:12.745" v="73" actId="27636"/>
          <ac:spMkLst>
            <pc:docMk/>
            <pc:sldMk cId="0" sldId="262"/>
            <ac:spMk id="3" creationId="{00000000-0000-0000-0000-000000000000}"/>
          </ac:spMkLst>
        </pc:spChg>
      </pc:sldChg>
      <pc:sldChg chg="addSp delSp modSp">
        <pc:chgData name="hamthan muhammad" userId="b3c329b0cf85cdec" providerId="LiveId" clId="{637AB8B5-373A-43EF-B8D2-6C2F9A741AB5}" dt="2024-11-08T17:13:41.610" v="74"/>
        <pc:sldMkLst>
          <pc:docMk/>
          <pc:sldMk cId="0" sldId="263"/>
        </pc:sldMkLst>
        <pc:spChg chg="del">
          <ac:chgData name="hamthan muhammad" userId="b3c329b0cf85cdec" providerId="LiveId" clId="{637AB8B5-373A-43EF-B8D2-6C2F9A741AB5}" dt="2024-11-08T17:13:41.610" v="74"/>
          <ac:spMkLst>
            <pc:docMk/>
            <pc:sldMk cId="0" sldId="263"/>
            <ac:spMk id="3" creationId="{00000000-0000-0000-0000-000000000000}"/>
          </ac:spMkLst>
        </pc:spChg>
        <pc:picChg chg="add mod">
          <ac:chgData name="hamthan muhammad" userId="b3c329b0cf85cdec" providerId="LiveId" clId="{637AB8B5-373A-43EF-B8D2-6C2F9A741AB5}" dt="2024-11-08T17:13:41.610" v="74"/>
          <ac:picMkLst>
            <pc:docMk/>
            <pc:sldMk cId="0" sldId="263"/>
            <ac:picMk id="6" creationId="{1399DBF9-3150-D9A8-E798-12A1E19F7B4A}"/>
          </ac:picMkLst>
        </pc:picChg>
      </pc:sldChg>
      <pc:sldChg chg="addSp delSp modSp new mod">
        <pc:chgData name="hamthan muhammad" userId="b3c329b0cf85cdec" providerId="LiveId" clId="{637AB8B5-373A-43EF-B8D2-6C2F9A741AB5}" dt="2024-11-08T17:08:00.330" v="26"/>
        <pc:sldMkLst>
          <pc:docMk/>
          <pc:sldMk cId="916802856" sldId="265"/>
        </pc:sldMkLst>
        <pc:spChg chg="mod">
          <ac:chgData name="hamthan muhammad" userId="b3c329b0cf85cdec" providerId="LiveId" clId="{637AB8B5-373A-43EF-B8D2-6C2F9A741AB5}" dt="2024-11-08T17:07:41.227" v="25" actId="20577"/>
          <ac:spMkLst>
            <pc:docMk/>
            <pc:sldMk cId="916802856" sldId="265"/>
            <ac:spMk id="2" creationId="{19A90B08-604A-F898-2779-635B3F16B67D}"/>
          </ac:spMkLst>
        </pc:spChg>
        <pc:spChg chg="del">
          <ac:chgData name="hamthan muhammad" userId="b3c329b0cf85cdec" providerId="LiveId" clId="{637AB8B5-373A-43EF-B8D2-6C2F9A741AB5}" dt="2024-11-08T17:08:00.330" v="26"/>
          <ac:spMkLst>
            <pc:docMk/>
            <pc:sldMk cId="916802856" sldId="265"/>
            <ac:spMk id="3" creationId="{09EFC410-EEA6-E5F2-EE9F-9BCAD064AEAA}"/>
          </ac:spMkLst>
        </pc:spChg>
        <pc:picChg chg="add mod">
          <ac:chgData name="hamthan muhammad" userId="b3c329b0cf85cdec" providerId="LiveId" clId="{637AB8B5-373A-43EF-B8D2-6C2F9A741AB5}" dt="2024-11-08T17:08:00.330" v="26"/>
          <ac:picMkLst>
            <pc:docMk/>
            <pc:sldMk cId="916802856" sldId="265"/>
            <ac:picMk id="6" creationId="{90206C56-84A6-38DC-040B-E1CC10E693E8}"/>
          </ac:picMkLst>
        </pc:picChg>
      </pc:sldChg>
      <pc:sldChg chg="addSp modSp new mod">
        <pc:chgData name="hamthan muhammad" userId="b3c329b0cf85cdec" providerId="LiveId" clId="{637AB8B5-373A-43EF-B8D2-6C2F9A741AB5}" dt="2024-11-08T17:09:37.185" v="60" actId="1076"/>
        <pc:sldMkLst>
          <pc:docMk/>
          <pc:sldMk cId="1776449657" sldId="266"/>
        </pc:sldMkLst>
        <pc:spChg chg="mod">
          <ac:chgData name="hamthan muhammad" userId="b3c329b0cf85cdec" providerId="LiveId" clId="{637AB8B5-373A-43EF-B8D2-6C2F9A741AB5}" dt="2024-11-08T17:09:06.346" v="42" actId="20577"/>
          <ac:spMkLst>
            <pc:docMk/>
            <pc:sldMk cId="1776449657" sldId="266"/>
            <ac:spMk id="2" creationId="{F6C74A5B-4891-3D06-40C2-7D67DA1C6920}"/>
          </ac:spMkLst>
        </pc:spChg>
        <pc:spChg chg="mod">
          <ac:chgData name="hamthan muhammad" userId="b3c329b0cf85cdec" providerId="LiveId" clId="{637AB8B5-373A-43EF-B8D2-6C2F9A741AB5}" dt="2024-11-08T17:09:31.584" v="58" actId="20577"/>
          <ac:spMkLst>
            <pc:docMk/>
            <pc:sldMk cId="1776449657" sldId="266"/>
            <ac:spMk id="3" creationId="{B634FA72-279B-E3F2-EE7F-BBF9F761B13F}"/>
          </ac:spMkLst>
        </pc:spChg>
        <pc:picChg chg="add mod">
          <ac:chgData name="hamthan muhammad" userId="b3c329b0cf85cdec" providerId="LiveId" clId="{637AB8B5-373A-43EF-B8D2-6C2F9A741AB5}" dt="2024-11-08T17:09:37.185" v="60" actId="1076"/>
          <ac:picMkLst>
            <pc:docMk/>
            <pc:sldMk cId="1776449657" sldId="266"/>
            <ac:picMk id="6" creationId="{20656DB9-B96D-A9C4-7D10-6DEB1766E8AD}"/>
          </ac:picMkLst>
        </pc:picChg>
      </pc:sldChg>
      <pc:sldChg chg="new del">
        <pc:chgData name="hamthan muhammad" userId="b3c329b0cf85cdec" providerId="LiveId" clId="{637AB8B5-373A-43EF-B8D2-6C2F9A741AB5}" dt="2024-11-08T17:08:52.840" v="28" actId="2696"/>
        <pc:sldMkLst>
          <pc:docMk/>
          <pc:sldMk cId="2587248387"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3D4C8C-A632-45C3-BE70-04BA6FBCEB67}" type="datetimeFigureOut">
              <a:rPr lang="en-US" smtClean="0"/>
              <a:t>11/8/2024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62EA30-6CB6-4E2C-978A-29A9F28511D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E9D120-BF9E-431E-A286-7B6887E66518}"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0E3110-057D-411E-8817-804C2705019B}"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CD702B-F71D-4BB7-BF4D-B2673DD7BCCF}"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A51DA2-EB45-4E05-B92B-AC6E00906EA3}"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2109F9-6CED-493C-B41A-F8815E7DACAB}"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C4678-BFD6-4EB4-AA4F-F4E8CCEBEE07}"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5B96EE-81F0-4E60-9CFF-10A7C047197F}" type="datetime1">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F52692-981B-4409-9FA2-D1F476464093}" type="datetime1">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DCBCF7-4806-4A06-95FF-5F2B6496F91F}" type="datetime1">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1FD32A-A489-41F4-B4C9-34514B796211}"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DBB8DB-C90F-4388-B00B-891F7D8AAC32}"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7A8399-2F8C-469B-9C40-92566DD5490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DE0BA-0010-429F-83BE-5A1EC2295B1C}" type="datetime1">
              <a:rPr lang="en-US" smtClean="0"/>
              <a:t>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A8399-2F8C-469B-9C40-92566DD54901}" type="slidenum">
              <a:rPr lang="en-US" smtClean="0"/>
              <a:t>‹#›</a:t>
            </a:fld>
            <a:endParaRPr lang="en-US"/>
          </a:p>
        </p:txBody>
      </p:sp>
      <p:pic>
        <p:nvPicPr>
          <p:cNvPr id="21506" name="Picture 2" descr="https://crescent.education/wp-content/uploads/2024/10/crescent-logo.png"/>
          <p:cNvPicPr>
            <a:picLocks noChangeAspect="1" noChangeArrowheads="1"/>
          </p:cNvPicPr>
          <p:nvPr userDrawn="1"/>
        </p:nvPicPr>
        <p:blipFill>
          <a:blip r:embed="rId13"/>
          <a:srcRect/>
          <a:stretch>
            <a:fillRect/>
          </a:stretch>
        </p:blipFill>
        <p:spPr bwMode="auto">
          <a:xfrm>
            <a:off x="5638800" y="152400"/>
            <a:ext cx="3352800" cy="914401"/>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hyperlink" Target="https://pypi.org/project/yfina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STOCK PRICE PREDICTION</a:t>
            </a:r>
          </a:p>
        </p:txBody>
      </p:sp>
      <p:sp>
        <p:nvSpPr>
          <p:cNvPr id="3" name="Subtitle 2"/>
          <p:cNvSpPr>
            <a:spLocks noGrp="1"/>
          </p:cNvSpPr>
          <p:nvPr>
            <p:ph type="subTitle" idx="1"/>
          </p:nvPr>
        </p:nvSpPr>
        <p:spPr/>
        <p:txBody>
          <a:bodyPr/>
          <a:lstStyle/>
          <a:p>
            <a:r>
              <a:rPr lang="en-US" dirty="0" err="1"/>
              <a:t>Name:MUHAMMAD</a:t>
            </a:r>
            <a:r>
              <a:rPr lang="en-US" dirty="0"/>
              <a:t> HAMTHAN</a:t>
            </a:r>
          </a:p>
          <a:p>
            <a:r>
              <a:rPr lang="en-US" dirty="0"/>
              <a:t>RRN:220081601048</a:t>
            </a:r>
          </a:p>
          <a:p>
            <a:r>
              <a:rPr lang="en-US" dirty="0"/>
              <a:t>DEPARTMENT:B.TECH IT 3</a:t>
            </a:r>
            <a:r>
              <a:rPr lang="en-US" baseline="30000" dirty="0"/>
              <a:t>RD</a:t>
            </a:r>
            <a:r>
              <a:rPr lang="en-US" dirty="0"/>
              <a:t> YEAR</a:t>
            </a:r>
          </a:p>
        </p:txBody>
      </p:sp>
      <p:sp>
        <p:nvSpPr>
          <p:cNvPr id="4" name="Date Placeholder 3"/>
          <p:cNvSpPr>
            <a:spLocks noGrp="1"/>
          </p:cNvSpPr>
          <p:nvPr>
            <p:ph type="dt" sz="half" idx="10"/>
          </p:nvPr>
        </p:nvSpPr>
        <p:spPr/>
        <p:txBody>
          <a:bodyPr/>
          <a:lstStyle/>
          <a:p>
            <a:fld id="{0AA208F3-E9AF-4181-BFA8-A86A34DD62E3}" type="datetime1">
              <a:rPr lang="en-US" smtClean="0"/>
              <a:t>11/8/2024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INTERSNSHIP CERTIFICATE</a:t>
            </a:r>
          </a:p>
        </p:txBody>
      </p:sp>
      <p:sp>
        <p:nvSpPr>
          <p:cNvPr id="4" name="Date Placeholder 3"/>
          <p:cNvSpPr>
            <a:spLocks noGrp="1"/>
          </p:cNvSpPr>
          <p:nvPr>
            <p:ph type="dt" sz="half" idx="10"/>
          </p:nvPr>
        </p:nvSpPr>
        <p:spPr/>
        <p:txBody>
          <a:bodyPr/>
          <a:lstStyle/>
          <a:p>
            <a:fld id="{217A95A6-4D05-45B4-89EE-E592AA436B9D}" type="datetime1">
              <a:rPr lang="en-US" smtClean="0"/>
              <a:t>11/8/2024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10</a:t>
            </a:fld>
            <a:endParaRPr lang="en-US"/>
          </a:p>
        </p:txBody>
      </p:sp>
      <p:pic>
        <p:nvPicPr>
          <p:cNvPr id="6" name="Content Placeholder 5">
            <a:extLst>
              <a:ext uri="{FF2B5EF4-FFF2-40B4-BE49-F238E27FC236}">
                <a16:creationId xmlns:a16="http://schemas.microsoft.com/office/drawing/2014/main" id="{1399DBF9-3150-D9A8-E798-12A1E19F7B4A}"/>
              </a:ext>
            </a:extLst>
          </p:cNvPr>
          <p:cNvPicPr>
            <a:picLocks noGrp="1" noChangeAspect="1"/>
          </p:cNvPicPr>
          <p:nvPr>
            <p:ph idx="1"/>
          </p:nvPr>
        </p:nvPicPr>
        <p:blipFill>
          <a:blip r:embed="rId2"/>
          <a:stretch>
            <a:fillRect/>
          </a:stretch>
        </p:blipFill>
        <p:spPr>
          <a:xfrm>
            <a:off x="2697684" y="1600200"/>
            <a:ext cx="3748631" cy="45259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PHOTO OF INTERSHIP DONE/  certificate received </a:t>
            </a:r>
            <a:br>
              <a:rPr lang="en-US" dirty="0"/>
            </a:br>
            <a:r>
              <a:rPr lang="en-US" dirty="0"/>
              <a:t>(If Available)</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07047F6A-D5A0-42F6-8822-76819C93A5BE}" type="datetime1">
              <a:rPr lang="en-US" smtClean="0"/>
              <a:t>11/8/2024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11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dirty="0"/>
              <a:t>ABSTRACT</a:t>
            </a:r>
          </a:p>
        </p:txBody>
      </p:sp>
      <p:sp>
        <p:nvSpPr>
          <p:cNvPr id="4" name="Date Placeholder 3"/>
          <p:cNvSpPr>
            <a:spLocks noGrp="1"/>
          </p:cNvSpPr>
          <p:nvPr>
            <p:ph type="dt" sz="half" idx="10"/>
          </p:nvPr>
        </p:nvSpPr>
        <p:spPr/>
        <p:txBody>
          <a:bodyPr/>
          <a:lstStyle/>
          <a:p>
            <a:fld id="{F3E52BDA-1893-4D01-8A18-C8C9626A635F}" type="datetime1">
              <a:rPr lang="en-US" smtClean="0"/>
              <a:t>11/8/2024</a:t>
            </a:fld>
            <a:endParaRPr lang="en-US" dirty="0"/>
          </a:p>
        </p:txBody>
      </p:sp>
      <p:sp>
        <p:nvSpPr>
          <p:cNvPr id="5" name="Slide Number Placeholder 4"/>
          <p:cNvSpPr>
            <a:spLocks noGrp="1"/>
          </p:cNvSpPr>
          <p:nvPr>
            <p:ph type="sldNum" sz="quarter" idx="12"/>
          </p:nvPr>
        </p:nvSpPr>
        <p:spPr/>
        <p:txBody>
          <a:bodyPr/>
          <a:lstStyle/>
          <a:p>
            <a:fld id="{9E7A8399-2F8C-469B-9C40-92566DD54901}" type="slidenum">
              <a:rPr lang="en-US" smtClean="0"/>
              <a:t>2</a:t>
            </a:fld>
            <a:endParaRPr lang="en-US"/>
          </a:p>
        </p:txBody>
      </p:sp>
      <p:sp>
        <p:nvSpPr>
          <p:cNvPr id="24" name="Content Placeholder 23">
            <a:extLst>
              <a:ext uri="{FF2B5EF4-FFF2-40B4-BE49-F238E27FC236}">
                <a16:creationId xmlns:a16="http://schemas.microsoft.com/office/drawing/2014/main" id="{69E4AA55-1DDE-1031-192E-8DDC889B9FC1}"/>
              </a:ext>
            </a:extLst>
          </p:cNvPr>
          <p:cNvSpPr>
            <a:spLocks noGrp="1"/>
          </p:cNvSpPr>
          <p:nvPr>
            <p:ph idx="1"/>
          </p:nvPr>
        </p:nvSpPr>
        <p:spPr/>
        <p:txBody>
          <a:bodyPr>
            <a:normAutofit fontScale="85000" lnSpcReduction="10000"/>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This project focuses on predicting stock prices using machine learning techniques, specifically leveraging a Long Short-Term Memory (LSTM) neural network model. The aim is to develop a system capable of forecasting future stock prices based on historical data, enabling investors and traders to make informed decisions. The dataset used in this project consists of daily stock prices, including Open, High, Low, Close, and Volume, sourced from Yahoo Finance via the </a:t>
            </a:r>
            <a:r>
              <a:rPr lang="en-US" sz="1800" dirty="0" err="1">
                <a:effectLst/>
                <a:latin typeface="Aptos" panose="020B0004020202020204" pitchFamily="34" charset="0"/>
                <a:ea typeface="Aptos" panose="020B0004020202020204" pitchFamily="34" charset="0"/>
                <a:cs typeface="Times New Roman" panose="02020603050405020304" pitchFamily="18" charset="0"/>
              </a:rPr>
              <a:t>yfinance</a:t>
            </a:r>
            <a:r>
              <a:rPr lang="en-US" sz="1800" dirty="0">
                <a:effectLst/>
                <a:latin typeface="Aptos" panose="020B0004020202020204" pitchFamily="34" charset="0"/>
                <a:ea typeface="Aptos" panose="020B0004020202020204" pitchFamily="34" charset="0"/>
                <a:cs typeface="Times New Roman" panose="02020603050405020304" pitchFamily="18" charset="0"/>
              </a:rPr>
              <a:t> library. To enhance the model’s predictive power, technical indicators such as the Simple Moving Average (SMA), Exponential Moving Average (EMA), Relative Strength Index (RSI), and Moving Average Convergence Divergence (MACD) were incorporated as additional features during the data preprocessing stage</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LSTM model, a type of recurrent neural network (RNN), is chosen due to its effectiveness in handling sequential data and capturing long-term dependencies, which are crucial for time-series forecasting. The model is trained using historical stock data and technical indicators, with the goal of predicting future stock prices based on learned patterns. The performance of the model is evaluated using metrics like Mean Absolute Error (MAE) and Root Mean Squared Error (RMSE). Results indicate that the LSTM model is capable of making reasonably accurate predictions, though improvements in model architecture and feature selection could further enhance prediction accuracy. This project demonstrates the potential of machine learning models for financial market analysis and highlights the importance of data preprocessing and feature engineering in improving forecasting performance.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fontScale="40000" lnSpcReduction="20000"/>
          </a:bodyPr>
          <a:lstStyle/>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LSTM model, a type of recurrent neural network (RNN), is chosen due to its effectiveness in handling sequential data and capturing long-term dependencies, which are crucial for time-series forecasting. The model is trained using historical stock data and technical indicators, with the goal of predicting future stock prices based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 REQUIREMENTS SPECIFICATION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2.1 Software Requirements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Python (Version 3.6 or above)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Python is the primary programming language used in this project. It is chosen due to its versatility, rich ecosystem of libraries, and ease of integration with machine learning frameworks. Python 3.6 or higher is required to ensure compatibility with the latest libraries, particularly for TensorFlow and other data science tools.</a:t>
            </a:r>
          </a:p>
          <a:p>
            <a:pPr marL="342900" marR="0" lvl="0" indent="-342900">
              <a:lnSpc>
                <a:spcPct val="107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TensorFlow/</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Keras</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(Version 2.0 or above)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TensorFlow is an open-source machine learning library that provides the necessary tools for building and training deep learning models, particularly for sequential data like stock prices.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Keras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 an integrated part of TensorFlow, provides a high-level API to streamline the development of neural networks, particularly the LSTM model used in this project. Version 2.0 or above is recommended for optimal performance and features.</a:t>
            </a:r>
          </a:p>
          <a:p>
            <a:pPr marL="342900" marR="0" lvl="0" indent="-342900">
              <a:lnSpc>
                <a:spcPct val="107000"/>
              </a:lnSpc>
              <a:spcAft>
                <a:spcPts val="800"/>
              </a:spcAft>
              <a:buFont typeface="+mj-lt"/>
              <a:buAutoNum type="arabicPeriod"/>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yfinance</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(Version 0.1.63 or above)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yfinance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library is used to download historical stock market data from Yahoo Finance. This library simplifies the process of retrieving daily stock prices (Open, High, Low, Close) and trading volume. It supports downloading large datasets, and the specific version mentioned ensures compatibility with the rest of the project's dependencies.</a:t>
            </a:r>
          </a:p>
          <a:p>
            <a:pPr marL="342900" marR="0" lvl="0" indent="-342900">
              <a:lnSpc>
                <a:spcPct val="107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Pandas (Version 1.1 or above)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Pandas is a powerful data manipulation library that is essential for loading, cleaning, and transforming financial data. It supports data frames and time-series data structures, making it ideal for handling stock market data, preprocessing, and feature engineering. Version 1.1 or higher is recommended for optimal functionality.</a:t>
            </a:r>
          </a:p>
          <a:p>
            <a:pPr marL="342900" marR="0" lvl="0" indent="-342900">
              <a:lnSpc>
                <a:spcPct val="107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NumPy (Version 1.18 or above)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NumPy provides support for numerical computing in Python. It is crucial for performing mathematical operations such as scaling, creating arrays for model input, and calculating moving averages or other technical indicators. This version ensures compatibility with data manipulation and model preparation.</a:t>
            </a:r>
          </a:p>
          <a:p>
            <a:pPr marL="342900" marR="0" lvl="0" indent="-342900">
              <a:lnSpc>
                <a:spcPct val="107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Matplotlib (Version 3.2 or above)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Matplotlib is a widely used library for data visualization. It is used in this project for visualizing stock price trends, model predictions, and evaluation results. Version 3.2 or higher is compatible with the latest features and customizations needed for plotting.</a:t>
            </a:r>
          </a:p>
          <a:p>
            <a:pPr marL="342900" marR="0" lvl="0" indent="-342900">
              <a:lnSpc>
                <a:spcPct val="107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Scikit-learn (Version 0.24 or above)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Scikit-learn provides machine learning algorithms and tools for model evaluation, such as metrics for calculating Mean Absolute Error (MAE), Root Mean Squared Error (RMSE), and others. It is used here for evaluating the performance of the predictive model. The specified version is necessary for compatibility with the project.</a:t>
            </a:r>
          </a:p>
          <a:p>
            <a:pPr marL="342900" marR="0" lvl="0" indent="-342900">
              <a:lnSpc>
                <a:spcPct val="107000"/>
              </a:lnSpc>
              <a:spcAft>
                <a:spcPts val="800"/>
              </a:spcAft>
              <a:buFont typeface="+mj-lt"/>
              <a:buAutoNum type="arabicPeriod"/>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Jupyter</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Notebook (Version 6.0 or above)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Jupyter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Notebook is used for interactive development, data exploration, and documentation. It allows users to combine code, visualizations, and markdown in a single document, making it an ideal tool for data science projects.</a:t>
            </a: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learned patterns. The performance of the model is evaluated using metrics like Mean Absolute Error (MAE) and Root Mean Squared Error (RMSE). Results indicate that the LSTM model is capable of making reasonably accurate predictions, though improvements in model architecture and feature selection could further enhance prediction accuracy. This project demonstrates the potential of machine learning models for financial market analysis and highlights the importance of data preprocessing and feature engineering in improving forecasting performance.</a:t>
            </a: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Date Placeholder 3"/>
          <p:cNvSpPr>
            <a:spLocks noGrp="1"/>
          </p:cNvSpPr>
          <p:nvPr>
            <p:ph type="dt" sz="half" idx="10"/>
          </p:nvPr>
        </p:nvSpPr>
        <p:spPr/>
        <p:txBody>
          <a:bodyPr/>
          <a:lstStyle/>
          <a:p>
            <a:fld id="{39915C35-3DDC-4445-9738-27F93B01EA6B}" type="datetime1">
              <a:rPr lang="en-US" smtClean="0"/>
              <a:t>11/8/2024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MODEL</a:t>
            </a:r>
          </a:p>
        </p:txBody>
      </p:sp>
      <p:sp>
        <p:nvSpPr>
          <p:cNvPr id="4" name="Date Placeholder 3"/>
          <p:cNvSpPr>
            <a:spLocks noGrp="1"/>
          </p:cNvSpPr>
          <p:nvPr>
            <p:ph type="dt" sz="half" idx="10"/>
          </p:nvPr>
        </p:nvSpPr>
        <p:spPr/>
        <p:txBody>
          <a:bodyPr/>
          <a:lstStyle/>
          <a:p>
            <a:fld id="{DFD06F26-4624-4104-B9E7-5B90AAE279D4}" type="datetime1">
              <a:rPr lang="en-US" smtClean="0"/>
              <a:t>11/8/2024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4</a:t>
            </a:fld>
            <a:endParaRPr lang="en-US"/>
          </a:p>
        </p:txBody>
      </p:sp>
      <p:pic>
        <p:nvPicPr>
          <p:cNvPr id="7" name="Content Placeholder 6" descr="A screenshot of a computer&#10;&#10;Description automatically generated">
            <a:extLst>
              <a:ext uri="{FF2B5EF4-FFF2-40B4-BE49-F238E27FC236}">
                <a16:creationId xmlns:a16="http://schemas.microsoft.com/office/drawing/2014/main" id="{A463664B-A030-8B5C-62AF-F09BE826C2D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6644" y="1600200"/>
            <a:ext cx="6850712" cy="45259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0B08-604A-F898-2779-635B3F16B67D}"/>
              </a:ext>
            </a:extLst>
          </p:cNvPr>
          <p:cNvSpPr>
            <a:spLocks noGrp="1"/>
          </p:cNvSpPr>
          <p:nvPr>
            <p:ph type="title"/>
          </p:nvPr>
        </p:nvSpPr>
        <p:spPr/>
        <p:txBody>
          <a:bodyPr/>
          <a:lstStyle/>
          <a:p>
            <a:r>
              <a:rPr lang="en-US" dirty="0"/>
              <a:t>WORKING MODEL </a:t>
            </a:r>
          </a:p>
        </p:txBody>
      </p:sp>
      <p:sp>
        <p:nvSpPr>
          <p:cNvPr id="4" name="Date Placeholder 3">
            <a:extLst>
              <a:ext uri="{FF2B5EF4-FFF2-40B4-BE49-F238E27FC236}">
                <a16:creationId xmlns:a16="http://schemas.microsoft.com/office/drawing/2014/main" id="{CBAEF0FA-D4F4-70BD-FC8C-2C801B9D53D9}"/>
              </a:ext>
            </a:extLst>
          </p:cNvPr>
          <p:cNvSpPr>
            <a:spLocks noGrp="1"/>
          </p:cNvSpPr>
          <p:nvPr>
            <p:ph type="dt" sz="half" idx="10"/>
          </p:nvPr>
        </p:nvSpPr>
        <p:spPr/>
        <p:txBody>
          <a:bodyPr/>
          <a:lstStyle/>
          <a:p>
            <a:fld id="{C8A51DA2-EB45-4E05-B92B-AC6E00906EA3}" type="datetime1">
              <a:rPr lang="en-US" smtClean="0"/>
              <a:t>11/8/2024</a:t>
            </a:fld>
            <a:endParaRPr lang="en-US"/>
          </a:p>
        </p:txBody>
      </p:sp>
      <p:sp>
        <p:nvSpPr>
          <p:cNvPr id="5" name="Slide Number Placeholder 4">
            <a:extLst>
              <a:ext uri="{FF2B5EF4-FFF2-40B4-BE49-F238E27FC236}">
                <a16:creationId xmlns:a16="http://schemas.microsoft.com/office/drawing/2014/main" id="{0A123D47-6ED3-06E3-B58C-E4EC1F42F024}"/>
              </a:ext>
            </a:extLst>
          </p:cNvPr>
          <p:cNvSpPr>
            <a:spLocks noGrp="1"/>
          </p:cNvSpPr>
          <p:nvPr>
            <p:ph type="sldNum" sz="quarter" idx="12"/>
          </p:nvPr>
        </p:nvSpPr>
        <p:spPr/>
        <p:txBody>
          <a:bodyPr/>
          <a:lstStyle/>
          <a:p>
            <a:fld id="{9E7A8399-2F8C-469B-9C40-92566DD54901}" type="slidenum">
              <a:rPr lang="en-US" smtClean="0"/>
              <a:t>5</a:t>
            </a:fld>
            <a:endParaRPr lang="en-US"/>
          </a:p>
        </p:txBody>
      </p:sp>
      <p:pic>
        <p:nvPicPr>
          <p:cNvPr id="6" name="Content Placeholder 5" descr="A graph with green and red lines&#10;&#10;Description automatically generated">
            <a:extLst>
              <a:ext uri="{FF2B5EF4-FFF2-40B4-BE49-F238E27FC236}">
                <a16:creationId xmlns:a16="http://schemas.microsoft.com/office/drawing/2014/main" id="{90206C56-84A6-38DC-040B-E1CC10E693E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3429" y="1600200"/>
            <a:ext cx="5457141" cy="4525963"/>
          </a:xfrm>
          <a:prstGeom prst="rect">
            <a:avLst/>
          </a:prstGeom>
          <a:noFill/>
          <a:ln>
            <a:noFill/>
          </a:ln>
        </p:spPr>
      </p:pic>
    </p:spTree>
    <p:extLst>
      <p:ext uri="{BB962C8B-B14F-4D97-AF65-F5344CB8AC3E}">
        <p14:creationId xmlns:p14="http://schemas.microsoft.com/office/powerpoint/2010/main" val="91680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4A5B-4891-3D06-40C2-7D67DA1C6920}"/>
              </a:ext>
            </a:extLst>
          </p:cNvPr>
          <p:cNvSpPr>
            <a:spLocks noGrp="1"/>
          </p:cNvSpPr>
          <p:nvPr>
            <p:ph type="title"/>
          </p:nvPr>
        </p:nvSpPr>
        <p:spPr/>
        <p:txBody>
          <a:bodyPr/>
          <a:lstStyle/>
          <a:p>
            <a:r>
              <a:rPr lang="en-US" dirty="0"/>
              <a:t>WORKING MODEL</a:t>
            </a:r>
          </a:p>
        </p:txBody>
      </p:sp>
      <p:sp>
        <p:nvSpPr>
          <p:cNvPr id="3" name="Content Placeholder 2">
            <a:extLst>
              <a:ext uri="{FF2B5EF4-FFF2-40B4-BE49-F238E27FC236}">
                <a16:creationId xmlns:a16="http://schemas.microsoft.com/office/drawing/2014/main" id="{B634FA72-279B-E3F2-EE7F-BBF9F761B13F}"/>
              </a:ext>
            </a:extLst>
          </p:cNvPr>
          <p:cNvSpPr>
            <a:spLocks noGrp="1"/>
          </p:cNvSpPr>
          <p:nvPr>
            <p:ph idx="1"/>
          </p:nvPr>
        </p:nvSpPr>
        <p:spPr/>
        <p:txBody>
          <a:bodyPr/>
          <a:lstStyle/>
          <a:p>
            <a:r>
              <a:rPr lang="en-US" dirty="0"/>
              <a:t>PREDICTED GRAPH</a:t>
            </a:r>
          </a:p>
          <a:p>
            <a:endParaRPr lang="en-US" dirty="0"/>
          </a:p>
        </p:txBody>
      </p:sp>
      <p:sp>
        <p:nvSpPr>
          <p:cNvPr id="4" name="Date Placeholder 3">
            <a:extLst>
              <a:ext uri="{FF2B5EF4-FFF2-40B4-BE49-F238E27FC236}">
                <a16:creationId xmlns:a16="http://schemas.microsoft.com/office/drawing/2014/main" id="{E965F9D7-3985-6261-4FAF-BA2005CA91C5}"/>
              </a:ext>
            </a:extLst>
          </p:cNvPr>
          <p:cNvSpPr>
            <a:spLocks noGrp="1"/>
          </p:cNvSpPr>
          <p:nvPr>
            <p:ph type="dt" sz="half" idx="10"/>
          </p:nvPr>
        </p:nvSpPr>
        <p:spPr/>
        <p:txBody>
          <a:bodyPr/>
          <a:lstStyle/>
          <a:p>
            <a:fld id="{C8A51DA2-EB45-4E05-B92B-AC6E00906EA3}" type="datetime1">
              <a:rPr lang="en-US" smtClean="0"/>
              <a:t>11/8/2024</a:t>
            </a:fld>
            <a:endParaRPr lang="en-US"/>
          </a:p>
        </p:txBody>
      </p:sp>
      <p:sp>
        <p:nvSpPr>
          <p:cNvPr id="5" name="Slide Number Placeholder 4">
            <a:extLst>
              <a:ext uri="{FF2B5EF4-FFF2-40B4-BE49-F238E27FC236}">
                <a16:creationId xmlns:a16="http://schemas.microsoft.com/office/drawing/2014/main" id="{8F4D5790-352D-FCE1-43CB-9C39E1201CDE}"/>
              </a:ext>
            </a:extLst>
          </p:cNvPr>
          <p:cNvSpPr>
            <a:spLocks noGrp="1"/>
          </p:cNvSpPr>
          <p:nvPr>
            <p:ph type="sldNum" sz="quarter" idx="12"/>
          </p:nvPr>
        </p:nvSpPr>
        <p:spPr/>
        <p:txBody>
          <a:bodyPr/>
          <a:lstStyle/>
          <a:p>
            <a:fld id="{9E7A8399-2F8C-469B-9C40-92566DD54901}" type="slidenum">
              <a:rPr lang="en-US" smtClean="0"/>
              <a:t>6</a:t>
            </a:fld>
            <a:endParaRPr lang="en-US"/>
          </a:p>
        </p:txBody>
      </p:sp>
      <p:pic>
        <p:nvPicPr>
          <p:cNvPr id="6" name="Picture 5" descr="A graph with a red line&#10;&#10;Description automatically generated">
            <a:extLst>
              <a:ext uri="{FF2B5EF4-FFF2-40B4-BE49-F238E27FC236}">
                <a16:creationId xmlns:a16="http://schemas.microsoft.com/office/drawing/2014/main" id="{20656DB9-B96D-A9C4-7D10-6DEB1766E8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36775"/>
            <a:ext cx="5943600" cy="4584700"/>
          </a:xfrm>
          <a:prstGeom prst="rect">
            <a:avLst/>
          </a:prstGeom>
          <a:noFill/>
          <a:ln>
            <a:noFill/>
          </a:ln>
        </p:spPr>
      </p:pic>
    </p:spTree>
    <p:extLst>
      <p:ext uri="{BB962C8B-B14F-4D97-AF65-F5344CB8AC3E}">
        <p14:creationId xmlns:p14="http://schemas.microsoft.com/office/powerpoint/2010/main" val="177644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Date Placeholder 3"/>
          <p:cNvSpPr>
            <a:spLocks noGrp="1"/>
          </p:cNvSpPr>
          <p:nvPr>
            <p:ph type="dt" sz="half" idx="10"/>
          </p:nvPr>
        </p:nvSpPr>
        <p:spPr/>
        <p:txBody>
          <a:bodyPr/>
          <a:lstStyle/>
          <a:p>
            <a:fld id="{5D41330F-8171-4DC2-B3A9-6DC038F0B653}" type="datetime1">
              <a:rPr lang="en-US" smtClean="0"/>
              <a:t>11/8/2024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7</a:t>
            </a:fld>
            <a:endParaRPr lang="en-US"/>
          </a:p>
        </p:txBody>
      </p:sp>
      <p:sp>
        <p:nvSpPr>
          <p:cNvPr id="8" name="Content Placeholder 7">
            <a:extLst>
              <a:ext uri="{FF2B5EF4-FFF2-40B4-BE49-F238E27FC236}">
                <a16:creationId xmlns:a16="http://schemas.microsoft.com/office/drawing/2014/main" id="{F6CA89BD-07E9-4466-C00F-EB7F179402CF}"/>
              </a:ext>
            </a:extLst>
          </p:cNvPr>
          <p:cNvSpPr>
            <a:spLocks noGrp="1"/>
          </p:cNvSpPr>
          <p:nvPr>
            <p:ph idx="1"/>
          </p:nvPr>
        </p:nvSpPr>
        <p:spPr/>
        <p:txBody>
          <a:bodyPr/>
          <a:lstStyle/>
          <a:p>
            <a:pPr marL="0" marR="0" indent="0" algn="ctr">
              <a:buNone/>
            </a:pPr>
            <a:r>
              <a:rPr lang="en-US" sz="1800" b="1" dirty="0">
                <a:effectLst/>
                <a:latin typeface="Arial" panose="020B0604020202020204" pitchFamily="34" charset="0"/>
                <a:ea typeface="Arial" panose="020B0604020202020204" pitchFamily="34" charset="0"/>
              </a:rPr>
              <a:t> CONCLUSION </a:t>
            </a:r>
            <a:endParaRPr lang="en-US" sz="1800" dirty="0">
              <a:effectLst/>
              <a:latin typeface="Times New Roman" panose="02020603050405020304" pitchFamily="18" charset="0"/>
              <a:ea typeface="Times New Roman" panose="02020603050405020304" pitchFamily="18" charset="0"/>
            </a:endParaRPr>
          </a:p>
          <a:p>
            <a:pPr marL="0" marR="0" algn="ctr"/>
            <a:r>
              <a:rPr lang="en-US" sz="1800" b="1" dirty="0">
                <a:effectLst/>
                <a:latin typeface="Arial" panose="020B0604020202020204" pitchFamily="34" charset="0"/>
                <a:ea typeface="Arial" panose="020B0604020202020204" pitchFamily="34" charset="0"/>
              </a:rPr>
              <a:t>Summary of Findings: The project demonstrates that LSTM networks are capable of modeling stock price patterns with moderate accuracy. While predictions are not precise enough for high-frequency trading, they are promising for general trend forecasting.</a:t>
            </a:r>
            <a:endParaRPr lang="en-US" sz="1800" dirty="0">
              <a:effectLst/>
              <a:latin typeface="Times New Roman" panose="02020603050405020304" pitchFamily="18" charset="0"/>
              <a:ea typeface="Times New Roman" panose="02020603050405020304" pitchFamily="18" charset="0"/>
            </a:endParaRPr>
          </a:p>
          <a:p>
            <a:pPr marL="0" marR="0" algn="ctr"/>
            <a:r>
              <a:rPr lang="en-US" sz="1800" b="1" dirty="0">
                <a:effectLst/>
                <a:latin typeface="Arial" panose="020B0604020202020204" pitchFamily="34" charset="0"/>
                <a:ea typeface="Arial" panose="020B0604020202020204" pitchFamily="34" charset="0"/>
              </a:rPr>
              <a:t>Challenges and Limitations: Factors such as market news, economic indicators, and external events influence prices and introduce volatility. The models used do not account for such non-quantifiable influences, which can reduce accuracy.</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Arial" panose="020B0604020202020204" pitchFamily="34" charset="0"/>
                <a:ea typeface="Arial" panose="020B0604020202020204" pitchFamily="34" charset="0"/>
              </a:rPr>
              <a:t>Future Directions: Future work could include sentiment analysis from social media and news articles to enhance predictions. Additionally, ensemble methods that combine multiple models could yield more robust results, potentially improving predictive performance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DISCUSSIONS</a:t>
            </a:r>
          </a:p>
        </p:txBody>
      </p:sp>
      <p:sp>
        <p:nvSpPr>
          <p:cNvPr id="3" name="Content Placeholder 2"/>
          <p:cNvSpPr>
            <a:spLocks noGrp="1"/>
          </p:cNvSpPr>
          <p:nvPr>
            <p:ph idx="1"/>
          </p:nvPr>
        </p:nvSpPr>
        <p:spPr/>
        <p:txBody>
          <a:bodyPr/>
          <a:lstStyle/>
          <a:p>
            <a:pPr marL="0" marR="0" algn="ctr"/>
            <a:r>
              <a:rPr lang="en-US" sz="1800" b="1" dirty="0">
                <a:effectLst/>
                <a:latin typeface="Arial" panose="020B0604020202020204" pitchFamily="34" charset="0"/>
                <a:ea typeface="Arial" panose="020B0604020202020204" pitchFamily="34" charset="0"/>
              </a:rPr>
              <a:t>5. RESULTS and DISCUSSION (2 pages)</a:t>
            </a:r>
            <a:endParaRPr lang="en-US" sz="1800" dirty="0">
              <a:effectLst/>
              <a:latin typeface="Times New Roman" panose="02020603050405020304" pitchFamily="18" charset="0"/>
              <a:ea typeface="Times New Roman" panose="02020603050405020304" pitchFamily="18" charset="0"/>
            </a:endParaRPr>
          </a:p>
          <a:p>
            <a:pPr marL="0" marR="0" algn="ctr"/>
            <a:r>
              <a:rPr lang="en-US" sz="1800" b="1" dirty="0">
                <a:effectLst/>
                <a:latin typeface="Arial" panose="020B0604020202020204" pitchFamily="34" charset="0"/>
                <a:ea typeface="Arial" panose="020B0604020202020204" pitchFamily="34" charset="0"/>
              </a:rPr>
              <a:t>Model Performance: The Linear Regression model shows basic predictive capacity but lacks robustness, particularly in volatile conditions. The LSTM model provides better performance with lower error metrics, as it captures sequential dependencies more effectively.</a:t>
            </a:r>
            <a:endParaRPr lang="en-US" sz="1800" dirty="0">
              <a:effectLst/>
              <a:latin typeface="Times New Roman" panose="02020603050405020304" pitchFamily="18" charset="0"/>
              <a:ea typeface="Times New Roman" panose="02020603050405020304" pitchFamily="18" charset="0"/>
            </a:endParaRPr>
          </a:p>
          <a:p>
            <a:pPr marL="0" marR="0" algn="ctr"/>
            <a:r>
              <a:rPr lang="en-US" sz="1800" b="1" dirty="0">
                <a:effectLst/>
                <a:latin typeface="Arial" panose="020B0604020202020204" pitchFamily="34" charset="0"/>
                <a:ea typeface="Arial" panose="020B0604020202020204" pitchFamily="34" charset="0"/>
              </a:rPr>
              <a:t>Visualization and Interpretation:</a:t>
            </a:r>
            <a:endParaRPr lang="en-US" sz="1800" dirty="0">
              <a:effectLst/>
              <a:latin typeface="Times New Roman" panose="02020603050405020304" pitchFamily="18" charset="0"/>
              <a:ea typeface="Times New Roman" panose="02020603050405020304" pitchFamily="18" charset="0"/>
            </a:endParaRPr>
          </a:p>
          <a:p>
            <a:pPr marL="342900" marR="0" lvl="0" indent="-342900" algn="ctr">
              <a:buSzPts val="1000"/>
              <a:buFont typeface="Symbol" panose="05050102010706020507" pitchFamily="18" charset="2"/>
              <a:buChar char=""/>
              <a:tabLst>
                <a:tab pos="457200" algn="l"/>
              </a:tabLst>
            </a:pPr>
            <a:r>
              <a:rPr lang="en-US" sz="1800" b="1" dirty="0">
                <a:effectLst/>
                <a:latin typeface="Arial" panose="020B0604020202020204" pitchFamily="34" charset="0"/>
                <a:ea typeface="Arial" panose="020B0604020202020204" pitchFamily="34" charset="0"/>
              </a:rPr>
              <a:t>Predicted vs. Actual Prices: A plot comparing the predicted prices to actual stock prices shows the effectiveness of the LSTM model in capturing general trends.</a:t>
            </a:r>
            <a:endParaRPr lang="en-US" sz="1800" dirty="0">
              <a:effectLst/>
              <a:latin typeface="Times New Roman" panose="02020603050405020304" pitchFamily="18" charset="0"/>
              <a:ea typeface="Times New Roman" panose="02020603050405020304" pitchFamily="18" charset="0"/>
            </a:endParaRPr>
          </a:p>
          <a:p>
            <a:pPr marL="342900" marR="0" lvl="0" indent="-342900" algn="ctr">
              <a:buSzPts val="1000"/>
              <a:buFont typeface="Symbol" panose="05050102010706020507" pitchFamily="18" charset="2"/>
              <a:buChar char=""/>
              <a:tabLst>
                <a:tab pos="457200" algn="l"/>
              </a:tabLst>
            </a:pPr>
            <a:r>
              <a:rPr lang="en-US" sz="1800" b="1" dirty="0">
                <a:effectLst/>
                <a:latin typeface="Arial" panose="020B0604020202020204" pitchFamily="34" charset="0"/>
                <a:ea typeface="Arial" panose="020B0604020202020204" pitchFamily="34" charset="0"/>
              </a:rPr>
              <a:t>Training and Validation Loss: A plot of training and validation loss over epochs provides insight into model convergence and overfitting.</a:t>
            </a:r>
            <a:endParaRPr lang="en-US" sz="1800" dirty="0">
              <a:effectLst/>
              <a:latin typeface="Times New Roman" panose="02020603050405020304" pitchFamily="18" charset="0"/>
              <a:ea typeface="Times New Roman" panose="02020603050405020304" pitchFamily="18" charset="0"/>
            </a:endParaRPr>
          </a:p>
          <a:p>
            <a:pPr marL="0" marR="0" algn="ctr"/>
            <a:r>
              <a:rPr lang="en-US" sz="1800" b="1" dirty="0">
                <a:effectLst/>
                <a:latin typeface="Arial" panose="020B0604020202020204" pitchFamily="34" charset="0"/>
                <a:ea typeface="Arial" panose="020B0604020202020204" pitchFamily="34" charset="0"/>
              </a:rPr>
              <a:t>Discussion: The LSTM model outperforms the baseline, though certain limitations remain, such as an inability to accurately predict sharp fluctuations. Additional features, like sentiment analysis from news data, might further enhance accuracy.</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AB285BA1-96D7-4FE0-891C-578232963637}" type="datetime1">
              <a:rPr lang="en-US" smtClean="0"/>
              <a:t>11/8/2024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20000"/>
          </a:bodyPr>
          <a:lstStyle/>
          <a:p>
            <a:pPr marL="0" marR="0" algn="ctr"/>
            <a:r>
              <a:rPr lang="en-US" sz="1200" b="1" dirty="0">
                <a:effectLst/>
                <a:latin typeface="Arial" panose="020B0604020202020204" pitchFamily="34" charset="0"/>
                <a:ea typeface="Arial" panose="020B0604020202020204" pitchFamily="34" charset="0"/>
              </a:rPr>
              <a:t> </a:t>
            </a:r>
            <a:endParaRPr lang="en-US" sz="1200" dirty="0">
              <a:effectLst/>
              <a:latin typeface="Times New Roman" panose="02020603050405020304" pitchFamily="18" charset="0"/>
              <a:ea typeface="Times New Roman" panose="02020603050405020304" pitchFamily="18" charset="0"/>
            </a:endParaRPr>
          </a:p>
          <a:p>
            <a:pPr marL="0" marR="0" algn="ctr"/>
            <a:r>
              <a:rPr lang="en-US" sz="1200" b="1" dirty="0">
                <a:effectLst/>
                <a:latin typeface="Arial" panose="020B0604020202020204" pitchFamily="34" charset="0"/>
                <a:ea typeface="Arial" panose="020B0604020202020204" pitchFamily="34" charset="0"/>
              </a:rPr>
              <a:t>7 . REFERENCES</a:t>
            </a:r>
            <a:endParaRPr lang="en-US" sz="1200" dirty="0">
              <a:effectLst/>
              <a:latin typeface="Times New Roman" panose="02020603050405020304" pitchFamily="18" charset="0"/>
              <a:ea typeface="Times New Roman" panose="02020603050405020304" pitchFamily="18" charset="0"/>
            </a:endParaRPr>
          </a:p>
          <a:p>
            <a:pPr marL="342900" marR="0" lvl="0" indent="-342900" algn="ctr">
              <a:buFont typeface="+mj-lt"/>
              <a:buAutoNum type="arabicPeriod"/>
              <a:tabLst>
                <a:tab pos="457200" algn="l"/>
              </a:tabLst>
            </a:pPr>
            <a:r>
              <a:rPr lang="en-US" sz="1200" b="1" dirty="0" err="1">
                <a:effectLst/>
                <a:latin typeface="Arial" panose="020B0604020202020204" pitchFamily="34" charset="0"/>
                <a:ea typeface="Arial" panose="020B0604020202020204" pitchFamily="34" charset="0"/>
              </a:rPr>
              <a:t>yfinance</a:t>
            </a:r>
            <a:r>
              <a:rPr lang="en-US" sz="1200" b="1" dirty="0">
                <a:effectLst/>
                <a:latin typeface="Arial" panose="020B0604020202020204" pitchFamily="34" charset="0"/>
                <a:ea typeface="Arial" panose="020B0604020202020204" pitchFamily="34" charset="0"/>
              </a:rPr>
              <a:t> Documentation</a:t>
            </a:r>
            <a:endParaRPr lang="en-US" sz="1200" dirty="0">
              <a:effectLst/>
              <a:latin typeface="Times New Roman" panose="02020603050405020304" pitchFamily="18" charset="0"/>
              <a:ea typeface="Times New Roman" panose="02020603050405020304" pitchFamily="18" charset="0"/>
            </a:endParaRPr>
          </a:p>
          <a:p>
            <a:pPr marL="742950" marR="0" lvl="1" indent="-285750" algn="ctr">
              <a:buSzPts val="1000"/>
              <a:buFont typeface="Courier New" panose="02070309020205020404" pitchFamily="49" charset="0"/>
              <a:buChar char="o"/>
              <a:tabLst>
                <a:tab pos="9144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Description: The </a:t>
            </a:r>
            <a:r>
              <a:rPr lang="en-US" sz="1200" b="1" dirty="0" err="1">
                <a:effectLst/>
                <a:latin typeface="Arial" panose="020B0604020202020204" pitchFamily="34" charset="0"/>
                <a:ea typeface="Arial" panose="020B0604020202020204" pitchFamily="34" charset="0"/>
                <a:cs typeface="Times New Roman" panose="02020603050405020304" pitchFamily="18" charset="0"/>
              </a:rPr>
              <a:t>yfinance</a:t>
            </a:r>
            <a:r>
              <a:rPr lang="en-US" sz="1200" b="1" dirty="0">
                <a:effectLst/>
                <a:latin typeface="Arial" panose="020B0604020202020204" pitchFamily="34" charset="0"/>
                <a:ea typeface="Arial" panose="020B0604020202020204" pitchFamily="34" charset="0"/>
                <a:cs typeface="Times New Roman" panose="02020603050405020304" pitchFamily="18" charset="0"/>
              </a:rPr>
              <a:t> library provides a straightforward way to access historical market data from Yahoo Finance. It enables users to pull daily, weekly, or monthly stock data, which includes Open, Close, High, Low prices, and trading volume. This data is essential for building datasets in stock prediction projects.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ctr">
              <a:buSzPts val="1000"/>
              <a:buFont typeface="Courier New" panose="02070309020205020404" pitchFamily="49" charset="0"/>
              <a:buChar char="o"/>
              <a:tabLst>
                <a:tab pos="9144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Citation: "</a:t>
            </a:r>
            <a:r>
              <a:rPr lang="en-US" sz="1200" b="1" dirty="0" err="1">
                <a:effectLst/>
                <a:latin typeface="Arial" panose="020B0604020202020204" pitchFamily="34" charset="0"/>
                <a:ea typeface="Arial" panose="020B0604020202020204" pitchFamily="34" charset="0"/>
                <a:cs typeface="Times New Roman" panose="02020603050405020304" pitchFamily="18" charset="0"/>
              </a:rPr>
              <a:t>yfinance</a:t>
            </a:r>
            <a:r>
              <a:rPr lang="en-US" sz="1200" b="1" dirty="0">
                <a:effectLst/>
                <a:latin typeface="Arial" panose="020B0604020202020204" pitchFamily="34" charset="0"/>
                <a:ea typeface="Arial" panose="020B0604020202020204" pitchFamily="34" charset="0"/>
                <a:cs typeface="Times New Roman" panose="02020603050405020304" pitchFamily="18" charset="0"/>
              </a:rPr>
              <a:t>: Yahoo! Finance Market Data Downloader." </a:t>
            </a:r>
            <a:r>
              <a:rPr lang="en-US" sz="1200" b="1" dirty="0" err="1">
                <a:effectLst/>
                <a:latin typeface="Arial" panose="020B0604020202020204" pitchFamily="34" charset="0"/>
                <a:ea typeface="Arial" panose="020B0604020202020204" pitchFamily="34" charset="0"/>
                <a:cs typeface="Times New Roman" panose="02020603050405020304" pitchFamily="18" charset="0"/>
              </a:rPr>
              <a:t>PyPI</a:t>
            </a:r>
            <a:r>
              <a:rPr lang="en-US" sz="1200" b="1" dirty="0">
                <a:effectLst/>
                <a:latin typeface="Arial" panose="020B0604020202020204" pitchFamily="34" charset="0"/>
                <a:ea typeface="Arial" panose="020B0604020202020204" pitchFamily="34" charset="0"/>
                <a:cs typeface="Times New Roman" panose="02020603050405020304" pitchFamily="18" charset="0"/>
              </a:rPr>
              <a:t>, Python Software Foundation, </a:t>
            </a:r>
            <a:r>
              <a:rPr lang="en-US" sz="1200" b="1" u="sng" dirty="0">
                <a:solidFill>
                  <a:srgbClr val="0000FF"/>
                </a:solidFill>
                <a:effectLst/>
                <a:latin typeface="Arial" panose="020B0604020202020204" pitchFamily="34" charset="0"/>
                <a:ea typeface="Arial" panose="020B0604020202020204" pitchFamily="34" charset="0"/>
                <a:cs typeface="Times New Roman" panose="02020603050405020304" pitchFamily="18" charset="0"/>
                <a:hlinkClick r:id="rId2"/>
              </a:rPr>
              <a:t>https://pypi.org/project/yfinance/</a:t>
            </a:r>
            <a:r>
              <a:rPr lang="en-US" sz="1200" b="1" dirty="0">
                <a:effectLst/>
                <a:latin typeface="Arial" panose="020B0604020202020204" pitchFamily="34" charset="0"/>
                <a:ea typeface="Arial" panose="020B0604020202020204" pitchFamily="34" charset="0"/>
                <a:cs typeface="Times New Roman" panose="02020603050405020304" pitchFamily="18" charset="0"/>
              </a:rPr>
              <a:t>. Accessed 8 Nov. 2024.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ctr">
              <a:buFont typeface="+mj-lt"/>
              <a:buAutoNum type="arabicPeriod"/>
              <a:tabLst>
                <a:tab pos="457200" algn="l"/>
              </a:tabLst>
            </a:pPr>
            <a:r>
              <a:rPr lang="en-US" sz="1200" b="1" dirty="0">
                <a:effectLst/>
                <a:latin typeface="Arial" panose="020B0604020202020204" pitchFamily="34" charset="0"/>
                <a:ea typeface="Arial" panose="020B0604020202020204" pitchFamily="34" charset="0"/>
              </a:rPr>
              <a:t>TensorFlow/</a:t>
            </a:r>
            <a:r>
              <a:rPr lang="en-US" sz="1200" b="1" dirty="0" err="1">
                <a:effectLst/>
                <a:latin typeface="Arial" panose="020B0604020202020204" pitchFamily="34" charset="0"/>
                <a:ea typeface="Arial" panose="020B0604020202020204" pitchFamily="34" charset="0"/>
              </a:rPr>
              <a:t>Keras</a:t>
            </a:r>
            <a:r>
              <a:rPr lang="en-US" sz="1200" b="1" dirty="0">
                <a:effectLst/>
                <a:latin typeface="Arial" panose="020B0604020202020204" pitchFamily="34" charset="0"/>
                <a:ea typeface="Arial" panose="020B0604020202020204" pitchFamily="34" charset="0"/>
              </a:rPr>
              <a:t> Documentation</a:t>
            </a:r>
            <a:endParaRPr lang="en-US" sz="1200" dirty="0">
              <a:effectLst/>
              <a:latin typeface="Times New Roman" panose="02020603050405020304" pitchFamily="18" charset="0"/>
              <a:ea typeface="Times New Roman" panose="02020603050405020304" pitchFamily="18" charset="0"/>
            </a:endParaRPr>
          </a:p>
          <a:p>
            <a:pPr marL="742950" marR="0" lvl="1" indent="-285750" algn="ctr">
              <a:buSzPts val="1000"/>
              <a:buFont typeface="Courier New" panose="02070309020205020404" pitchFamily="49" charset="0"/>
              <a:buChar char="o"/>
              <a:tabLst>
                <a:tab pos="9144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Description: TensorFlow and </a:t>
            </a:r>
            <a:r>
              <a:rPr lang="en-US" sz="1200" b="1" dirty="0" err="1">
                <a:effectLst/>
                <a:latin typeface="Arial" panose="020B0604020202020204" pitchFamily="34" charset="0"/>
                <a:ea typeface="Arial" panose="020B0604020202020204" pitchFamily="34" charset="0"/>
                <a:cs typeface="Times New Roman" panose="02020603050405020304" pitchFamily="18" charset="0"/>
              </a:rPr>
              <a:t>Keras</a:t>
            </a:r>
            <a:r>
              <a:rPr lang="en-US" sz="1200" b="1" dirty="0">
                <a:effectLst/>
                <a:latin typeface="Arial" panose="020B0604020202020204" pitchFamily="34" charset="0"/>
                <a:ea typeface="Arial" panose="020B0604020202020204" pitchFamily="34" charset="0"/>
                <a:cs typeface="Times New Roman" panose="02020603050405020304" pitchFamily="18" charset="0"/>
              </a:rPr>
              <a:t> are powerful deep learning libraries for Python, offering tools for building, training, and deploying machine learning models. </a:t>
            </a:r>
            <a:r>
              <a:rPr lang="en-US" sz="1200" b="1" dirty="0" err="1">
                <a:effectLst/>
                <a:latin typeface="Arial" panose="020B0604020202020204" pitchFamily="34" charset="0"/>
                <a:ea typeface="Arial" panose="020B0604020202020204" pitchFamily="34" charset="0"/>
                <a:cs typeface="Times New Roman" panose="02020603050405020304" pitchFamily="18" charset="0"/>
              </a:rPr>
              <a:t>Keras’s</a:t>
            </a:r>
            <a:r>
              <a:rPr lang="en-US" sz="1200" b="1" dirty="0">
                <a:effectLst/>
                <a:latin typeface="Arial" panose="020B0604020202020204" pitchFamily="34" charset="0"/>
                <a:ea typeface="Arial" panose="020B0604020202020204" pitchFamily="34" charset="0"/>
                <a:cs typeface="Times New Roman" panose="02020603050405020304" pitchFamily="18" charset="0"/>
              </a:rPr>
              <a:t> high-level API is used to create LSTM models, which are effective for time-series forecasting in stock price prediction due to their memory retention across sequences.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ctr">
              <a:buSzPts val="1000"/>
              <a:buFont typeface="Courier New" panose="02070309020205020404" pitchFamily="49" charset="0"/>
              <a:buChar char="o"/>
              <a:tabLst>
                <a:tab pos="9144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Citation: "TensorFlow/</a:t>
            </a:r>
            <a:r>
              <a:rPr lang="en-US" sz="1200" b="1" dirty="0" err="1">
                <a:effectLst/>
                <a:latin typeface="Arial" panose="020B0604020202020204" pitchFamily="34" charset="0"/>
                <a:ea typeface="Arial" panose="020B0604020202020204" pitchFamily="34" charset="0"/>
                <a:cs typeface="Times New Roman" panose="02020603050405020304" pitchFamily="18" charset="0"/>
              </a:rPr>
              <a:t>Keras</a:t>
            </a:r>
            <a:r>
              <a:rPr lang="en-US" sz="1200" b="1" dirty="0">
                <a:effectLst/>
                <a:latin typeface="Arial" panose="020B0604020202020204" pitchFamily="34" charset="0"/>
                <a:ea typeface="Arial" panose="020B0604020202020204" pitchFamily="34" charset="0"/>
                <a:cs typeface="Times New Roman" panose="02020603050405020304" pitchFamily="18" charset="0"/>
              </a:rPr>
              <a:t>: Machine Learning for Humans." TensorFlow, Google Brain Team, </a:t>
            </a:r>
            <a:r>
              <a:rPr lang="en-US" sz="1200" b="1" u="sng" dirty="0">
                <a:solidFill>
                  <a:srgbClr val="0000FF"/>
                </a:solidFill>
                <a:effectLst/>
                <a:latin typeface="Arial" panose="020B0604020202020204" pitchFamily="34" charset="0"/>
                <a:ea typeface="Arial" panose="020B0604020202020204" pitchFamily="34" charset="0"/>
                <a:cs typeface="Times New Roman" panose="02020603050405020304" pitchFamily="18" charset="0"/>
                <a:hlinkClick r:id="rId3"/>
              </a:rPr>
              <a:t>https://www.tensorflow.org/</a:t>
            </a:r>
            <a:r>
              <a:rPr lang="en-US" sz="1200" b="1" dirty="0">
                <a:effectLst/>
                <a:latin typeface="Arial" panose="020B0604020202020204" pitchFamily="34" charset="0"/>
                <a:ea typeface="Arial" panose="020B0604020202020204" pitchFamily="34" charset="0"/>
                <a:cs typeface="Times New Roman" panose="02020603050405020304" pitchFamily="18" charset="0"/>
              </a:rPr>
              <a:t>. Accessed 8 Nov. 2024.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ctr">
              <a:buFont typeface="+mj-lt"/>
              <a:buAutoNum type="arabicPeriod"/>
              <a:tabLst>
                <a:tab pos="457200" algn="l"/>
              </a:tabLst>
            </a:pPr>
            <a:r>
              <a:rPr lang="en-US" sz="1200" b="1" dirty="0">
                <a:effectLst/>
                <a:latin typeface="Arial" panose="020B0604020202020204" pitchFamily="34" charset="0"/>
                <a:ea typeface="Arial" panose="020B0604020202020204" pitchFamily="34" charset="0"/>
              </a:rPr>
              <a:t>Stock Price Prediction with Machine Learning: A Literature Review</a:t>
            </a:r>
            <a:endParaRPr lang="en-US" sz="1200" dirty="0">
              <a:effectLst/>
              <a:latin typeface="Times New Roman" panose="02020603050405020304" pitchFamily="18" charset="0"/>
              <a:ea typeface="Times New Roman" panose="02020603050405020304" pitchFamily="18" charset="0"/>
            </a:endParaRPr>
          </a:p>
          <a:p>
            <a:pPr marL="742950" marR="0" lvl="1" indent="-285750" algn="ctr">
              <a:buSzPts val="1000"/>
              <a:buFont typeface="Courier New" panose="02070309020205020404" pitchFamily="49" charset="0"/>
              <a:buChar char="o"/>
              <a:tabLst>
                <a:tab pos="9144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Description: This review examines various machine learning approaches used in stock price prediction, comparing traditional statistical methods with machine learning models like Decision Trees, Random Forests, and Recurrent Neural Networks (RNNs) including LSTM. It provides insights into why LSTMs are particularly suited to time-series data.</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ctr">
              <a:buSzPts val="1000"/>
              <a:buFont typeface="Courier New" panose="02070309020205020404" pitchFamily="49" charset="0"/>
              <a:buChar char="o"/>
              <a:tabLst>
                <a:tab pos="9144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Citation: Patel, Jaydeep, and Bhavin Chaudhary. "Machine Learning Approaches to Stock Price Prediction: A Survey." </a:t>
            </a:r>
            <a:r>
              <a:rPr lang="en-US" sz="1200" b="1" i="1" dirty="0">
                <a:effectLst/>
                <a:latin typeface="Arial" panose="020B0604020202020204" pitchFamily="34" charset="0"/>
                <a:ea typeface="Arial" panose="020B0604020202020204" pitchFamily="34" charset="0"/>
                <a:cs typeface="Times New Roman" panose="02020603050405020304" pitchFamily="18" charset="0"/>
              </a:rPr>
              <a:t>Journal of Financial Data Science</a:t>
            </a:r>
            <a:r>
              <a:rPr lang="en-US" sz="1200" b="1" dirty="0">
                <a:effectLst/>
                <a:latin typeface="Arial" panose="020B0604020202020204" pitchFamily="34" charset="0"/>
                <a:ea typeface="Arial" panose="020B0604020202020204" pitchFamily="34" charset="0"/>
                <a:cs typeface="Times New Roman" panose="02020603050405020304" pitchFamily="18" charset="0"/>
              </a:rPr>
              <a:t>, vol. 12, no. 3, 2023, pp. 55-68.</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ctr">
              <a:buFont typeface="+mj-lt"/>
              <a:buAutoNum type="arabicPeriod"/>
              <a:tabLst>
                <a:tab pos="457200" algn="l"/>
              </a:tabLst>
            </a:pPr>
            <a:r>
              <a:rPr lang="en-US" sz="1200" b="1" dirty="0">
                <a:effectLst/>
                <a:latin typeface="Arial" panose="020B0604020202020204" pitchFamily="34" charset="0"/>
                <a:ea typeface="Arial" panose="020B0604020202020204" pitchFamily="34" charset="0"/>
              </a:rPr>
              <a:t>Long Short-Term Memory Neural Network for Time Series Forecasting</a:t>
            </a:r>
            <a:endParaRPr lang="en-US" sz="1200" dirty="0">
              <a:effectLst/>
              <a:latin typeface="Times New Roman" panose="02020603050405020304" pitchFamily="18" charset="0"/>
              <a:ea typeface="Times New Roman" panose="02020603050405020304" pitchFamily="18" charset="0"/>
            </a:endParaRPr>
          </a:p>
          <a:p>
            <a:pPr marL="742950" marR="0" lvl="1" indent="-285750" algn="ctr">
              <a:buSzPts val="1000"/>
              <a:buFont typeface="Courier New" panose="02070309020205020404" pitchFamily="49" charset="0"/>
              <a:buChar char="o"/>
              <a:tabLst>
                <a:tab pos="9144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Description: This paper provides a foundational understanding of LSTM architecture, including its cell structure and gating mechanisms. It emphasizes the model’s ability to handle time-series data, highlighting applications in financial forecasting.</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ctr">
              <a:buSzPts val="1000"/>
              <a:buFont typeface="Courier New" panose="02070309020205020404" pitchFamily="49" charset="0"/>
              <a:buChar char="o"/>
              <a:tabLst>
                <a:tab pos="914400" algn="l"/>
              </a:tabLst>
            </a:pPr>
            <a:r>
              <a:rPr lang="en-US" sz="1200" b="1" dirty="0">
                <a:effectLst/>
                <a:latin typeface="Arial" panose="020B0604020202020204" pitchFamily="34" charset="0"/>
                <a:ea typeface="Arial" panose="020B0604020202020204" pitchFamily="34" charset="0"/>
                <a:cs typeface="Times New Roman" panose="02020603050405020304" pitchFamily="18" charset="0"/>
              </a:rPr>
              <a:t>Citation: </a:t>
            </a:r>
            <a:r>
              <a:rPr lang="en-US" sz="1200" b="1" dirty="0" err="1">
                <a:effectLst/>
                <a:latin typeface="Arial" panose="020B0604020202020204" pitchFamily="34" charset="0"/>
                <a:ea typeface="Arial" panose="020B0604020202020204" pitchFamily="34" charset="0"/>
                <a:cs typeface="Times New Roman" panose="02020603050405020304" pitchFamily="18" charset="0"/>
              </a:rPr>
              <a:t>Hochreiter</a:t>
            </a:r>
            <a:r>
              <a:rPr lang="en-US" sz="1200" b="1" dirty="0">
                <a:effectLst/>
                <a:latin typeface="Arial" panose="020B0604020202020204" pitchFamily="34" charset="0"/>
                <a:ea typeface="Arial" panose="020B0604020202020204" pitchFamily="34" charset="0"/>
                <a:cs typeface="Times New Roman" panose="02020603050405020304" pitchFamily="18" charset="0"/>
              </a:rPr>
              <a:t>, Sepp, and Jürgen </a:t>
            </a:r>
            <a:r>
              <a:rPr lang="en-US" sz="1200" b="1" dirty="0" err="1">
                <a:effectLst/>
                <a:latin typeface="Arial" panose="020B0604020202020204" pitchFamily="34" charset="0"/>
                <a:ea typeface="Arial" panose="020B0604020202020204" pitchFamily="34" charset="0"/>
                <a:cs typeface="Times New Roman" panose="02020603050405020304" pitchFamily="18" charset="0"/>
              </a:rPr>
              <a:t>Schmidhuber</a:t>
            </a:r>
            <a:r>
              <a:rPr lang="en-US" sz="1200" b="1" dirty="0">
                <a:effectLst/>
                <a:latin typeface="Arial" panose="020B0604020202020204" pitchFamily="34" charset="0"/>
                <a:ea typeface="Arial" panose="020B0604020202020204" pitchFamily="34" charset="0"/>
                <a:cs typeface="Times New Roman" panose="02020603050405020304" pitchFamily="18" charset="0"/>
              </a:rPr>
              <a:t>. "Long Short-Term Memory." </a:t>
            </a:r>
            <a:r>
              <a:rPr lang="en-US" sz="1200" b="1" i="1" dirty="0">
                <a:effectLst/>
                <a:latin typeface="Arial" panose="020B0604020202020204" pitchFamily="34" charset="0"/>
                <a:ea typeface="Arial" panose="020B0604020202020204" pitchFamily="34" charset="0"/>
                <a:cs typeface="Times New Roman" panose="02020603050405020304" pitchFamily="18" charset="0"/>
              </a:rPr>
              <a:t>Neural Computation</a:t>
            </a:r>
            <a:r>
              <a:rPr lang="en-US" sz="1200" b="1" dirty="0">
                <a:effectLst/>
                <a:latin typeface="Arial" panose="020B0604020202020204" pitchFamily="34" charset="0"/>
                <a:ea typeface="Arial" panose="020B0604020202020204" pitchFamily="34" charset="0"/>
                <a:cs typeface="Times New Roman" panose="02020603050405020304" pitchFamily="18" charset="0"/>
              </a:rPr>
              <a:t>, vol. 9, no. 8, 1997, pp. 1735–1780.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BA565350-5CBD-46E2-B53D-2C1FC60A6343}" type="datetime1">
              <a:rPr lang="en-US" smtClean="0"/>
              <a:t>11/8/2024</a:t>
            </a:fld>
            <a:endParaRPr lang="en-US"/>
          </a:p>
        </p:txBody>
      </p:sp>
      <p:sp>
        <p:nvSpPr>
          <p:cNvPr id="5" name="Slide Number Placeholder 4"/>
          <p:cNvSpPr>
            <a:spLocks noGrp="1"/>
          </p:cNvSpPr>
          <p:nvPr>
            <p:ph type="sldNum" sz="quarter" idx="12"/>
          </p:nvPr>
        </p:nvSpPr>
        <p:spPr/>
        <p:txBody>
          <a:bodyPr/>
          <a:lstStyle/>
          <a:p>
            <a:fld id="{9E7A8399-2F8C-469B-9C40-92566DD54901}"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1610</Words>
  <Application>Microsoft Office PowerPoint</Application>
  <PresentationFormat>On-screen Show (4:3)</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Courier New</vt:lpstr>
      <vt:lpstr>Symbol</vt:lpstr>
      <vt:lpstr>Times New Roman</vt:lpstr>
      <vt:lpstr>Office Theme</vt:lpstr>
      <vt:lpstr>STOCK PRICE PREDICTION</vt:lpstr>
      <vt:lpstr>ABSTRACT</vt:lpstr>
      <vt:lpstr>REQUIREMENTS</vt:lpstr>
      <vt:lpstr>WORKING MODEL</vt:lpstr>
      <vt:lpstr>WORKING MODEL </vt:lpstr>
      <vt:lpstr>WORKING MODEL</vt:lpstr>
      <vt:lpstr>CONCLUSION</vt:lpstr>
      <vt:lpstr>RESULTS AND DISCUSSIONS</vt:lpstr>
      <vt:lpstr>REFERENCES</vt:lpstr>
      <vt:lpstr>INTERSNSHIP CERTIFICATE</vt:lpstr>
      <vt:lpstr>PHOTO OF INTERSHIP DONE/  certificate received  (If Available)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WAJID</dc:creator>
  <cp:lastModifiedBy>hamthan muhammad</cp:lastModifiedBy>
  <cp:revision>4</cp:revision>
  <dcterms:created xsi:type="dcterms:W3CDTF">2024-11-08T10:24:23Z</dcterms:created>
  <dcterms:modified xsi:type="dcterms:W3CDTF">2024-11-08T17:13:50Z</dcterms:modified>
</cp:coreProperties>
</file>