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A153D-DE2F-4E4F-ACDA-C1168D24BEC7}"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192967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A153D-DE2F-4E4F-ACDA-C1168D24BEC7}"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241626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A153D-DE2F-4E4F-ACDA-C1168D24BEC7}"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394853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A153D-DE2F-4E4F-ACDA-C1168D24BEC7}"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193440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A153D-DE2F-4E4F-ACDA-C1168D24BEC7}"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291062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A153D-DE2F-4E4F-ACDA-C1168D24BEC7}"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36680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A153D-DE2F-4E4F-ACDA-C1168D24BEC7}"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341793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A153D-DE2F-4E4F-ACDA-C1168D24BEC7}"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348170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A153D-DE2F-4E4F-ACDA-C1168D24BEC7}"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412673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A153D-DE2F-4E4F-ACDA-C1168D24BEC7}"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345659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A153D-DE2F-4E4F-ACDA-C1168D24BEC7}"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9D3C7-6DC1-474F-A912-607B78E10955}" type="slidenum">
              <a:rPr lang="en-US" smtClean="0"/>
              <a:t>‹#›</a:t>
            </a:fld>
            <a:endParaRPr lang="en-US"/>
          </a:p>
        </p:txBody>
      </p:sp>
    </p:spTree>
    <p:extLst>
      <p:ext uri="{BB962C8B-B14F-4D97-AF65-F5344CB8AC3E}">
        <p14:creationId xmlns:p14="http://schemas.microsoft.com/office/powerpoint/2010/main" val="65360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A153D-DE2F-4E4F-ACDA-C1168D24BEC7}" type="datetimeFigureOut">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9D3C7-6DC1-474F-A912-607B78E10955}" type="slidenum">
              <a:rPr lang="en-US" smtClean="0"/>
              <a:t>‹#›</a:t>
            </a:fld>
            <a:endParaRPr lang="en-US"/>
          </a:p>
        </p:txBody>
      </p:sp>
    </p:spTree>
    <p:extLst>
      <p:ext uri="{BB962C8B-B14F-4D97-AF65-F5344CB8AC3E}">
        <p14:creationId xmlns:p14="http://schemas.microsoft.com/office/powerpoint/2010/main" val="133441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Observer Design Pattern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8570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953"/>
            <a:ext cx="10515600" cy="5743010"/>
          </a:xfrm>
        </p:spPr>
        <p:txBody>
          <a:bodyPr>
            <a:normAutofit fontScale="92500" lnSpcReduction="10000"/>
          </a:bodyPr>
          <a:lstStyle/>
          <a:p>
            <a:r>
              <a:rPr lang="en-US" dirty="0" smtClean="0"/>
              <a:t>public class </a:t>
            </a:r>
            <a:r>
              <a:rPr lang="en-US" dirty="0" err="1" smtClean="0"/>
              <a:t>HexaObserver</a:t>
            </a:r>
            <a:r>
              <a:rPr lang="en-US" dirty="0" smtClean="0"/>
              <a:t> extends Observer{</a:t>
            </a:r>
          </a:p>
          <a:p>
            <a:endParaRPr lang="en-US" dirty="0" smtClean="0"/>
          </a:p>
          <a:p>
            <a:r>
              <a:rPr lang="en-US" dirty="0" smtClean="0"/>
              <a:t>   public </a:t>
            </a:r>
            <a:r>
              <a:rPr lang="en-US" dirty="0" err="1" smtClean="0"/>
              <a:t>HexaObserver</a:t>
            </a:r>
            <a:r>
              <a:rPr lang="en-US" dirty="0" smtClean="0"/>
              <a:t>(Subject subject){</a:t>
            </a:r>
          </a:p>
          <a:p>
            <a:r>
              <a:rPr lang="en-US" dirty="0" smtClean="0"/>
              <a:t>      </a:t>
            </a:r>
            <a:r>
              <a:rPr lang="en-US" dirty="0" err="1" smtClean="0"/>
              <a:t>this.subject</a:t>
            </a:r>
            <a:r>
              <a:rPr lang="en-US" dirty="0" smtClean="0"/>
              <a:t> = subject;</a:t>
            </a:r>
          </a:p>
          <a:p>
            <a:r>
              <a:rPr lang="en-US" dirty="0" smtClean="0"/>
              <a:t>      </a:t>
            </a:r>
            <a:r>
              <a:rPr lang="en-US" dirty="0" err="1" smtClean="0"/>
              <a:t>this.subject.attach</a:t>
            </a:r>
            <a:r>
              <a:rPr lang="en-US" dirty="0" smtClean="0"/>
              <a:t>(this);</a:t>
            </a:r>
          </a:p>
          <a:p>
            <a:r>
              <a:rPr lang="en-US" dirty="0" smtClean="0"/>
              <a:t>   }</a:t>
            </a:r>
          </a:p>
          <a:p>
            <a:endParaRPr lang="en-US" dirty="0" smtClean="0"/>
          </a:p>
          <a:p>
            <a:r>
              <a:rPr lang="en-US" dirty="0" smtClean="0"/>
              <a:t>   @Override</a:t>
            </a:r>
          </a:p>
          <a:p>
            <a:r>
              <a:rPr lang="en-US" dirty="0" smtClean="0"/>
              <a:t>   public void update() {</a:t>
            </a:r>
          </a:p>
          <a:p>
            <a:r>
              <a:rPr lang="en-US" dirty="0" smtClean="0"/>
              <a:t>      </a:t>
            </a:r>
            <a:r>
              <a:rPr lang="en-US" dirty="0" err="1" smtClean="0"/>
              <a:t>System.out.println</a:t>
            </a:r>
            <a:r>
              <a:rPr lang="en-US" dirty="0" smtClean="0"/>
              <a:t>( "Hex String: " + </a:t>
            </a:r>
            <a:r>
              <a:rPr lang="en-US" dirty="0" err="1" smtClean="0"/>
              <a:t>Integer.toHexString</a:t>
            </a:r>
            <a:r>
              <a:rPr lang="en-US" dirty="0" smtClean="0"/>
              <a:t>( </a:t>
            </a:r>
            <a:r>
              <a:rPr lang="en-US" dirty="0" err="1" smtClean="0"/>
              <a:t>subject.getState</a:t>
            </a:r>
            <a:r>
              <a:rPr lang="en-US" dirty="0" smtClean="0"/>
              <a:t>() ).</a:t>
            </a:r>
            <a:r>
              <a:rPr lang="en-US" dirty="0" err="1" smtClean="0"/>
              <a:t>toUpperCase</a:t>
            </a:r>
            <a:r>
              <a:rPr lang="en-US" dirty="0" smtClean="0"/>
              <a:t>() ); </a:t>
            </a:r>
          </a:p>
          <a:p>
            <a:r>
              <a:rPr lang="en-US" dirty="0" smtClean="0"/>
              <a:t>   }</a:t>
            </a:r>
          </a:p>
          <a:p>
            <a:r>
              <a:rPr lang="en-US" dirty="0" smtClean="0"/>
              <a:t>}</a:t>
            </a:r>
            <a:endParaRPr lang="en-US" dirty="0"/>
          </a:p>
        </p:txBody>
      </p:sp>
    </p:spTree>
    <p:extLst>
      <p:ext uri="{BB962C8B-B14F-4D97-AF65-F5344CB8AC3E}">
        <p14:creationId xmlns:p14="http://schemas.microsoft.com/office/powerpoint/2010/main" val="3900960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6976"/>
            <a:ext cx="10515600" cy="5959987"/>
          </a:xfrm>
        </p:spPr>
        <p:txBody>
          <a:bodyPr>
            <a:normAutofit fontScale="92500" lnSpcReduction="20000"/>
          </a:bodyPr>
          <a:lstStyle/>
          <a:p>
            <a:r>
              <a:rPr lang="en-US" dirty="0" smtClean="0"/>
              <a:t>public class </a:t>
            </a:r>
            <a:r>
              <a:rPr lang="en-US" dirty="0" err="1" smtClean="0"/>
              <a:t>ObserverPatternDemo</a:t>
            </a:r>
            <a:r>
              <a:rPr lang="en-US" dirty="0" smtClean="0"/>
              <a:t> {</a:t>
            </a:r>
          </a:p>
          <a:p>
            <a:r>
              <a:rPr lang="en-US" dirty="0" smtClean="0"/>
              <a:t>   public static void main(String[] </a:t>
            </a:r>
            <a:r>
              <a:rPr lang="en-US" dirty="0" err="1" smtClean="0"/>
              <a:t>args</a:t>
            </a:r>
            <a:r>
              <a:rPr lang="en-US" dirty="0" smtClean="0"/>
              <a:t>) {</a:t>
            </a:r>
          </a:p>
          <a:p>
            <a:r>
              <a:rPr lang="en-US" dirty="0" smtClean="0"/>
              <a:t>      Subject </a:t>
            </a:r>
            <a:r>
              <a:rPr lang="en-US" dirty="0" err="1" smtClean="0"/>
              <a:t>subject</a:t>
            </a:r>
            <a:r>
              <a:rPr lang="en-US" dirty="0" smtClean="0"/>
              <a:t> = new Subject();</a:t>
            </a:r>
          </a:p>
          <a:p>
            <a:endParaRPr lang="en-US" dirty="0" smtClean="0"/>
          </a:p>
          <a:p>
            <a:r>
              <a:rPr lang="en-US" dirty="0" smtClean="0"/>
              <a:t>      new </a:t>
            </a:r>
            <a:r>
              <a:rPr lang="en-US" dirty="0" err="1" smtClean="0"/>
              <a:t>HexaObserver</a:t>
            </a:r>
            <a:r>
              <a:rPr lang="en-US" dirty="0" smtClean="0"/>
              <a:t>(subject);</a:t>
            </a:r>
          </a:p>
          <a:p>
            <a:r>
              <a:rPr lang="en-US" dirty="0" smtClean="0"/>
              <a:t>      new </a:t>
            </a:r>
            <a:r>
              <a:rPr lang="en-US" dirty="0" err="1" smtClean="0"/>
              <a:t>OctalObserver</a:t>
            </a:r>
            <a:r>
              <a:rPr lang="en-US" dirty="0" smtClean="0"/>
              <a:t>(subject);</a:t>
            </a:r>
          </a:p>
          <a:p>
            <a:r>
              <a:rPr lang="en-US" dirty="0" smtClean="0"/>
              <a:t>      new </a:t>
            </a:r>
            <a:r>
              <a:rPr lang="en-US" dirty="0" err="1" smtClean="0"/>
              <a:t>BinaryObserver</a:t>
            </a:r>
            <a:r>
              <a:rPr lang="en-US" dirty="0" smtClean="0"/>
              <a:t>(subject);</a:t>
            </a:r>
          </a:p>
          <a:p>
            <a:endParaRPr lang="en-US" dirty="0" smtClean="0"/>
          </a:p>
          <a:p>
            <a:r>
              <a:rPr lang="en-US" dirty="0" smtClean="0"/>
              <a:t>      </a:t>
            </a:r>
            <a:r>
              <a:rPr lang="en-US" dirty="0" err="1" smtClean="0"/>
              <a:t>System.out.println</a:t>
            </a:r>
            <a:r>
              <a:rPr lang="en-US" dirty="0" smtClean="0"/>
              <a:t>("First state change: 15");	</a:t>
            </a:r>
          </a:p>
          <a:p>
            <a:r>
              <a:rPr lang="en-US" dirty="0" smtClean="0"/>
              <a:t>      </a:t>
            </a:r>
            <a:r>
              <a:rPr lang="en-US" dirty="0" err="1" smtClean="0"/>
              <a:t>subject.setState</a:t>
            </a:r>
            <a:r>
              <a:rPr lang="en-US" dirty="0" smtClean="0"/>
              <a:t>(15);</a:t>
            </a:r>
          </a:p>
          <a:p>
            <a:r>
              <a:rPr lang="en-US" dirty="0" smtClean="0"/>
              <a:t>      </a:t>
            </a:r>
            <a:r>
              <a:rPr lang="en-US" dirty="0" err="1" smtClean="0"/>
              <a:t>System.out.println</a:t>
            </a:r>
            <a:r>
              <a:rPr lang="en-US" dirty="0" smtClean="0"/>
              <a:t>("Second state change: 10");	</a:t>
            </a:r>
          </a:p>
          <a:p>
            <a:r>
              <a:rPr lang="en-US" dirty="0" smtClean="0"/>
              <a:t>      </a:t>
            </a:r>
            <a:r>
              <a:rPr lang="en-US" dirty="0" err="1" smtClean="0"/>
              <a:t>subject.setState</a:t>
            </a:r>
            <a:r>
              <a:rPr lang="en-US" dirty="0" smtClean="0"/>
              <a:t>(10);</a:t>
            </a:r>
          </a:p>
          <a:p>
            <a:r>
              <a:rPr lang="en-US" dirty="0" smtClean="0"/>
              <a:t>   }</a:t>
            </a:r>
          </a:p>
          <a:p>
            <a:r>
              <a:rPr lang="en-US" dirty="0" smtClean="0"/>
              <a:t>}</a:t>
            </a:r>
            <a:endParaRPr lang="en-US" dirty="0"/>
          </a:p>
        </p:txBody>
      </p:sp>
    </p:spTree>
    <p:extLst>
      <p:ext uri="{BB962C8B-B14F-4D97-AF65-F5344CB8AC3E}">
        <p14:creationId xmlns:p14="http://schemas.microsoft.com/office/powerpoint/2010/main" val="1982092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Verify the output.</a:t>
            </a:r>
          </a:p>
          <a:p>
            <a:endParaRPr lang="en-US" dirty="0" smtClean="0"/>
          </a:p>
          <a:p>
            <a:r>
              <a:rPr lang="en-US" dirty="0" smtClean="0"/>
              <a:t>First state change: 15</a:t>
            </a:r>
          </a:p>
          <a:p>
            <a:r>
              <a:rPr lang="en-US" dirty="0" smtClean="0"/>
              <a:t>Hex String: F</a:t>
            </a:r>
          </a:p>
          <a:p>
            <a:r>
              <a:rPr lang="en-US" dirty="0" smtClean="0"/>
              <a:t>Octal String: 17</a:t>
            </a:r>
          </a:p>
          <a:p>
            <a:r>
              <a:rPr lang="en-US" dirty="0" smtClean="0"/>
              <a:t>Binary String: 1111</a:t>
            </a:r>
          </a:p>
          <a:p>
            <a:r>
              <a:rPr lang="en-US" dirty="0" smtClean="0"/>
              <a:t>Second state change: 10</a:t>
            </a:r>
          </a:p>
          <a:p>
            <a:r>
              <a:rPr lang="en-US" dirty="0" smtClean="0"/>
              <a:t>Hex String: A</a:t>
            </a:r>
          </a:p>
          <a:p>
            <a:r>
              <a:rPr lang="en-US" dirty="0" smtClean="0"/>
              <a:t>Octal String: 12</a:t>
            </a:r>
          </a:p>
          <a:p>
            <a:r>
              <a:rPr lang="en-US" dirty="0" smtClean="0"/>
              <a:t>Binary String: 1010</a:t>
            </a:r>
            <a:endParaRPr lang="en-US" dirty="0"/>
          </a:p>
        </p:txBody>
      </p:sp>
    </p:spTree>
    <p:extLst>
      <p:ext uri="{BB962C8B-B14F-4D97-AF65-F5344CB8AC3E}">
        <p14:creationId xmlns:p14="http://schemas.microsoft.com/office/powerpoint/2010/main" val="95800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783" y="3162124"/>
            <a:ext cx="9903417" cy="1325563"/>
          </a:xfrm>
        </p:spPr>
        <p:txBody>
          <a:bodyPr>
            <a:noAutofit/>
          </a:bodyPr>
          <a:lstStyle/>
          <a:p>
            <a:r>
              <a:rPr lang="en-US" sz="8800" dirty="0" smtClean="0"/>
              <a:t>Facade </a:t>
            </a:r>
            <a:r>
              <a:rPr lang="en-US" sz="8800" dirty="0"/>
              <a:t>Controller</a:t>
            </a:r>
            <a:br>
              <a:rPr lang="en-US" sz="8800" dirty="0"/>
            </a:br>
            <a:endParaRPr lang="en-US" sz="8800" dirty="0"/>
          </a:p>
        </p:txBody>
      </p:sp>
    </p:spTree>
    <p:extLst>
      <p:ext uri="{BB962C8B-B14F-4D97-AF65-F5344CB8AC3E}">
        <p14:creationId xmlns:p14="http://schemas.microsoft.com/office/powerpoint/2010/main" val="339330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966"/>
            <a:ext cx="10515600" cy="5866997"/>
          </a:xfrm>
        </p:spPr>
        <p:txBody>
          <a:bodyPr>
            <a:normAutofit lnSpcReduction="10000"/>
          </a:bodyPr>
          <a:lstStyle/>
          <a:p>
            <a:pPr marL="0" indent="0">
              <a:buNone/>
            </a:pPr>
            <a:r>
              <a:rPr lang="en-US" dirty="0"/>
              <a:t>If you look around the real world, there are a lot of examples that will help you understand Facade Pattern.</a:t>
            </a:r>
          </a:p>
          <a:p>
            <a:r>
              <a:rPr lang="en-US" dirty="0"/>
              <a:t>E-commerce website to place an order with a selected product, payment, and invoice generation.</a:t>
            </a:r>
          </a:p>
          <a:p>
            <a:r>
              <a:rPr lang="en-US" dirty="0"/>
              <a:t>Home Automation to turn on/off the electronic appliances when unlocking/locking of main house door and control the devices like AC, Television, Geyser, Fan, Tube lights, music system, camera and many more.</a:t>
            </a:r>
          </a:p>
          <a:p>
            <a:r>
              <a:rPr lang="en-US" dirty="0"/>
              <a:t>A mobile shopkeeper having different brands of mobile phones to sell like Nokia, Samsung, iPhone, Motorola, and many more.</a:t>
            </a:r>
          </a:p>
          <a:p>
            <a:r>
              <a:rPr lang="en-US" dirty="0"/>
              <a:t>An encryption library to generate the hash of data with a different algorithm like SHA, SHA256, SHA512, MD5, and many more</a:t>
            </a:r>
          </a:p>
          <a:p>
            <a:r>
              <a:rPr lang="en-US" dirty="0"/>
              <a:t>And many more. If you know something unique, please do post it in a comment box.</a:t>
            </a:r>
          </a:p>
          <a:p>
            <a:endParaRPr lang="en-US" dirty="0"/>
          </a:p>
        </p:txBody>
      </p:sp>
    </p:spTree>
    <p:extLst>
      <p:ext uri="{BB962C8B-B14F-4D97-AF65-F5344CB8AC3E}">
        <p14:creationId xmlns:p14="http://schemas.microsoft.com/office/powerpoint/2010/main" val="401379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Illustration</a:t>
            </a:r>
            <a:br>
              <a:rPr lang="en-US" dirty="0"/>
            </a:br>
            <a:endParaRPr lang="en-US" dirty="0"/>
          </a:p>
        </p:txBody>
      </p:sp>
      <p:sp>
        <p:nvSpPr>
          <p:cNvPr id="3" name="Content Placeholder 2"/>
          <p:cNvSpPr>
            <a:spLocks noGrp="1"/>
          </p:cNvSpPr>
          <p:nvPr>
            <p:ph idx="1"/>
          </p:nvPr>
        </p:nvSpPr>
        <p:spPr/>
        <p:txBody>
          <a:bodyPr/>
          <a:lstStyle/>
          <a:p>
            <a:r>
              <a:rPr lang="en-US" dirty="0"/>
              <a:t>Let’s consider a laptop. When we want to turn ON the Laptop, we just press a single button to turn ON the computer, and internally many subsystems are inter-connected like Motherboard, Hard Drive, RAM, Graphics card, Wi-Fi device, Bluetooth, Keyboard, Mouse pad, and more. All those subsystems combine and forms as a single unit. Here once the system turns ON, Motherboard, RAM, Graphics card, Hard drive, Keyboard, Mouse pad will start functioning, whereas Bluetooth and Wi-Fi device can function based on individual settings to turn on/off.</a:t>
            </a:r>
            <a:endParaRPr lang="en-US" dirty="0"/>
          </a:p>
        </p:txBody>
      </p:sp>
    </p:spTree>
    <p:extLst>
      <p:ext uri="{BB962C8B-B14F-4D97-AF65-F5344CB8AC3E}">
        <p14:creationId xmlns:p14="http://schemas.microsoft.com/office/powerpoint/2010/main" val="1347581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97" y="433953"/>
            <a:ext cx="10244379" cy="5743010"/>
          </a:xfrm>
        </p:spPr>
      </p:pic>
    </p:spTree>
    <p:extLst>
      <p:ext uri="{BB962C8B-B14F-4D97-AF65-F5344CB8AC3E}">
        <p14:creationId xmlns:p14="http://schemas.microsoft.com/office/powerpoint/2010/main" val="74440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can we use the Facade design pattern?</a:t>
            </a:r>
            <a:br>
              <a:rPr lang="en-US" dirty="0"/>
            </a:br>
            <a:endParaRPr lang="en-US" dirty="0"/>
          </a:p>
        </p:txBody>
      </p:sp>
      <p:sp>
        <p:nvSpPr>
          <p:cNvPr id="3" name="Content Placeholder 2"/>
          <p:cNvSpPr>
            <a:spLocks noGrp="1"/>
          </p:cNvSpPr>
          <p:nvPr>
            <p:ph idx="1"/>
          </p:nvPr>
        </p:nvSpPr>
        <p:spPr/>
        <p:txBody>
          <a:bodyPr/>
          <a:lstStyle/>
          <a:p>
            <a:r>
              <a:rPr lang="en-US" dirty="0"/>
              <a:t>When the system has many complex subsystem/modules and needs to use a combination as a single system.</a:t>
            </a:r>
          </a:p>
          <a:p>
            <a:r>
              <a:rPr lang="en-US" dirty="0"/>
              <a:t>When you want to isolate the code from the complex subsystem.</a:t>
            </a:r>
          </a:p>
          <a:p>
            <a:endParaRPr lang="en-US" dirty="0"/>
          </a:p>
        </p:txBody>
      </p:sp>
    </p:spTree>
    <p:extLst>
      <p:ext uri="{BB962C8B-B14F-4D97-AF65-F5344CB8AC3E}">
        <p14:creationId xmlns:p14="http://schemas.microsoft.com/office/powerpoint/2010/main" val="229080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853" y="340963"/>
            <a:ext cx="9980909" cy="5836000"/>
          </a:xfrm>
        </p:spPr>
      </p:pic>
    </p:spTree>
    <p:extLst>
      <p:ext uri="{BB962C8B-B14F-4D97-AF65-F5344CB8AC3E}">
        <p14:creationId xmlns:p14="http://schemas.microsoft.com/office/powerpoint/2010/main" val="80718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8936"/>
            <a:ext cx="10515600" cy="6028840"/>
          </a:xfrm>
        </p:spPr>
        <p:txBody>
          <a:bodyPr>
            <a:normAutofit/>
          </a:bodyPr>
          <a:lstStyle/>
          <a:p>
            <a:pPr marL="0" indent="0">
              <a:buNone/>
            </a:pPr>
            <a:r>
              <a:rPr lang="en-US" dirty="0"/>
              <a:t>Home Automation to control the appliances.</a:t>
            </a:r>
          </a:p>
          <a:p>
            <a:r>
              <a:rPr lang="en-US" dirty="0"/>
              <a:t>Let’s consider a Home Automation to turn ON/OFF the electronic appliances when unlocking/locking the main door of the house and control the devices like AC, Television, Geyser, Fan, Tube lights, Music system, Camera and many more.</a:t>
            </a:r>
          </a:p>
          <a:p>
            <a:r>
              <a:rPr lang="en-US" dirty="0"/>
              <a:t>Let's refer to the above UML diagram to represent Home Automation. Here we can consider Subsystem as ‘</a:t>
            </a:r>
            <a:r>
              <a:rPr lang="en-US" dirty="0" err="1"/>
              <a:t>AirConditioner</a:t>
            </a:r>
            <a:r>
              <a:rPr lang="en-US" dirty="0"/>
              <a:t>’, ‘</a:t>
            </a:r>
            <a:r>
              <a:rPr lang="en-US" dirty="0" err="1"/>
              <a:t>HomeSecurity</a:t>
            </a:r>
            <a:r>
              <a:rPr lang="en-US" dirty="0"/>
              <a:t>’, ‘Lights’, and ‘</a:t>
            </a:r>
            <a:r>
              <a:rPr lang="en-US" dirty="0" err="1"/>
              <a:t>MusicSystem</a:t>
            </a:r>
            <a:r>
              <a:rPr lang="en-US" dirty="0"/>
              <a:t>’. All the subsystems are independent in functionality.</a:t>
            </a:r>
          </a:p>
          <a:p>
            <a:r>
              <a:rPr lang="en-US" dirty="0"/>
              <a:t>Define 'Subsystem', here Subsystem as the "</a:t>
            </a:r>
            <a:r>
              <a:rPr lang="en-US" dirty="0" err="1"/>
              <a:t>AirConditioner</a:t>
            </a:r>
            <a:r>
              <a:rPr lang="en-US" dirty="0"/>
              <a:t>" class has the functionality to turn ON/OFF the device.</a:t>
            </a:r>
          </a:p>
          <a:p>
            <a:endParaRPr lang="en-US" dirty="0"/>
          </a:p>
        </p:txBody>
      </p:sp>
    </p:spTree>
    <p:extLst>
      <p:ext uri="{BB962C8B-B14F-4D97-AF65-F5344CB8AC3E}">
        <p14:creationId xmlns:p14="http://schemas.microsoft.com/office/powerpoint/2010/main" val="34039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76258"/>
          </a:xfrm>
        </p:spPr>
        <p:txBody>
          <a:bodyPr>
            <a:normAutofit/>
          </a:bodyPr>
          <a:lstStyle/>
          <a:p>
            <a:r>
              <a:rPr lang="en-US" dirty="0"/>
              <a:t>Observer pattern is used when there is one-to-many relationship between objects such as if one object is modified, its </a:t>
            </a:r>
            <a:r>
              <a:rPr lang="en-US" dirty="0" err="1"/>
              <a:t>depenedent</a:t>
            </a:r>
            <a:r>
              <a:rPr lang="en-US" dirty="0"/>
              <a:t> objects are to be notified automatically. Observer pattern falls under behavioral pattern category.</a:t>
            </a:r>
          </a:p>
        </p:txBody>
      </p:sp>
    </p:spTree>
    <p:extLst>
      <p:ext uri="{BB962C8B-B14F-4D97-AF65-F5344CB8AC3E}">
        <p14:creationId xmlns:p14="http://schemas.microsoft.com/office/powerpoint/2010/main" val="4171373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2956"/>
            <a:ext cx="10515600" cy="5774007"/>
          </a:xfrm>
        </p:spPr>
        <p:txBody>
          <a:bodyPr>
            <a:normAutofit fontScale="85000" lnSpcReduction="20000"/>
          </a:bodyPr>
          <a:lstStyle/>
          <a:p>
            <a:r>
              <a:rPr lang="en-US" dirty="0"/>
              <a:t>using System;</a:t>
            </a:r>
          </a:p>
          <a:p>
            <a:endParaRPr lang="en-US" dirty="0"/>
          </a:p>
          <a:p>
            <a:r>
              <a:rPr lang="en-US" dirty="0"/>
              <a:t>    public class </a:t>
            </a:r>
            <a:r>
              <a:rPr lang="en-US" dirty="0" err="1"/>
              <a:t>AirConditioner</a:t>
            </a:r>
            <a:endParaRPr lang="en-US" dirty="0"/>
          </a:p>
          <a:p>
            <a:r>
              <a:rPr lang="en-US" dirty="0"/>
              <a:t>    {</a:t>
            </a:r>
          </a:p>
          <a:p>
            <a:r>
              <a:rPr lang="en-US" dirty="0"/>
              <a:t>        public void </a:t>
            </a:r>
            <a:r>
              <a:rPr lang="en-US" dirty="0" err="1"/>
              <a:t>TurnOnAirConditioner</a:t>
            </a:r>
            <a:r>
              <a:rPr lang="en-US" dirty="0"/>
              <a:t>()</a:t>
            </a:r>
          </a:p>
          <a:p>
            <a:r>
              <a:rPr lang="en-US" dirty="0"/>
              <a:t>        {</a:t>
            </a:r>
          </a:p>
          <a:p>
            <a:r>
              <a:rPr lang="en-US" dirty="0"/>
              <a:t>            </a:t>
            </a:r>
            <a:r>
              <a:rPr lang="en-US" dirty="0" err="1"/>
              <a:t>Console.WriteLine</a:t>
            </a:r>
            <a:r>
              <a:rPr lang="en-US" dirty="0"/>
              <a:t>("TURN ON AC");</a:t>
            </a:r>
          </a:p>
          <a:p>
            <a:r>
              <a:rPr lang="en-US" dirty="0"/>
              <a:t>        }</a:t>
            </a:r>
          </a:p>
          <a:p>
            <a:endParaRPr lang="en-US" dirty="0"/>
          </a:p>
          <a:p>
            <a:r>
              <a:rPr lang="en-US" dirty="0"/>
              <a:t>        public void </a:t>
            </a:r>
            <a:r>
              <a:rPr lang="en-US" dirty="0" err="1"/>
              <a:t>TurnOffAirConditioner</a:t>
            </a:r>
            <a:r>
              <a:rPr lang="en-US" dirty="0"/>
              <a:t>()</a:t>
            </a:r>
          </a:p>
          <a:p>
            <a:r>
              <a:rPr lang="en-US" dirty="0"/>
              <a:t>        {</a:t>
            </a:r>
          </a:p>
          <a:p>
            <a:r>
              <a:rPr lang="en-US" dirty="0"/>
              <a:t>            </a:t>
            </a:r>
            <a:r>
              <a:rPr lang="en-US" dirty="0" err="1"/>
              <a:t>Console.WriteLine</a:t>
            </a:r>
            <a:r>
              <a:rPr lang="en-US" dirty="0"/>
              <a:t>("TURN OFF AC");</a:t>
            </a:r>
          </a:p>
          <a:p>
            <a:r>
              <a:rPr lang="en-US" dirty="0"/>
              <a:t>        }</a:t>
            </a:r>
          </a:p>
          <a:p>
            <a:r>
              <a:rPr lang="en-US" dirty="0"/>
              <a:t>    }</a:t>
            </a:r>
          </a:p>
          <a:p>
            <a:r>
              <a:rPr lang="en-US" dirty="0"/>
              <a:t>}</a:t>
            </a:r>
          </a:p>
        </p:txBody>
      </p:sp>
    </p:spTree>
    <p:extLst>
      <p:ext uri="{BB962C8B-B14F-4D97-AF65-F5344CB8AC3E}">
        <p14:creationId xmlns:p14="http://schemas.microsoft.com/office/powerpoint/2010/main" val="3014923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458"/>
            <a:ext cx="10515600" cy="5789505"/>
          </a:xfrm>
        </p:spPr>
        <p:txBody>
          <a:bodyPr>
            <a:normAutofit fontScale="85000" lnSpcReduction="20000"/>
          </a:bodyPr>
          <a:lstStyle/>
          <a:p>
            <a:r>
              <a:rPr lang="en-US" dirty="0"/>
              <a:t>using System;</a:t>
            </a:r>
          </a:p>
          <a:p>
            <a:endParaRPr lang="en-US" dirty="0"/>
          </a:p>
          <a:p>
            <a:r>
              <a:rPr lang="en-US" dirty="0"/>
              <a:t>    public class </a:t>
            </a:r>
            <a:r>
              <a:rPr lang="en-US" dirty="0" err="1"/>
              <a:t>HomeSecurity</a:t>
            </a:r>
            <a:endParaRPr lang="en-US" dirty="0"/>
          </a:p>
          <a:p>
            <a:r>
              <a:rPr lang="en-US" dirty="0"/>
              <a:t>    {</a:t>
            </a:r>
          </a:p>
          <a:p>
            <a:r>
              <a:rPr lang="en-US" dirty="0"/>
              <a:t>        public void </a:t>
            </a:r>
            <a:r>
              <a:rPr lang="en-US" dirty="0" err="1"/>
              <a:t>TurnOnHomeSecurity</a:t>
            </a:r>
            <a:r>
              <a:rPr lang="en-US" dirty="0"/>
              <a:t>()</a:t>
            </a:r>
          </a:p>
          <a:p>
            <a:r>
              <a:rPr lang="en-US" dirty="0"/>
              <a:t>        {</a:t>
            </a:r>
          </a:p>
          <a:p>
            <a:r>
              <a:rPr lang="en-US" dirty="0"/>
              <a:t>            </a:t>
            </a:r>
            <a:r>
              <a:rPr lang="en-US" dirty="0" err="1"/>
              <a:t>Console.WriteLine</a:t>
            </a:r>
            <a:r>
              <a:rPr lang="en-US" dirty="0"/>
              <a:t>("TURN ON HOME SECURITY");</a:t>
            </a:r>
          </a:p>
          <a:p>
            <a:r>
              <a:rPr lang="en-US" dirty="0"/>
              <a:t>        }</a:t>
            </a:r>
          </a:p>
          <a:p>
            <a:endParaRPr lang="en-US" dirty="0"/>
          </a:p>
          <a:p>
            <a:r>
              <a:rPr lang="en-US" dirty="0"/>
              <a:t>        public void </a:t>
            </a:r>
            <a:r>
              <a:rPr lang="en-US" dirty="0" err="1"/>
              <a:t>TurnOffHomeSecurity</a:t>
            </a:r>
            <a:r>
              <a:rPr lang="en-US" dirty="0"/>
              <a:t>()</a:t>
            </a:r>
          </a:p>
          <a:p>
            <a:r>
              <a:rPr lang="en-US" dirty="0"/>
              <a:t>        {</a:t>
            </a:r>
          </a:p>
          <a:p>
            <a:r>
              <a:rPr lang="en-US" dirty="0"/>
              <a:t>            </a:t>
            </a:r>
            <a:r>
              <a:rPr lang="en-US" dirty="0" err="1"/>
              <a:t>Console.WriteLine</a:t>
            </a:r>
            <a:r>
              <a:rPr lang="en-US" dirty="0"/>
              <a:t>("TURN OFF HOME SECURITY");</a:t>
            </a:r>
          </a:p>
          <a:p>
            <a:r>
              <a:rPr lang="en-US" dirty="0"/>
              <a:t>        }</a:t>
            </a:r>
          </a:p>
          <a:p>
            <a:r>
              <a:rPr lang="en-US" dirty="0"/>
              <a:t>    }</a:t>
            </a:r>
          </a:p>
          <a:p>
            <a:r>
              <a:rPr lang="en-US" dirty="0"/>
              <a:t>}</a:t>
            </a:r>
          </a:p>
        </p:txBody>
      </p:sp>
    </p:spTree>
    <p:extLst>
      <p:ext uri="{BB962C8B-B14F-4D97-AF65-F5344CB8AC3E}">
        <p14:creationId xmlns:p14="http://schemas.microsoft.com/office/powerpoint/2010/main" val="1462221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3437"/>
            <a:ext cx="10515600" cy="5603526"/>
          </a:xfrm>
        </p:spPr>
        <p:txBody>
          <a:bodyPr>
            <a:normAutofit fontScale="77500" lnSpcReduction="20000"/>
          </a:bodyPr>
          <a:lstStyle/>
          <a:p>
            <a:r>
              <a:rPr lang="en-US" dirty="0"/>
              <a:t>using System;</a:t>
            </a:r>
          </a:p>
          <a:p>
            <a:endParaRPr lang="en-US" dirty="0"/>
          </a:p>
          <a:p>
            <a:r>
              <a:rPr lang="en-US" dirty="0"/>
              <a:t>    public class Lights</a:t>
            </a:r>
          </a:p>
          <a:p>
            <a:r>
              <a:rPr lang="en-US" dirty="0"/>
              <a:t>    {</a:t>
            </a:r>
          </a:p>
          <a:p>
            <a:r>
              <a:rPr lang="en-US" dirty="0"/>
              <a:t>        public void </a:t>
            </a:r>
            <a:r>
              <a:rPr lang="en-US" dirty="0" err="1"/>
              <a:t>TurnOnLights</a:t>
            </a:r>
            <a:r>
              <a:rPr lang="en-US" dirty="0"/>
              <a:t>()</a:t>
            </a:r>
          </a:p>
          <a:p>
            <a:r>
              <a:rPr lang="en-US" dirty="0"/>
              <a:t>        {</a:t>
            </a:r>
          </a:p>
          <a:p>
            <a:r>
              <a:rPr lang="en-US" dirty="0"/>
              <a:t>            </a:t>
            </a:r>
            <a:r>
              <a:rPr lang="en-US" dirty="0" err="1"/>
              <a:t>Console.WriteLine</a:t>
            </a:r>
            <a:r>
              <a:rPr lang="en-US" dirty="0"/>
              <a:t>("TURN ON LIGHTS");</a:t>
            </a:r>
          </a:p>
          <a:p>
            <a:r>
              <a:rPr lang="en-US" dirty="0"/>
              <a:t>        }</a:t>
            </a:r>
          </a:p>
          <a:p>
            <a:endParaRPr lang="en-US" dirty="0"/>
          </a:p>
          <a:p>
            <a:r>
              <a:rPr lang="en-US" dirty="0"/>
              <a:t>        public void </a:t>
            </a:r>
            <a:r>
              <a:rPr lang="en-US" dirty="0" err="1"/>
              <a:t>TurnOffLights</a:t>
            </a:r>
            <a:r>
              <a:rPr lang="en-US" dirty="0"/>
              <a:t>()</a:t>
            </a:r>
          </a:p>
          <a:p>
            <a:r>
              <a:rPr lang="en-US" dirty="0"/>
              <a:t>        {</a:t>
            </a:r>
          </a:p>
          <a:p>
            <a:r>
              <a:rPr lang="en-US" dirty="0"/>
              <a:t>            </a:t>
            </a:r>
            <a:r>
              <a:rPr lang="en-US" dirty="0" err="1"/>
              <a:t>Console.WriteLine</a:t>
            </a:r>
            <a:r>
              <a:rPr lang="en-US" dirty="0"/>
              <a:t>("TURN OFF LIGHTS");</a:t>
            </a:r>
          </a:p>
          <a:p>
            <a:r>
              <a:rPr lang="en-US" dirty="0"/>
              <a:t>        }</a:t>
            </a:r>
          </a:p>
          <a:p>
            <a:r>
              <a:rPr lang="en-US" dirty="0"/>
              <a:t>    }</a:t>
            </a:r>
          </a:p>
          <a:p>
            <a:r>
              <a:rPr lang="en-US" dirty="0"/>
              <a:t>}</a:t>
            </a:r>
          </a:p>
        </p:txBody>
      </p:sp>
    </p:spTree>
    <p:extLst>
      <p:ext uri="{BB962C8B-B14F-4D97-AF65-F5344CB8AC3E}">
        <p14:creationId xmlns:p14="http://schemas.microsoft.com/office/powerpoint/2010/main" val="3901234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447"/>
            <a:ext cx="10515600" cy="5696516"/>
          </a:xfrm>
        </p:spPr>
        <p:txBody>
          <a:bodyPr>
            <a:normAutofit fontScale="92500" lnSpcReduction="20000"/>
          </a:bodyPr>
          <a:lstStyle/>
          <a:p>
            <a:r>
              <a:rPr lang="en-US" dirty="0"/>
              <a:t> using System;</a:t>
            </a:r>
          </a:p>
          <a:p>
            <a:endParaRPr lang="en-US" dirty="0"/>
          </a:p>
          <a:p>
            <a:r>
              <a:rPr lang="en-US" dirty="0"/>
              <a:t>    public class </a:t>
            </a:r>
            <a:r>
              <a:rPr lang="en-US" dirty="0" err="1"/>
              <a:t>MusicSystem</a:t>
            </a:r>
            <a:endParaRPr lang="en-US" dirty="0"/>
          </a:p>
          <a:p>
            <a:r>
              <a:rPr lang="en-US" dirty="0"/>
              <a:t>    {</a:t>
            </a:r>
          </a:p>
          <a:p>
            <a:r>
              <a:rPr lang="en-US" dirty="0"/>
              <a:t>        public void </a:t>
            </a:r>
            <a:r>
              <a:rPr lang="en-US" dirty="0" err="1"/>
              <a:t>TurnOnMusicSystem</a:t>
            </a:r>
            <a:r>
              <a:rPr lang="en-US" dirty="0"/>
              <a:t>()</a:t>
            </a:r>
          </a:p>
          <a:p>
            <a:r>
              <a:rPr lang="en-US" dirty="0"/>
              <a:t>        {</a:t>
            </a:r>
          </a:p>
          <a:p>
            <a:r>
              <a:rPr lang="en-US" dirty="0"/>
              <a:t>            </a:t>
            </a:r>
            <a:r>
              <a:rPr lang="en-US" dirty="0" err="1"/>
              <a:t>Console.WriteLine</a:t>
            </a:r>
            <a:r>
              <a:rPr lang="en-US" dirty="0"/>
              <a:t>("TURN ON MUSIC");</a:t>
            </a:r>
          </a:p>
          <a:p>
            <a:r>
              <a:rPr lang="en-US" dirty="0"/>
              <a:t>        }</a:t>
            </a:r>
          </a:p>
          <a:p>
            <a:endParaRPr lang="en-US" dirty="0"/>
          </a:p>
          <a:p>
            <a:r>
              <a:rPr lang="en-US" dirty="0"/>
              <a:t>        public void </a:t>
            </a:r>
            <a:r>
              <a:rPr lang="en-US" dirty="0" err="1"/>
              <a:t>TurnOffMusicSystem</a:t>
            </a:r>
            <a:r>
              <a:rPr lang="en-US" dirty="0"/>
              <a:t>()</a:t>
            </a:r>
          </a:p>
          <a:p>
            <a:r>
              <a:rPr lang="en-US" dirty="0"/>
              <a:t>        {</a:t>
            </a:r>
          </a:p>
          <a:p>
            <a:r>
              <a:rPr lang="en-US" dirty="0"/>
              <a:t>            </a:t>
            </a:r>
            <a:r>
              <a:rPr lang="en-US" dirty="0" err="1"/>
              <a:t>Console.WriteLine</a:t>
            </a:r>
            <a:r>
              <a:rPr lang="en-US" dirty="0"/>
              <a:t>("TURN OFF MUSIC");</a:t>
            </a:r>
          </a:p>
          <a:p>
            <a:r>
              <a:rPr lang="en-US" dirty="0"/>
              <a:t>        }</a:t>
            </a:r>
          </a:p>
          <a:p>
            <a:r>
              <a:rPr lang="en-US" dirty="0"/>
              <a:t>    }</a:t>
            </a:r>
          </a:p>
        </p:txBody>
      </p:sp>
    </p:spTree>
    <p:extLst>
      <p:ext uri="{BB962C8B-B14F-4D97-AF65-F5344CB8AC3E}">
        <p14:creationId xmlns:p14="http://schemas.microsoft.com/office/powerpoint/2010/main" val="2381851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939"/>
            <a:ext cx="10515600" cy="5619024"/>
          </a:xfrm>
        </p:spPr>
        <p:txBody>
          <a:bodyPr/>
          <a:lstStyle/>
          <a:p>
            <a:r>
              <a:rPr lang="en-US"/>
              <a:t>Define 'Facade', here Facade as ‘HomeFacade’ class to control the appliances, which allows two actions to control the set of appliances.</a:t>
            </a:r>
          </a:p>
          <a:p>
            <a:r>
              <a:rPr lang="en-US"/>
              <a:t>When a person unlocks the main door of the house and gets in the house,  it should turn ON the Lights, AC, and Music system, and should turn OFF the Security system by calling a function "ArriveAtHome()".</a:t>
            </a:r>
          </a:p>
          <a:p>
            <a:r>
              <a:rPr lang="en-US"/>
              <a:t>When a person locks the main door of the house and moves out from the house, should turn OFF the Lights, AC, and Music system, and should turn ON the Security system by calling a function "LeaveFromHome()".</a:t>
            </a:r>
          </a:p>
        </p:txBody>
      </p:sp>
    </p:spTree>
    <p:extLst>
      <p:ext uri="{BB962C8B-B14F-4D97-AF65-F5344CB8AC3E}">
        <p14:creationId xmlns:p14="http://schemas.microsoft.com/office/powerpoint/2010/main" val="139491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2956"/>
            <a:ext cx="10515600" cy="5774007"/>
          </a:xfrm>
        </p:spPr>
        <p:txBody>
          <a:bodyPr>
            <a:normAutofit fontScale="85000" lnSpcReduction="20000"/>
          </a:bodyPr>
          <a:lstStyle/>
          <a:p>
            <a:r>
              <a:rPr lang="en-US" dirty="0"/>
              <a:t> public class </a:t>
            </a:r>
            <a:r>
              <a:rPr lang="en-US" dirty="0" err="1"/>
              <a:t>HomeFacade</a:t>
            </a:r>
            <a:endParaRPr lang="en-US" dirty="0"/>
          </a:p>
          <a:p>
            <a:r>
              <a:rPr lang="en-US" dirty="0"/>
              <a:t>    {</a:t>
            </a:r>
          </a:p>
          <a:p>
            <a:r>
              <a:rPr lang="en-US" dirty="0"/>
              <a:t>        private Lights _lights = null;</a:t>
            </a:r>
          </a:p>
          <a:p>
            <a:r>
              <a:rPr lang="en-US" dirty="0"/>
              <a:t>        private </a:t>
            </a:r>
            <a:r>
              <a:rPr lang="en-US" dirty="0" err="1"/>
              <a:t>AirConditioner</a:t>
            </a:r>
            <a:r>
              <a:rPr lang="en-US" dirty="0"/>
              <a:t> _</a:t>
            </a:r>
            <a:r>
              <a:rPr lang="en-US" dirty="0" err="1"/>
              <a:t>airConditioner</a:t>
            </a:r>
            <a:r>
              <a:rPr lang="en-US" dirty="0"/>
              <a:t> = null;</a:t>
            </a:r>
          </a:p>
          <a:p>
            <a:r>
              <a:rPr lang="en-US" dirty="0"/>
              <a:t>        private </a:t>
            </a:r>
            <a:r>
              <a:rPr lang="en-US" dirty="0" err="1"/>
              <a:t>MusicSystem</a:t>
            </a:r>
            <a:r>
              <a:rPr lang="en-US" dirty="0"/>
              <a:t> _</a:t>
            </a:r>
            <a:r>
              <a:rPr lang="en-US" dirty="0" err="1"/>
              <a:t>musicSystem</a:t>
            </a:r>
            <a:r>
              <a:rPr lang="en-US" dirty="0"/>
              <a:t> = null;</a:t>
            </a:r>
          </a:p>
          <a:p>
            <a:r>
              <a:rPr lang="en-US" dirty="0"/>
              <a:t>        private </a:t>
            </a:r>
            <a:r>
              <a:rPr lang="en-US" dirty="0" err="1"/>
              <a:t>HomeSecurity</a:t>
            </a:r>
            <a:r>
              <a:rPr lang="en-US" dirty="0"/>
              <a:t> _</a:t>
            </a:r>
            <a:r>
              <a:rPr lang="en-US" dirty="0" err="1"/>
              <a:t>homeSecurity</a:t>
            </a:r>
            <a:r>
              <a:rPr lang="en-US" dirty="0"/>
              <a:t> = null;</a:t>
            </a:r>
          </a:p>
          <a:p>
            <a:endParaRPr lang="en-US" dirty="0"/>
          </a:p>
          <a:p>
            <a:r>
              <a:rPr lang="en-US" dirty="0"/>
              <a:t>        public </a:t>
            </a:r>
            <a:r>
              <a:rPr lang="en-US" dirty="0" err="1"/>
              <a:t>HomeFacade</a:t>
            </a:r>
            <a:r>
              <a:rPr lang="en-US" dirty="0"/>
              <a:t>()</a:t>
            </a:r>
          </a:p>
          <a:p>
            <a:r>
              <a:rPr lang="en-US" dirty="0"/>
              <a:t>        {</a:t>
            </a:r>
          </a:p>
          <a:p>
            <a:r>
              <a:rPr lang="en-US" dirty="0"/>
              <a:t>            _lights = new Lights();</a:t>
            </a:r>
          </a:p>
          <a:p>
            <a:r>
              <a:rPr lang="en-US" dirty="0"/>
              <a:t>            _</a:t>
            </a:r>
            <a:r>
              <a:rPr lang="en-US" dirty="0" err="1"/>
              <a:t>airConditioner</a:t>
            </a:r>
            <a:r>
              <a:rPr lang="en-US" dirty="0"/>
              <a:t> = new </a:t>
            </a:r>
            <a:r>
              <a:rPr lang="en-US" dirty="0" err="1"/>
              <a:t>AirConditioner</a:t>
            </a:r>
            <a:r>
              <a:rPr lang="en-US" dirty="0"/>
              <a:t>();</a:t>
            </a:r>
          </a:p>
          <a:p>
            <a:r>
              <a:rPr lang="en-US" dirty="0"/>
              <a:t>            _</a:t>
            </a:r>
            <a:r>
              <a:rPr lang="en-US" dirty="0" err="1"/>
              <a:t>musicSystem</a:t>
            </a:r>
            <a:r>
              <a:rPr lang="en-US" dirty="0"/>
              <a:t> = new </a:t>
            </a:r>
            <a:r>
              <a:rPr lang="en-US" dirty="0" err="1"/>
              <a:t>MusicSystem</a:t>
            </a:r>
            <a:r>
              <a:rPr lang="en-US" dirty="0"/>
              <a:t>();</a:t>
            </a:r>
          </a:p>
          <a:p>
            <a:r>
              <a:rPr lang="en-US" dirty="0"/>
              <a:t>            _</a:t>
            </a:r>
            <a:r>
              <a:rPr lang="en-US" dirty="0" err="1"/>
              <a:t>homeSecurity</a:t>
            </a:r>
            <a:r>
              <a:rPr lang="en-US" dirty="0"/>
              <a:t> = new </a:t>
            </a:r>
            <a:r>
              <a:rPr lang="en-US" dirty="0" err="1"/>
              <a:t>HomeSecurity</a:t>
            </a:r>
            <a:r>
              <a:rPr lang="en-US" dirty="0"/>
              <a:t>();</a:t>
            </a:r>
          </a:p>
          <a:p>
            <a:r>
              <a:rPr lang="en-US" dirty="0"/>
              <a:t>        }</a:t>
            </a:r>
          </a:p>
          <a:p>
            <a:endParaRPr lang="en-US" dirty="0"/>
          </a:p>
        </p:txBody>
      </p:sp>
    </p:spTree>
    <p:extLst>
      <p:ext uri="{BB962C8B-B14F-4D97-AF65-F5344CB8AC3E}">
        <p14:creationId xmlns:p14="http://schemas.microsoft.com/office/powerpoint/2010/main" val="3398872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5946"/>
            <a:ext cx="10515600" cy="5681017"/>
          </a:xfrm>
        </p:spPr>
        <p:txBody>
          <a:bodyPr>
            <a:normAutofit fontScale="62500" lnSpcReduction="20000"/>
          </a:bodyPr>
          <a:lstStyle/>
          <a:p>
            <a:r>
              <a:rPr lang="en-US" dirty="0"/>
              <a:t>public void </a:t>
            </a:r>
            <a:r>
              <a:rPr lang="en-US" dirty="0" err="1"/>
              <a:t>ArriveAtHome</a:t>
            </a:r>
            <a:r>
              <a:rPr lang="en-US" dirty="0"/>
              <a:t>()</a:t>
            </a:r>
          </a:p>
          <a:p>
            <a:r>
              <a:rPr lang="en-US" dirty="0"/>
              <a:t>        {</a:t>
            </a:r>
          </a:p>
          <a:p>
            <a:r>
              <a:rPr lang="en-US" dirty="0"/>
              <a:t>            _</a:t>
            </a:r>
            <a:r>
              <a:rPr lang="en-US" dirty="0" err="1"/>
              <a:t>lights.TurnOnLights</a:t>
            </a:r>
            <a:r>
              <a:rPr lang="en-US" dirty="0"/>
              <a:t>();</a:t>
            </a:r>
          </a:p>
          <a:p>
            <a:r>
              <a:rPr lang="en-US" dirty="0"/>
              <a:t>            _</a:t>
            </a:r>
            <a:r>
              <a:rPr lang="en-US" dirty="0" err="1"/>
              <a:t>musicSystem.TurnOnMusicSystem</a:t>
            </a:r>
            <a:r>
              <a:rPr lang="en-US" dirty="0"/>
              <a:t>();</a:t>
            </a:r>
          </a:p>
          <a:p>
            <a:r>
              <a:rPr lang="en-US" dirty="0"/>
              <a:t>            _</a:t>
            </a:r>
            <a:r>
              <a:rPr lang="en-US" dirty="0" err="1"/>
              <a:t>airConditioner.TurnOnAirConditioner</a:t>
            </a:r>
            <a:r>
              <a:rPr lang="en-US" dirty="0"/>
              <a:t>();</a:t>
            </a:r>
          </a:p>
          <a:p>
            <a:r>
              <a:rPr lang="en-US" dirty="0"/>
              <a:t>            _</a:t>
            </a:r>
            <a:r>
              <a:rPr lang="en-US" dirty="0" err="1"/>
              <a:t>homeSecurity.TurnOffHomeSecurity</a:t>
            </a:r>
            <a:r>
              <a:rPr lang="en-US" dirty="0"/>
              <a:t>();</a:t>
            </a:r>
          </a:p>
          <a:p>
            <a:r>
              <a:rPr lang="en-US" dirty="0"/>
              <a:t>        }</a:t>
            </a:r>
          </a:p>
          <a:p>
            <a:endParaRPr lang="en-US" dirty="0"/>
          </a:p>
          <a:p>
            <a:r>
              <a:rPr lang="en-US" dirty="0"/>
              <a:t>        public void </a:t>
            </a:r>
            <a:r>
              <a:rPr lang="en-US" dirty="0" err="1"/>
              <a:t>LeaveFromHome</a:t>
            </a:r>
            <a:r>
              <a:rPr lang="en-US" dirty="0"/>
              <a:t>()</a:t>
            </a:r>
          </a:p>
          <a:p>
            <a:r>
              <a:rPr lang="en-US" dirty="0"/>
              <a:t>        {</a:t>
            </a:r>
          </a:p>
          <a:p>
            <a:r>
              <a:rPr lang="en-US" dirty="0"/>
              <a:t>            _</a:t>
            </a:r>
            <a:r>
              <a:rPr lang="en-US" dirty="0" err="1"/>
              <a:t>lights.TurnOffLights</a:t>
            </a:r>
            <a:r>
              <a:rPr lang="en-US" dirty="0"/>
              <a:t>();</a:t>
            </a:r>
          </a:p>
          <a:p>
            <a:r>
              <a:rPr lang="en-US" dirty="0"/>
              <a:t>            _</a:t>
            </a:r>
            <a:r>
              <a:rPr lang="en-US" dirty="0" err="1"/>
              <a:t>musicSystem.TurnOffMusicSystem</a:t>
            </a:r>
            <a:r>
              <a:rPr lang="en-US" dirty="0"/>
              <a:t>();</a:t>
            </a:r>
          </a:p>
          <a:p>
            <a:r>
              <a:rPr lang="en-US" dirty="0"/>
              <a:t>            _</a:t>
            </a:r>
            <a:r>
              <a:rPr lang="en-US" dirty="0" err="1"/>
              <a:t>airConditioner.TurnOffAirConditioner</a:t>
            </a:r>
            <a:r>
              <a:rPr lang="en-US" dirty="0"/>
              <a:t>();</a:t>
            </a:r>
          </a:p>
          <a:p>
            <a:r>
              <a:rPr lang="en-US" dirty="0"/>
              <a:t>            _</a:t>
            </a:r>
            <a:r>
              <a:rPr lang="en-US" dirty="0" err="1"/>
              <a:t>homeSecurity.TurnOnHomeSecurity</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2429559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431"/>
            <a:ext cx="10515600" cy="5541532"/>
          </a:xfrm>
        </p:spPr>
        <p:txBody>
          <a:bodyPr>
            <a:normAutofit/>
          </a:bodyPr>
          <a:lstStyle/>
          <a:p>
            <a:r>
              <a:rPr lang="en-US" dirty="0"/>
              <a:t>class Program</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HomeFacade</a:t>
            </a:r>
            <a:r>
              <a:rPr lang="en-US" dirty="0"/>
              <a:t> </a:t>
            </a:r>
            <a:r>
              <a:rPr lang="en-US" dirty="0" err="1"/>
              <a:t>homeFacade</a:t>
            </a:r>
            <a:r>
              <a:rPr lang="en-US" dirty="0"/>
              <a:t> = new </a:t>
            </a:r>
            <a:r>
              <a:rPr lang="en-US" dirty="0" err="1"/>
              <a:t>HomeFacade</a:t>
            </a:r>
            <a:r>
              <a:rPr lang="en-US" dirty="0"/>
              <a:t>();</a:t>
            </a:r>
          </a:p>
          <a:p>
            <a:r>
              <a:rPr lang="en-US" dirty="0"/>
              <a:t>            </a:t>
            </a:r>
            <a:r>
              <a:rPr lang="en-US" dirty="0" err="1"/>
              <a:t>homeFacade.LeaveFromHome</a:t>
            </a:r>
            <a:r>
              <a:rPr lang="en-US" dirty="0"/>
              <a:t>();</a:t>
            </a:r>
          </a:p>
          <a:p>
            <a:r>
              <a:rPr lang="en-US" dirty="0"/>
              <a:t>            </a:t>
            </a:r>
            <a:r>
              <a:rPr lang="en-US" dirty="0" err="1"/>
              <a:t>Console.ReadKey</a:t>
            </a:r>
            <a:r>
              <a:rPr lang="en-US" dirty="0"/>
              <a:t>();</a:t>
            </a:r>
          </a:p>
          <a:p>
            <a:r>
              <a:rPr lang="en-US" dirty="0"/>
              <a:t>        }</a:t>
            </a:r>
          </a:p>
          <a:p>
            <a:r>
              <a:rPr lang="en-US" dirty="0"/>
              <a:t>    }</a:t>
            </a:r>
          </a:p>
        </p:txBody>
      </p:sp>
    </p:spTree>
    <p:extLst>
      <p:ext uri="{BB962C8B-B14F-4D97-AF65-F5344CB8AC3E}">
        <p14:creationId xmlns:p14="http://schemas.microsoft.com/office/powerpoint/2010/main" val="21837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endParaRPr lang="en-US" dirty="0"/>
          </a:p>
        </p:txBody>
      </p:sp>
      <p:sp>
        <p:nvSpPr>
          <p:cNvPr id="3" name="Content Placeholder 2"/>
          <p:cNvSpPr>
            <a:spLocks noGrp="1"/>
          </p:cNvSpPr>
          <p:nvPr>
            <p:ph idx="1"/>
          </p:nvPr>
        </p:nvSpPr>
        <p:spPr/>
        <p:txBody>
          <a:bodyPr/>
          <a:lstStyle/>
          <a:p>
            <a:r>
              <a:rPr lang="en-US" dirty="0"/>
              <a:t>Observer pattern uses three actor classes. Subject, Observer and Client. Subject is an object having methods to attach and detach observers to a client object. We have created an abstract class </a:t>
            </a:r>
            <a:r>
              <a:rPr lang="en-US" i="1" dirty="0"/>
              <a:t>Observer</a:t>
            </a:r>
            <a:r>
              <a:rPr lang="en-US" dirty="0"/>
              <a:t> and a concrete class </a:t>
            </a:r>
            <a:r>
              <a:rPr lang="en-US" i="1" dirty="0"/>
              <a:t>Subject</a:t>
            </a:r>
            <a:r>
              <a:rPr lang="en-US" dirty="0"/>
              <a:t> that is extending class </a:t>
            </a:r>
            <a:r>
              <a:rPr lang="en-US" i="1" dirty="0"/>
              <a:t>Observer</a:t>
            </a:r>
            <a:r>
              <a:rPr lang="en-US" dirty="0"/>
              <a:t>.</a:t>
            </a:r>
          </a:p>
        </p:txBody>
      </p:sp>
    </p:spTree>
    <p:extLst>
      <p:ext uri="{BB962C8B-B14F-4D97-AF65-F5344CB8AC3E}">
        <p14:creationId xmlns:p14="http://schemas.microsoft.com/office/powerpoint/2010/main" val="369422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718" y="446277"/>
            <a:ext cx="10515600" cy="2358916"/>
          </a:xfrm>
        </p:spPr>
        <p:txBody>
          <a:bodyPr/>
          <a:lstStyle/>
          <a:p>
            <a:r>
              <a:rPr lang="en-US" i="1" dirty="0" err="1"/>
              <a:t>ObserverPatternDemo</a:t>
            </a:r>
            <a:r>
              <a:rPr lang="en-US" dirty="0"/>
              <a:t>, our demo class, will use </a:t>
            </a:r>
            <a:r>
              <a:rPr lang="en-US" i="1" dirty="0"/>
              <a:t>Subject</a:t>
            </a:r>
            <a:r>
              <a:rPr lang="en-US" dirty="0"/>
              <a:t> and concrete class object to show observer pattern in action.</a:t>
            </a:r>
          </a:p>
        </p:txBody>
      </p:sp>
      <p:pic>
        <p:nvPicPr>
          <p:cNvPr id="1026" name="Picture 2" descr="Observer Pattern 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175" y="1625735"/>
            <a:ext cx="9514667" cy="494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25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471"/>
            <a:ext cx="10515600" cy="5913492"/>
          </a:xfrm>
        </p:spPr>
        <p:txBody>
          <a:bodyPr>
            <a:normAutofit fontScale="92500" lnSpcReduction="10000"/>
          </a:bodyPr>
          <a:lstStyle/>
          <a:p>
            <a:pPr marL="0" indent="0">
              <a:buNone/>
            </a:pPr>
            <a:r>
              <a:rPr lang="en-US" dirty="0" smtClean="0"/>
              <a:t>			Subject.java</a:t>
            </a:r>
          </a:p>
          <a:p>
            <a:endParaRPr lang="en-US" dirty="0" smtClean="0"/>
          </a:p>
          <a:p>
            <a:r>
              <a:rPr lang="en-US" dirty="0" smtClean="0"/>
              <a:t>import </a:t>
            </a:r>
            <a:r>
              <a:rPr lang="en-US" dirty="0" err="1" smtClean="0"/>
              <a:t>java.util.ArrayList</a:t>
            </a:r>
            <a:r>
              <a:rPr lang="en-US" dirty="0" smtClean="0"/>
              <a:t>;</a:t>
            </a:r>
          </a:p>
          <a:p>
            <a:r>
              <a:rPr lang="en-US" dirty="0" smtClean="0"/>
              <a:t>import </a:t>
            </a:r>
            <a:r>
              <a:rPr lang="en-US" dirty="0" err="1" smtClean="0"/>
              <a:t>java.util.List</a:t>
            </a:r>
            <a:r>
              <a:rPr lang="en-US" dirty="0" smtClean="0"/>
              <a:t>;</a:t>
            </a:r>
          </a:p>
          <a:p>
            <a:endParaRPr lang="en-US" dirty="0" smtClean="0"/>
          </a:p>
          <a:p>
            <a:r>
              <a:rPr lang="en-US" dirty="0" smtClean="0"/>
              <a:t>public class Subject {</a:t>
            </a:r>
          </a:p>
          <a:p>
            <a:r>
              <a:rPr lang="en-US" dirty="0" smtClean="0"/>
              <a:t>	</a:t>
            </a:r>
          </a:p>
          <a:p>
            <a:r>
              <a:rPr lang="en-US" dirty="0" smtClean="0"/>
              <a:t>   private List&lt;Observer&gt; observers = new </a:t>
            </a:r>
            <a:r>
              <a:rPr lang="en-US" dirty="0" err="1" smtClean="0"/>
              <a:t>ArrayList</a:t>
            </a:r>
            <a:r>
              <a:rPr lang="en-US" dirty="0" smtClean="0"/>
              <a:t>&lt;Observer&gt;();</a:t>
            </a:r>
          </a:p>
          <a:p>
            <a:r>
              <a:rPr lang="en-US" dirty="0" smtClean="0"/>
              <a:t>   private </a:t>
            </a:r>
            <a:r>
              <a:rPr lang="en-US" dirty="0" err="1" smtClean="0"/>
              <a:t>int</a:t>
            </a:r>
            <a:r>
              <a:rPr lang="en-US" dirty="0" smtClean="0"/>
              <a:t> state;</a:t>
            </a:r>
          </a:p>
          <a:p>
            <a:endParaRPr lang="en-US" dirty="0" smtClean="0"/>
          </a:p>
          <a:p>
            <a:r>
              <a:rPr lang="en-US" dirty="0" smtClean="0"/>
              <a:t>   public </a:t>
            </a:r>
            <a:r>
              <a:rPr lang="en-US" dirty="0" err="1" smtClean="0"/>
              <a:t>int</a:t>
            </a:r>
            <a:r>
              <a:rPr lang="en-US" dirty="0" smtClean="0"/>
              <a:t> </a:t>
            </a:r>
            <a:r>
              <a:rPr lang="en-US" dirty="0" err="1" smtClean="0"/>
              <a:t>getState</a:t>
            </a:r>
            <a:r>
              <a:rPr lang="en-US" dirty="0" smtClean="0"/>
              <a:t>() {</a:t>
            </a:r>
          </a:p>
          <a:p>
            <a:r>
              <a:rPr lang="en-US" dirty="0" smtClean="0"/>
              <a:t>      return state;</a:t>
            </a:r>
          </a:p>
          <a:p>
            <a:r>
              <a:rPr lang="en-US" dirty="0" smtClean="0"/>
              <a:t>   }</a:t>
            </a:r>
          </a:p>
          <a:p>
            <a:endParaRPr lang="en-US" dirty="0" smtClean="0"/>
          </a:p>
        </p:txBody>
      </p:sp>
    </p:spTree>
    <p:extLst>
      <p:ext uri="{BB962C8B-B14F-4D97-AF65-F5344CB8AC3E}">
        <p14:creationId xmlns:p14="http://schemas.microsoft.com/office/powerpoint/2010/main" val="1737351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474"/>
            <a:ext cx="10515600" cy="6478291"/>
          </a:xfrm>
        </p:spPr>
        <p:txBody>
          <a:bodyPr>
            <a:normAutofit fontScale="92500" lnSpcReduction="20000"/>
          </a:bodyPr>
          <a:lstStyle/>
          <a:p>
            <a:r>
              <a:rPr lang="en-US" dirty="0" smtClean="0"/>
              <a:t> public void </a:t>
            </a:r>
            <a:r>
              <a:rPr lang="en-US" dirty="0" err="1" smtClean="0"/>
              <a:t>setState</a:t>
            </a:r>
            <a:r>
              <a:rPr lang="en-US" dirty="0" smtClean="0"/>
              <a:t>(</a:t>
            </a:r>
            <a:r>
              <a:rPr lang="en-US" dirty="0" err="1" smtClean="0"/>
              <a:t>int</a:t>
            </a:r>
            <a:r>
              <a:rPr lang="en-US" dirty="0" smtClean="0"/>
              <a:t> state) {</a:t>
            </a:r>
          </a:p>
          <a:p>
            <a:r>
              <a:rPr lang="en-US" dirty="0" smtClean="0"/>
              <a:t>      </a:t>
            </a:r>
            <a:r>
              <a:rPr lang="en-US" dirty="0" err="1" smtClean="0"/>
              <a:t>this.state</a:t>
            </a:r>
            <a:r>
              <a:rPr lang="en-US" dirty="0" smtClean="0"/>
              <a:t> = state;</a:t>
            </a:r>
          </a:p>
          <a:p>
            <a:r>
              <a:rPr lang="en-US" dirty="0" smtClean="0"/>
              <a:t>      </a:t>
            </a:r>
            <a:r>
              <a:rPr lang="en-US" dirty="0" err="1" smtClean="0"/>
              <a:t>notifyAllObservers</a:t>
            </a:r>
            <a:r>
              <a:rPr lang="en-US" dirty="0" smtClean="0"/>
              <a:t>();</a:t>
            </a:r>
          </a:p>
          <a:p>
            <a:r>
              <a:rPr lang="en-US" dirty="0" smtClean="0"/>
              <a:t>   }</a:t>
            </a:r>
          </a:p>
          <a:p>
            <a:endParaRPr lang="en-US" dirty="0" smtClean="0"/>
          </a:p>
          <a:p>
            <a:r>
              <a:rPr lang="en-US" dirty="0" smtClean="0"/>
              <a:t>   public void attach(Observer observer){</a:t>
            </a:r>
          </a:p>
          <a:p>
            <a:r>
              <a:rPr lang="en-US" dirty="0" smtClean="0"/>
              <a:t>      </a:t>
            </a:r>
            <a:r>
              <a:rPr lang="en-US" dirty="0" err="1" smtClean="0"/>
              <a:t>observers.add</a:t>
            </a:r>
            <a:r>
              <a:rPr lang="en-US" dirty="0" smtClean="0"/>
              <a:t>(observer);		</a:t>
            </a:r>
          </a:p>
          <a:p>
            <a:r>
              <a:rPr lang="en-US" dirty="0" smtClean="0"/>
              <a:t>   }</a:t>
            </a:r>
          </a:p>
          <a:p>
            <a:endParaRPr lang="en-US" dirty="0" smtClean="0"/>
          </a:p>
          <a:p>
            <a:r>
              <a:rPr lang="en-US" dirty="0" smtClean="0"/>
              <a:t>   public void </a:t>
            </a:r>
            <a:r>
              <a:rPr lang="en-US" dirty="0" err="1" smtClean="0"/>
              <a:t>notifyAllObservers</a:t>
            </a:r>
            <a:r>
              <a:rPr lang="en-US" dirty="0" smtClean="0"/>
              <a:t>(){</a:t>
            </a:r>
          </a:p>
          <a:p>
            <a:r>
              <a:rPr lang="en-US" dirty="0" smtClean="0"/>
              <a:t>      for (Observer </a:t>
            </a:r>
            <a:r>
              <a:rPr lang="en-US" dirty="0" err="1" smtClean="0"/>
              <a:t>observer</a:t>
            </a:r>
            <a:r>
              <a:rPr lang="en-US" dirty="0" smtClean="0"/>
              <a:t> : observers) {</a:t>
            </a:r>
          </a:p>
          <a:p>
            <a:r>
              <a:rPr lang="en-US" dirty="0" smtClean="0"/>
              <a:t>         </a:t>
            </a:r>
            <a:r>
              <a:rPr lang="en-US" dirty="0" err="1" smtClean="0"/>
              <a:t>observer.update</a:t>
            </a:r>
            <a:r>
              <a:rPr lang="en-US" dirty="0" smtClean="0"/>
              <a:t>();</a:t>
            </a:r>
          </a:p>
          <a:p>
            <a:r>
              <a:rPr lang="en-US" dirty="0" smtClean="0"/>
              <a:t>      }</a:t>
            </a:r>
          </a:p>
          <a:p>
            <a:r>
              <a:rPr lang="en-US" dirty="0" smtClean="0"/>
              <a:t>   } 	</a:t>
            </a:r>
          </a:p>
          <a:p>
            <a:r>
              <a:rPr lang="en-US" dirty="0" smtClean="0"/>
              <a:t>}</a:t>
            </a:r>
            <a:endParaRPr lang="en-US" dirty="0"/>
          </a:p>
        </p:txBody>
      </p:sp>
    </p:spTree>
    <p:extLst>
      <p:ext uri="{BB962C8B-B14F-4D97-AF65-F5344CB8AC3E}">
        <p14:creationId xmlns:p14="http://schemas.microsoft.com/office/powerpoint/2010/main" val="1900539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public abstract class Observer {</a:t>
            </a:r>
          </a:p>
          <a:p>
            <a:r>
              <a:rPr lang="en-US" dirty="0" smtClean="0"/>
              <a:t>   protected Subject </a:t>
            </a:r>
            <a:r>
              <a:rPr lang="en-US" dirty="0" err="1" smtClean="0"/>
              <a:t>subject</a:t>
            </a:r>
            <a:r>
              <a:rPr lang="en-US" dirty="0" smtClean="0"/>
              <a:t>;</a:t>
            </a:r>
          </a:p>
          <a:p>
            <a:r>
              <a:rPr lang="en-US" dirty="0" smtClean="0"/>
              <a:t>   public abstract void update();</a:t>
            </a:r>
          </a:p>
          <a:p>
            <a:r>
              <a:rPr lang="en-US" dirty="0" smtClean="0"/>
              <a:t>}</a:t>
            </a:r>
            <a:endParaRPr lang="en-US" dirty="0"/>
          </a:p>
        </p:txBody>
      </p:sp>
    </p:spTree>
    <p:extLst>
      <p:ext uri="{BB962C8B-B14F-4D97-AF65-F5344CB8AC3E}">
        <p14:creationId xmlns:p14="http://schemas.microsoft.com/office/powerpoint/2010/main" val="1713462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949"/>
            <a:ext cx="10515600" cy="5712014"/>
          </a:xfrm>
        </p:spPr>
        <p:txBody>
          <a:bodyPr>
            <a:normAutofit fontScale="92500" lnSpcReduction="10000"/>
          </a:bodyPr>
          <a:lstStyle/>
          <a:p>
            <a:r>
              <a:rPr lang="en-US" dirty="0" smtClean="0"/>
              <a:t>public class </a:t>
            </a:r>
            <a:r>
              <a:rPr lang="en-US" dirty="0" err="1" smtClean="0"/>
              <a:t>BinaryObserver</a:t>
            </a:r>
            <a:r>
              <a:rPr lang="en-US" dirty="0" smtClean="0"/>
              <a:t> extends Observer{</a:t>
            </a:r>
          </a:p>
          <a:p>
            <a:endParaRPr lang="en-US" dirty="0" smtClean="0"/>
          </a:p>
          <a:p>
            <a:r>
              <a:rPr lang="en-US" dirty="0" smtClean="0"/>
              <a:t>   public </a:t>
            </a:r>
            <a:r>
              <a:rPr lang="en-US" dirty="0" err="1" smtClean="0"/>
              <a:t>BinaryObserver</a:t>
            </a:r>
            <a:r>
              <a:rPr lang="en-US" dirty="0" smtClean="0"/>
              <a:t>(Subject subject){</a:t>
            </a:r>
          </a:p>
          <a:p>
            <a:r>
              <a:rPr lang="en-US" dirty="0" smtClean="0"/>
              <a:t>      </a:t>
            </a:r>
            <a:r>
              <a:rPr lang="en-US" dirty="0" err="1" smtClean="0"/>
              <a:t>this.subject</a:t>
            </a:r>
            <a:r>
              <a:rPr lang="en-US" dirty="0" smtClean="0"/>
              <a:t> = subject;</a:t>
            </a:r>
          </a:p>
          <a:p>
            <a:r>
              <a:rPr lang="en-US" dirty="0" smtClean="0"/>
              <a:t>      </a:t>
            </a:r>
            <a:r>
              <a:rPr lang="en-US" dirty="0" err="1" smtClean="0"/>
              <a:t>this.subject.attach</a:t>
            </a:r>
            <a:r>
              <a:rPr lang="en-US" dirty="0" smtClean="0"/>
              <a:t>(this);</a:t>
            </a:r>
          </a:p>
          <a:p>
            <a:r>
              <a:rPr lang="en-US" dirty="0" smtClean="0"/>
              <a:t>   }</a:t>
            </a:r>
          </a:p>
          <a:p>
            <a:endParaRPr lang="en-US" dirty="0" smtClean="0"/>
          </a:p>
          <a:p>
            <a:r>
              <a:rPr lang="en-US" dirty="0" smtClean="0"/>
              <a:t>   @Override</a:t>
            </a:r>
          </a:p>
          <a:p>
            <a:r>
              <a:rPr lang="en-US" dirty="0" smtClean="0"/>
              <a:t>   public void update() {</a:t>
            </a:r>
          </a:p>
          <a:p>
            <a:r>
              <a:rPr lang="en-US" dirty="0" smtClean="0"/>
              <a:t>      </a:t>
            </a:r>
            <a:r>
              <a:rPr lang="en-US" dirty="0" err="1" smtClean="0"/>
              <a:t>System.out.println</a:t>
            </a:r>
            <a:r>
              <a:rPr lang="en-US" dirty="0" smtClean="0"/>
              <a:t>( "Binary String: " + </a:t>
            </a:r>
            <a:r>
              <a:rPr lang="en-US" dirty="0" err="1" smtClean="0"/>
              <a:t>Integer.toBinaryString</a:t>
            </a:r>
            <a:r>
              <a:rPr lang="en-US" dirty="0" smtClean="0"/>
              <a:t>( </a:t>
            </a:r>
            <a:r>
              <a:rPr lang="en-US" dirty="0" err="1" smtClean="0"/>
              <a:t>subject.getState</a:t>
            </a:r>
            <a:r>
              <a:rPr lang="en-US" dirty="0" smtClean="0"/>
              <a:t>() ) ); </a:t>
            </a:r>
          </a:p>
          <a:p>
            <a:r>
              <a:rPr lang="en-US" dirty="0" smtClean="0"/>
              <a:t>   }</a:t>
            </a:r>
          </a:p>
          <a:p>
            <a:r>
              <a:rPr lang="en-US" dirty="0" smtClean="0"/>
              <a:t>}</a:t>
            </a:r>
            <a:endParaRPr lang="en-US" dirty="0"/>
          </a:p>
        </p:txBody>
      </p:sp>
    </p:spTree>
    <p:extLst>
      <p:ext uri="{BB962C8B-B14F-4D97-AF65-F5344CB8AC3E}">
        <p14:creationId xmlns:p14="http://schemas.microsoft.com/office/powerpoint/2010/main" val="1128022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7973"/>
            <a:ext cx="10515600" cy="5928990"/>
          </a:xfrm>
        </p:spPr>
        <p:txBody>
          <a:bodyPr>
            <a:normAutofit fontScale="92500" lnSpcReduction="10000"/>
          </a:bodyPr>
          <a:lstStyle/>
          <a:p>
            <a:r>
              <a:rPr lang="en-US" dirty="0" smtClean="0"/>
              <a:t>public class </a:t>
            </a:r>
            <a:r>
              <a:rPr lang="en-US" dirty="0" err="1" smtClean="0"/>
              <a:t>OctalObserver</a:t>
            </a:r>
            <a:r>
              <a:rPr lang="en-US" dirty="0" smtClean="0"/>
              <a:t> extends Observer{</a:t>
            </a:r>
          </a:p>
          <a:p>
            <a:endParaRPr lang="en-US" dirty="0" smtClean="0"/>
          </a:p>
          <a:p>
            <a:r>
              <a:rPr lang="en-US" dirty="0" smtClean="0"/>
              <a:t>   public </a:t>
            </a:r>
            <a:r>
              <a:rPr lang="en-US" dirty="0" err="1" smtClean="0"/>
              <a:t>OctalObserver</a:t>
            </a:r>
            <a:r>
              <a:rPr lang="en-US" dirty="0" smtClean="0"/>
              <a:t>(Subject subject){</a:t>
            </a:r>
          </a:p>
          <a:p>
            <a:r>
              <a:rPr lang="en-US" dirty="0" smtClean="0"/>
              <a:t>      </a:t>
            </a:r>
            <a:r>
              <a:rPr lang="en-US" dirty="0" err="1" smtClean="0"/>
              <a:t>this.subject</a:t>
            </a:r>
            <a:r>
              <a:rPr lang="en-US" dirty="0" smtClean="0"/>
              <a:t> = subject;</a:t>
            </a:r>
          </a:p>
          <a:p>
            <a:r>
              <a:rPr lang="en-US" dirty="0" smtClean="0"/>
              <a:t>      </a:t>
            </a:r>
            <a:r>
              <a:rPr lang="en-US" dirty="0" err="1" smtClean="0"/>
              <a:t>this.subject.attach</a:t>
            </a:r>
            <a:r>
              <a:rPr lang="en-US" dirty="0" smtClean="0"/>
              <a:t>(this);</a:t>
            </a:r>
          </a:p>
          <a:p>
            <a:r>
              <a:rPr lang="en-US" dirty="0" smtClean="0"/>
              <a:t>   }</a:t>
            </a:r>
          </a:p>
          <a:p>
            <a:endParaRPr lang="en-US" dirty="0" smtClean="0"/>
          </a:p>
          <a:p>
            <a:r>
              <a:rPr lang="en-US" dirty="0" smtClean="0"/>
              <a:t>   @Override</a:t>
            </a:r>
          </a:p>
          <a:p>
            <a:r>
              <a:rPr lang="en-US" dirty="0" smtClean="0"/>
              <a:t>   public void update() {</a:t>
            </a:r>
          </a:p>
          <a:p>
            <a:r>
              <a:rPr lang="en-US" dirty="0" smtClean="0"/>
              <a:t>     </a:t>
            </a:r>
            <a:r>
              <a:rPr lang="en-US" dirty="0" err="1" smtClean="0"/>
              <a:t>System.out.println</a:t>
            </a:r>
            <a:r>
              <a:rPr lang="en-US" dirty="0" smtClean="0"/>
              <a:t>( "Octal String: " + </a:t>
            </a:r>
            <a:r>
              <a:rPr lang="en-US" dirty="0" err="1" smtClean="0"/>
              <a:t>Integer.toOctalString</a:t>
            </a:r>
            <a:r>
              <a:rPr lang="en-US" dirty="0" smtClean="0"/>
              <a:t>( </a:t>
            </a:r>
            <a:r>
              <a:rPr lang="en-US" dirty="0" err="1" smtClean="0"/>
              <a:t>subject.getState</a:t>
            </a:r>
            <a:r>
              <a:rPr lang="en-US" dirty="0" smtClean="0"/>
              <a:t>() ) ); </a:t>
            </a:r>
          </a:p>
          <a:p>
            <a:r>
              <a:rPr lang="en-US" dirty="0" smtClean="0"/>
              <a:t>   }</a:t>
            </a:r>
          </a:p>
          <a:p>
            <a:r>
              <a:rPr lang="en-US" dirty="0" smtClean="0"/>
              <a:t>}</a:t>
            </a:r>
            <a:endParaRPr lang="en-US" dirty="0"/>
          </a:p>
        </p:txBody>
      </p:sp>
    </p:spTree>
    <p:extLst>
      <p:ext uri="{BB962C8B-B14F-4D97-AF65-F5344CB8AC3E}">
        <p14:creationId xmlns:p14="http://schemas.microsoft.com/office/powerpoint/2010/main" val="3112151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1132</Words>
  <Application>Microsoft Office PowerPoint</Application>
  <PresentationFormat>Widescreen</PresentationFormat>
  <Paragraphs>215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Observer Design Pattern</vt:lpstr>
      <vt:lpstr>Observer pattern is used when there is one-to-many relationship between objects such as if one object is modified, its depenedent objects are to be notified automatically. Observer pattern falls under behavioral pattern category.</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Facade Controller </vt:lpstr>
      <vt:lpstr>PowerPoint Presentation</vt:lpstr>
      <vt:lpstr>Example with Illustration </vt:lpstr>
      <vt:lpstr>PowerPoint Presentation</vt:lpstr>
      <vt:lpstr>When can we use the Facade design pattern?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 Design Pattern</dc:title>
  <dc:creator>Muhammad Ayub Latif</dc:creator>
  <cp:lastModifiedBy>Muhammad Ayub Latif</cp:lastModifiedBy>
  <cp:revision>12</cp:revision>
  <dcterms:created xsi:type="dcterms:W3CDTF">2022-05-14T07:14:57Z</dcterms:created>
  <dcterms:modified xsi:type="dcterms:W3CDTF">2022-05-16T06:53:21Z</dcterms:modified>
</cp:coreProperties>
</file>