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758381" y="2122408"/>
            <a:ext cx="7620000" cy="105132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5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Exploiting LLMs: Risks and Mitigations</a:t>
            </a:r>
            <a:endParaRPr lang="en-US" sz="3256" dirty="0"/>
          </a:p>
        </p:txBody>
      </p:sp>
      <p:sp>
        <p:nvSpPr>
          <p:cNvPr id="4" name="StaticPath"/>
          <p:cNvSpPr/>
          <p:nvPr/>
        </p:nvSpPr>
        <p:spPr>
          <a:xfrm>
            <a:off x="7190137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5" name="StaticPath"/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6" name="StaticPath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7" name="StaticPath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8" name="StaticPath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Conclusions and Future Work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5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Key Findings</a:t>
            </a:r>
            <a:endParaRPr lang="en-US" sz="1454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LLMs can be exploited for harmful purposes, and current defenses are not foolproof.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5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Call to Action</a:t>
            </a:r>
            <a:endParaRPr lang="en-US" sz="1454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Stakeholders must invest in more effective defense strategies to secure LLM usage.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5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Research Opportunities</a:t>
            </a:r>
            <a:endParaRPr lang="en-US" sz="1454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Further studies are needed to integrate AI security with traditional cybersecurity principles.</a:t>
            </a:r>
            <a:endParaRPr lang="en-US" sz="1367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StaticPath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4" name="Title"/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915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Overview of Topics</a:t>
            </a:r>
            <a:endParaRPr lang="en-US" sz="2915" dirty="0"/>
          </a:p>
        </p:txBody>
      </p:sp>
      <p:sp>
        <p:nvSpPr>
          <p:cNvPr id="5" name="Bullet circle 1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493" dirty="0"/>
          </a:p>
        </p:txBody>
      </p:sp>
      <p:sp>
        <p:nvSpPr>
          <p:cNvPr id="7" name="Bullet text 1"/>
          <p:cNvSpPr/>
          <p:nvPr/>
        </p:nvSpPr>
        <p:spPr>
          <a:xfrm>
            <a:off x="1388221" y="966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1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Introduction to Dual-Use Risks</a:t>
            </a:r>
            <a:endParaRPr lang="en-US" sz="1601" dirty="0"/>
          </a:p>
        </p:txBody>
      </p:sp>
      <p:sp>
        <p:nvSpPr>
          <p:cNvPr id="8" name="Bullet circle 2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3" dirty="0"/>
          </a:p>
        </p:txBody>
      </p:sp>
      <p:sp>
        <p:nvSpPr>
          <p:cNvPr id="10" name="Bullet text 2"/>
          <p:cNvSpPr/>
          <p:nvPr/>
        </p:nvSpPr>
        <p:spPr>
          <a:xfrm>
            <a:off x="1388221" y="1728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1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LLMs as Programs</a:t>
            </a:r>
            <a:endParaRPr lang="en-US" sz="1601" dirty="0"/>
          </a:p>
        </p:txBody>
      </p:sp>
      <p:sp>
        <p:nvSpPr>
          <p:cNvPr id="11" name="Bullet circle 3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3" dirty="0"/>
          </a:p>
        </p:txBody>
      </p:sp>
      <p:sp>
        <p:nvSpPr>
          <p:cNvPr id="13" name="Bullet text 3"/>
          <p:cNvSpPr/>
          <p:nvPr/>
        </p:nvSpPr>
        <p:spPr>
          <a:xfrm>
            <a:off x="1388221" y="2490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1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Key Attack Mechanisms</a:t>
            </a:r>
            <a:endParaRPr lang="en-US" sz="1601" dirty="0"/>
          </a:p>
        </p:txBody>
      </p:sp>
      <p:sp>
        <p:nvSpPr>
          <p:cNvPr id="14" name="Bullet circle 4"/>
          <p:cNvSpPr/>
          <p:nvPr/>
        </p:nvSpPr>
        <p:spPr>
          <a:xfrm>
            <a:off x="347662" y="3143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5" name="Bullet index 4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493" dirty="0"/>
          </a:p>
        </p:txBody>
      </p:sp>
      <p:sp>
        <p:nvSpPr>
          <p:cNvPr id="16" name="Bullet text 4"/>
          <p:cNvSpPr/>
          <p:nvPr/>
        </p:nvSpPr>
        <p:spPr>
          <a:xfrm>
            <a:off x="1388221" y="3252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1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Economic Feasibility</a:t>
            </a:r>
            <a:endParaRPr lang="en-US" sz="1601" dirty="0"/>
          </a:p>
        </p:txBody>
      </p:sp>
      <p:sp>
        <p:nvSpPr>
          <p:cNvPr id="17" name="Bullet circle 5"/>
          <p:cNvSpPr/>
          <p:nvPr/>
        </p:nvSpPr>
        <p:spPr>
          <a:xfrm>
            <a:off x="347662" y="3905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8" name="Bullet index 5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493" dirty="0"/>
          </a:p>
        </p:txBody>
      </p:sp>
      <p:sp>
        <p:nvSpPr>
          <p:cNvPr id="19" name="Bullet text 5"/>
          <p:cNvSpPr/>
          <p:nvPr/>
        </p:nvSpPr>
        <p:spPr>
          <a:xfrm>
            <a:off x="1388221" y="4014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1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Mitigation Challenges and Defenses</a:t>
            </a:r>
            <a:endParaRPr lang="en-US" sz="1601" dirty="0"/>
          </a:p>
        </p:txBody>
      </p:sp>
      <p:pic>
        <p:nvPicPr>
          <p:cNvPr id="2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9916" y="2586085"/>
            <a:ext cx="2383631" cy="23836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99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Introduction to Dual-Use Risks</a:t>
            </a:r>
            <a:endParaRPr lang="en-US" sz="1899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Dual-Use Defined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Dual-use means LLMs can be used for both positive applications and harmful activities.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Why It’s Important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LLMs are becoming smarter, faster, and cheaper to use, making them highly attractive for malicious purposes.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Key Focus Areas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We will explore how these risks manifest and what can be done to mitigate them.</a:t>
            </a:r>
            <a:endParaRPr lang="en-US" sz="1367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1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LLM Behaviors Similar to Programs</a:t>
            </a:r>
            <a:endParaRPr lang="en-US" sz="181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1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How LLMs Work Like Programs</a:t>
            </a:r>
            <a:endParaRPr lang="en-US" sz="141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They perform tasks like combining strings, branching logic, and storing data, similar to computer programs.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1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Example Scenarios</a:t>
            </a:r>
            <a:endParaRPr lang="en-US" sz="141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For instance, they can create instructions, respond conditionally, and even emulate computation.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1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Implications</a:t>
            </a:r>
            <a:endParaRPr lang="en-US" sz="141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These programmatic features make LLMs highly effective but also susceptible to exploitation.</a:t>
            </a:r>
            <a:endParaRPr lang="en-US" sz="1367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Obfuscation Attack Mechanism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5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Definition and Success</a:t>
            </a:r>
            <a:endParaRPr lang="en-US" sz="1454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3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Obfuscation disguises malicious prompts with typos or synonyms, such as replacing 'COVID-19' with 'CVID,' achieving a 100% bypass success rate.</a:t>
            </a:r>
            <a:endParaRPr lang="en-US" sz="123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5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Example Usage</a:t>
            </a:r>
            <a:endParaRPr lang="en-US" sz="1454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Using alternative terms enables the evasion of content filters designed to block specific keywords.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5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Advanced Potential</a:t>
            </a:r>
            <a:endParaRPr lang="en-US" sz="1454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Future techniques may involve encoding or encryption to further enhance evasion.</a:t>
            </a:r>
            <a:endParaRPr lang="en-US" sz="1367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3067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Code Injection Mechanism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2332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4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Definition and Approach</a:t>
            </a:r>
            <a:endParaRPr lang="en-US" sz="1444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6619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Code injection splits harmful instructions into smaller parts, reassembling them within the LLM to bypass filters.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2332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4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Example Scenario</a:t>
            </a:r>
            <a:endParaRPr lang="en-US" sz="1444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63336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0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For instance, breaking 'Write a tweet' + 'describing how' + 'X is bad' allows content reconstruction without triggering filters.</a:t>
            </a:r>
            <a:endParaRPr lang="en-US" sz="1308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2332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4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Implications</a:t>
            </a:r>
            <a:endParaRPr lang="en-US" sz="1444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This method highlights the vulnerability of LLMs to indirect malicious prompts.</a:t>
            </a:r>
            <a:endParaRPr lang="en-US" sz="1367" dirty="0"/>
          </a:p>
        </p:txBody>
      </p:sp>
      <p:sp>
        <p:nvSpPr>
          <p:cNvPr id="10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1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  <p:pic>
        <p:nvPicPr>
          <p:cNvPr id="12" name="Static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3997" y="1837087"/>
            <a:ext cx="2484596" cy="18166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30156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68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Virtualization Attack Mechanism</a:t>
            </a:r>
            <a:endParaRPr lang="en-US" sz="1868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2365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6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Concept and Execution</a:t>
            </a:r>
            <a:endParaRPr lang="en-US" sz="1465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Virtualization attacks mimic virtual machines to encode harmful instructions into staged prompts.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2365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6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Example Process</a:t>
            </a:r>
            <a:endParaRPr lang="en-US" sz="1465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Starting with harmless prompts, attackers incrementally introduce malicious elements into fictitious scenarios.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2365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6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Adaptability</a:t>
            </a:r>
            <a:endParaRPr lang="en-US" sz="1465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 flexibility of LLMs in handling context makes them susceptible to this method.</a:t>
            </a:r>
            <a:endParaRPr lang="en-US" sz="1367" dirty="0"/>
          </a:p>
        </p:txBody>
      </p:sp>
      <p:sp>
        <p:nvSpPr>
          <p:cNvPr id="10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1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  <p:pic>
        <p:nvPicPr>
          <p:cNvPr id="12" name="Static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8431" y="1847945"/>
            <a:ext cx="2387822" cy="15887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38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Economic Feasibility of Exploits</a:t>
            </a:r>
            <a:endParaRPr lang="en-US" sz="1838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5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Why Costs Matter</a:t>
            </a:r>
            <a:endParaRPr lang="en-US" sz="1454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LLMs can create malicious content for just $0.0064 compared to human-generated costs of $0.10 or more.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5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Scalability of Attacks</a:t>
            </a:r>
            <a:endParaRPr lang="en-US" sz="1454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Lower costs enable large-scale exploitation of LLMs by attackers.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5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Takeaway</a:t>
            </a:r>
            <a:endParaRPr lang="en-US" sz="1454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 low economic barrier makes LLM misuse a serious and scalable threat.</a:t>
            </a:r>
            <a:endParaRPr lang="en-US" sz="1367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Mitigation Challenges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5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Why Mitigations Fall Short</a:t>
            </a:r>
            <a:endParaRPr lang="en-US" sz="1254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Current defenses like input and output filters struggle to handle creative and adaptive attacks.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5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Need for Better Strategies</a:t>
            </a:r>
            <a:endParaRPr lang="en-US" sz="1254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AI systems need layered defenses and real-time adaptability to counter threats.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5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Future Research Directions</a:t>
            </a:r>
            <a:endParaRPr lang="en-US" sz="1254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Combining traditional security methods with AI can create more robust defenses.</a:t>
            </a:r>
            <a:endParaRPr lang="en-US" sz="1367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2024-12-02T17:09:12Z</dcterms:created>
  <dcterms:modified xsi:type="dcterms:W3CDTF">2024-12-02T17:09:12Z</dcterms:modified>
</cp:coreProperties>
</file>