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69" autoAdjust="0"/>
    <p:restoredTop sz="94660"/>
  </p:normalViewPr>
  <p:slideViewPr>
    <p:cSldViewPr snapToGrid="0">
      <p:cViewPr varScale="1">
        <p:scale>
          <a:sx n="83" d="100"/>
          <a:sy n="83" d="100"/>
        </p:scale>
        <p:origin x="40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0A9F0-B326-9273-C233-4E69F6F49B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68F5EA-4928-DE6D-CA42-A45FA63700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AA4678-A361-7DC4-F8FE-9C4478CDB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A0555-6550-4CB2-854C-81D185E74102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D31F6F-6033-6A8D-0D4F-101D61F3C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731E00-E491-45DC-30DF-4EEF49CCD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5D237-02CE-48FD-AC0E-B73D37297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561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05886-8903-9A6E-0E5E-0BA1C415B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59F49E-0F7E-AC67-10E1-F1E15C769E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B6CB77-82F5-9FA4-0D85-7406DAD12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A0555-6550-4CB2-854C-81D185E74102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16DB6A-F231-ABB2-0FCA-6D1B7BA8D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B27290-1AA0-F2F5-539B-A8A18B824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5D237-02CE-48FD-AC0E-B73D37297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511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41208F-1B9C-7753-E0EA-A6641ED18A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8BFECD-E67C-8E61-1846-2F1DD42C6F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1AF922-A39A-4096-0C8C-8338C7BC2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A0555-6550-4CB2-854C-81D185E74102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2D564B-8874-2BDD-4BFE-930E35B19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3752C5-755C-2CD1-CDA5-EEB455B1D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5D237-02CE-48FD-AC0E-B73D37297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974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70FF0-9537-3A0C-96F4-7FD746D96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5F047E-3950-FD9B-A16E-E62D73CD6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C4E7FF-1C77-6E8A-04EC-F90ABAF8E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A0555-6550-4CB2-854C-81D185E74102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7AEFD-2AC8-5CCD-3EE6-2727EC71E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F9A40-8BC6-43DB-E14B-3A981BE51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5D237-02CE-48FD-AC0E-B73D37297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170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1760E-AB04-3CC0-9BE6-027F888AF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E459A-D781-9466-FEDB-400CF26928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295EC9-EC79-428C-8902-0F9DC7A2A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A0555-6550-4CB2-854C-81D185E74102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11B79E-0A5D-DCC3-FA6B-26D9C2638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3FD317-993B-6717-8070-75A6BCDD8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5D237-02CE-48FD-AC0E-B73D37297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242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EB035-BCA3-5A13-AC9C-074ED04DF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431C4-9A70-AFCA-C8A7-14F962B2CD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1BB739-34D4-E22A-A174-A4E933BB00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F2FC83-F69A-8D46-2AC7-6582354DA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A0555-6550-4CB2-854C-81D185E74102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394771-1083-6ED1-1D9F-2A31B44D8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AB8564-372B-1747-FEBF-B1674EA2E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5D237-02CE-48FD-AC0E-B73D37297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300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9B81E-116B-BFEF-F6A2-955DBAB41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127B99-38CF-0FD9-B4BC-8BFE4EEB76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7EC586-FDDC-E390-F3BF-B3E85D21D0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D99286-CB83-FE5F-5CB3-3F3D3C03E4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38973F-A5DB-D798-FC2B-73DEB63B88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E52AD3-0F7B-2934-A060-7BEFA4DB6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A0555-6550-4CB2-854C-81D185E74102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2508EF-F676-2A30-9238-FFBDD797A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C86A6F-008E-71F2-3205-FC336DB7B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5D237-02CE-48FD-AC0E-B73D37297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019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BD272-CC04-2B8C-9239-A9EEFE048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AB51DA-0E8C-15EB-99A6-96D6C7714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A0555-6550-4CB2-854C-81D185E74102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B93B95-8BCF-CA5E-787C-353C2A6E8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DED9F0-0AA4-51B8-46EB-3F482CBD3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5D237-02CE-48FD-AC0E-B73D37297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033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51B1C8-720A-32B1-B780-90EEBCB1B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A0555-6550-4CB2-854C-81D185E74102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6AB3FB-D6BD-C2D6-A33A-44156651B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82D2C4-EA96-7DEF-C77D-71EAE96A9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5D237-02CE-48FD-AC0E-B73D37297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113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A7B93-626B-56D6-A24F-E1B3EEB26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39824D-30C4-66C7-6DED-07F4F1CF05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CBDE98-B12C-6B47-7697-85A1476CE7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D81247-6460-A556-77B6-C0E97E823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A0555-6550-4CB2-854C-81D185E74102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0B4099-A320-0BDE-1BD0-B121AFC2F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6E5ED2-7FCE-7AF7-E421-E1FF487B4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5D237-02CE-48FD-AC0E-B73D37297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066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CE2C3-0144-917B-03D3-718043298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757B24-F348-38EA-F378-57F332D644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2BF305-8E11-E2AA-9E2C-7E6E182264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033EC0-3821-2C58-D7AA-8D96FA95F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A0555-6550-4CB2-854C-81D185E74102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16969F-2B98-3ADD-066B-DBFCC3A3B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9709BB-E043-36E4-B9CF-FA06DAF39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5D237-02CE-48FD-AC0E-B73D37297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500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548CC3-A704-1878-6439-BCA04BAC8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1E4C8B-1D94-B07E-450B-B6FF7EF2FB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8DEB8F-BE82-4EAF-4C40-571B1D6CB3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CDA0555-6550-4CB2-854C-81D185E74102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E236A-F542-9210-B096-DFB1A6708D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BC9915-5E2F-0518-0DD3-1366F51664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1F5D237-02CE-48FD-AC0E-B73D37297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70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5E809-71EF-4794-9180-41E9CF43B6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Pre-trained Encoders in Self-Supervised Learning Improve Secure and Privacy-preserving Supervised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985FF3-E92E-CE5D-55B5-86275112FE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Hongbin Liu, Wenjie Qu, Jinyuan JiaNeil, Zhenqiang Gong</a:t>
            </a:r>
          </a:p>
        </p:txBody>
      </p:sp>
    </p:spTree>
    <p:extLst>
      <p:ext uri="{BB962C8B-B14F-4D97-AF65-F5344CB8AC3E}">
        <p14:creationId xmlns:p14="http://schemas.microsoft.com/office/powerpoint/2010/main" val="2109760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D360F-AC41-73A9-353B-ACB5C48B7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Conclusions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9A9300A-0265-DEFD-6E91-3A6493A4DA3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558130"/>
            <a:ext cx="10296152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Takeaways</a:t>
            </a:r>
            <a:endParaRPr kumimoji="0" lang="en-US" altLang="en-US" sz="18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Pre-trained encoders significantly enhance both security and privacy in supervised learning.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They mitigate accuracy and efficiency trade-offs in traditional methods.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Case III with linear probing offers the best trade-off between accuracy, security, and efficiency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Future Work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Investigating encoder robustness and privacy-preserving pre-training.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C6B136-3C21-E43E-17EB-5A71FE5809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7696" y="3620233"/>
            <a:ext cx="6628763" cy="2977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8522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F8D91-8385-C7DD-8BFF-0FEC6D707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u="sng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2ACEF1-DBF4-9C35-3DC0-3A34BAE745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[2] Public pre-trained image encoder by Google. https://storage.cloud.google.com/simclr gcs/checkpoints/ResNet50 1x.zip, 2021.</a:t>
            </a:r>
          </a:p>
          <a:p>
            <a:pPr marL="0" indent="0">
              <a:buNone/>
            </a:pPr>
            <a:r>
              <a:rPr lang="en-US" sz="2000" dirty="0"/>
              <a:t>[4] Martin Abadi, Andy Chu, Ian Goodfellow, H Brendan McMahan, Ilya Mironov, Kunal Talwar, and Li Zhang. Deep learning with differential privacy. In Proceedings of the 2016 ACMSIGSACconference on computer and communications security, pages 308318, 2016.</a:t>
            </a:r>
          </a:p>
          <a:p>
            <a:pPr marL="0" indent="0">
              <a:buNone/>
            </a:pPr>
            <a:r>
              <a:rPr lang="en-US" sz="2000" dirty="0"/>
              <a:t>[5] Naomi S Altman. An introduction to kernel and nearest-neighbor nonparametric regression. The American Statistician, 46(3):175185, 1992. </a:t>
            </a:r>
          </a:p>
          <a:p>
            <a:pPr marL="0" indent="0">
              <a:buNone/>
            </a:pPr>
            <a:r>
              <a:rPr lang="en-US" sz="2000" dirty="0"/>
              <a:t>[6] Giuseppe Ateniese, Luigi V Mancini, Angelo Spognardi, Antonio Villani, Domenico Vitali, and Giovanni Felici. Hacking smart machines with smarter ones: How to extract meaningful data from machine learning classifiers. International Journal of Security and Networks, 10(3):137150, 2015</a:t>
            </a:r>
          </a:p>
        </p:txBody>
      </p:sp>
    </p:spTree>
    <p:extLst>
      <p:ext uri="{BB962C8B-B14F-4D97-AF65-F5344CB8AC3E}">
        <p14:creationId xmlns:p14="http://schemas.microsoft.com/office/powerpoint/2010/main" val="3533238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21456-1BE2-1EC4-1396-99CDB6615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u="sng" dirty="0"/>
              <a:t>Use pre-trained encoders from self-supervised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32F09C-AA9B-7088-5204-D3A3A282E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/>
              <a:t>Problem:</a:t>
            </a:r>
            <a:r>
              <a:rPr lang="en-US" sz="2400" dirty="0"/>
              <a:t> Supervised learning has security and privacy vulnerabilities, such as adversarial attacks and inference attacks.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/>
              <a:t>Solution:</a:t>
            </a:r>
            <a:r>
              <a:rPr lang="en-US" sz="2400" dirty="0"/>
              <a:t> Use pre-trained encoders from self-supervised learning to improve accuracy, security, and privacy in supervised tasks.</a:t>
            </a:r>
          </a:p>
          <a:p>
            <a:pPr marL="0" indent="0">
              <a:buNone/>
            </a:pPr>
            <a:r>
              <a:rPr lang="en-US" sz="2400" dirty="0"/>
              <a:t>Findings: </a:t>
            </a:r>
          </a:p>
          <a:p>
            <a:pPr lvl="1"/>
            <a:r>
              <a:rPr lang="en-US" sz="2000" dirty="0"/>
              <a:t>Improved testing accuracy and certified security guarantees.</a:t>
            </a:r>
          </a:p>
          <a:p>
            <a:pPr lvl="1"/>
            <a:r>
              <a:rPr lang="en-US" sz="2000" dirty="0"/>
              <a:t>Better efficiency and accuracy for privacy-preserving tasks like machine unlearning and differential privacy.</a:t>
            </a:r>
          </a:p>
          <a:p>
            <a:pPr marL="457200" lvl="1" indent="0">
              <a:buNone/>
            </a:pPr>
            <a:endParaRPr lang="en-US" sz="2000" dirty="0"/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540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7A911-1A37-A752-3F37-8A4C672B1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2424"/>
          </a:xfrm>
        </p:spPr>
        <p:txBody>
          <a:bodyPr>
            <a:noAutofit/>
          </a:bodyPr>
          <a:lstStyle/>
          <a:p>
            <a:r>
              <a:rPr lang="en-US" sz="3600" u="sng" dirty="0"/>
              <a:t>Introduction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DF5F348-4E8B-5121-8A7D-4CC8AD9A730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37258" y="1198802"/>
            <a:ext cx="10389244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2400" b="1" dirty="0"/>
              <a:t>Supervised Learning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/>
              <a:t>Used in critical applications like cybersecurity and healthcare.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/>
              <a:t>Relies on labeled data but faces security issues like data poisoning and backdoor attacks.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/>
              <a:t>Privacy challenges include compliance with GDPR and protection against inference attacks.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2400" b="1" dirty="0"/>
              <a:t>Self-Supervised Learning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/>
              <a:t>Pre-training encoders on unlabeled data extracts high-quality features.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/>
              <a:t>Enables building accurate classifiers with minimal labeled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238DCEA-D7E2-EB27-DF26-9913C2CC93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9147" y="4615122"/>
            <a:ext cx="3003833" cy="16997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01D8D9D-33B0-AD29-37EA-E76088DCA8A8}"/>
              </a:ext>
            </a:extLst>
          </p:cNvPr>
          <p:cNvSpPr txBox="1"/>
          <p:nvPr/>
        </p:nvSpPr>
        <p:spPr>
          <a:xfrm>
            <a:off x="637674" y="5053263"/>
            <a:ext cx="12614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Data Poisoning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FA9B053-48EF-2ED8-E732-71CFB7D759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0094" y="4236367"/>
            <a:ext cx="5097881" cy="207845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6D07953-1FC4-3105-D0D4-F9A383F0D2AB}"/>
              </a:ext>
            </a:extLst>
          </p:cNvPr>
          <p:cNvSpPr txBox="1"/>
          <p:nvPr/>
        </p:nvSpPr>
        <p:spPr>
          <a:xfrm>
            <a:off x="5374105" y="5053263"/>
            <a:ext cx="14437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800" b="1" dirty="0"/>
              <a:t>Pre-training encoders</a:t>
            </a:r>
            <a:endParaRPr lang="en-US" b="1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05578DB-0989-63FA-0E1D-CA933E6D6A15}"/>
              </a:ext>
            </a:extLst>
          </p:cNvPr>
          <p:cNvCxnSpPr>
            <a:cxnSpLocks/>
          </p:cNvCxnSpPr>
          <p:nvPr/>
        </p:nvCxnSpPr>
        <p:spPr>
          <a:xfrm>
            <a:off x="5161548" y="4578155"/>
            <a:ext cx="0" cy="2242878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5777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8E6F1-5106-13BB-8EE2-B239C8CDD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u="sng" dirty="0"/>
              <a:t>Limitations in Supervised Learning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367FA8E-C0C4-5D82-5792-BA9BD84ED4B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690688"/>
            <a:ext cx="8828058" cy="2339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Security Limitations in Supervised Learning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Reduced accuracy when using secure algorithms (e.g., Bagging, KNN).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Weak certified security guarantees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Privacy Limitations in Supervised Learning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Differentially private methods reduce testing accuracy.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Exact machine unlearning is inefficient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1979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76736-79EB-123F-2AB5-E0B5D26DC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10222"/>
          </a:xfrm>
        </p:spPr>
        <p:txBody>
          <a:bodyPr>
            <a:normAutofit/>
          </a:bodyPr>
          <a:lstStyle/>
          <a:p>
            <a:r>
              <a:rPr lang="en-US" sz="3600" u="sng" dirty="0"/>
              <a:t>Self-Supervised Learning</a:t>
            </a: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28D645E9-11EA-09D8-6BC9-4010B7E9648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95132" y="1455414"/>
            <a:ext cx="9812302" cy="3077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Pre-trained encoders learn general features from large, unlabeled datasets.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Example: OpenAI’s CLIP trained on 400M image-text pairs.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Encoders extract better features, improving downstream supervised learning tasks.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Public data removes privacy concerns.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Two Approaches for Training:</a:t>
            </a:r>
          </a:p>
          <a:p>
            <a:pPr marL="1371600" lvl="2" indent="-4572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Linear Probing (LP):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Train only the classifier layer.</a:t>
            </a:r>
          </a:p>
          <a:p>
            <a:pPr marL="1371600" lvl="2" indent="-4572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Fine-Tuning (FT):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Update the encoder and classifier layers.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6808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73651-C869-FEBA-2525-6C00BCBF6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3918"/>
          </a:xfrm>
        </p:spPr>
        <p:txBody>
          <a:bodyPr>
            <a:normAutofit/>
          </a:bodyPr>
          <a:lstStyle/>
          <a:p>
            <a:r>
              <a:rPr lang="en-US" sz="3600" u="sng" dirty="0"/>
              <a:t>Measurement Setup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C20D9E8-E993-D88B-84FF-A6376CF245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29829" y="1676809"/>
            <a:ext cx="4256745" cy="1203292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26A4A85-4B54-A1AE-7D36-15295DAE7B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4394" y="3537301"/>
            <a:ext cx="4256745" cy="120329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3241474A-FA05-42E1-8547-D0F7F88A83F6}"/>
              </a:ext>
            </a:extLst>
          </p:cNvPr>
          <p:cNvSpPr txBox="1"/>
          <p:nvPr/>
        </p:nvSpPr>
        <p:spPr>
          <a:xfrm>
            <a:off x="520861" y="1900684"/>
            <a:ext cx="351870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Datasets: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STL10, CIFAR10, Tiny-ImageNet.</a:t>
            </a:r>
          </a:p>
        </p:txBody>
      </p:sp>
      <p:sp>
        <p:nvSpPr>
          <p:cNvPr id="23" name="Rectangle 10">
            <a:extLst>
              <a:ext uri="{FF2B5EF4-FFF2-40B4-BE49-F238E27FC236}">
                <a16:creationId xmlns:a16="http://schemas.microsoft.com/office/drawing/2014/main" id="{78230ABF-2545-078B-9F50-24B0DF19CA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861" y="3145801"/>
            <a:ext cx="3865944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Case I: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Simple linear classifier.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Case II: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Deep neural network (DNN) trained from scratch.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Case III: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Pre-trained encoder with LP or FT.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CCF4B83-095D-386A-7795-52D37939470E}"/>
              </a:ext>
            </a:extLst>
          </p:cNvPr>
          <p:cNvSpPr txBox="1"/>
          <p:nvPr/>
        </p:nvSpPr>
        <p:spPr>
          <a:xfrm>
            <a:off x="520861" y="5056451"/>
            <a:ext cx="609407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Metrics: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Testing accuracy.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Certified security guarantees.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Efficiency and accuracy for privacy-preserving tasks.</a:t>
            </a:r>
          </a:p>
        </p:txBody>
      </p:sp>
    </p:spTree>
    <p:extLst>
      <p:ext uri="{BB962C8B-B14F-4D97-AF65-F5344CB8AC3E}">
        <p14:creationId xmlns:p14="http://schemas.microsoft.com/office/powerpoint/2010/main" val="2942151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ECDAC-A096-9E59-2F79-8A227533A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u="sng" dirty="0"/>
              <a:t>Security Improvement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68C0938-6D5D-3B02-64BE-9B4BF41ED7B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67651" y="1220636"/>
            <a:ext cx="10535256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Improved Accuracy: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Case III with pre-trained encoders achieves higher accuracy across datasets 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latin typeface="Arial" panose="020B0604020202020204" pitchFamily="34" charset="0"/>
              </a:rPr>
              <a:t>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(e.g., STL10: 97.9%).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Against Data Poisoning/Backdoor Attacks: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Pre-trained encoders improve certified poisoning size and backdoor attack resistance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latin typeface="Arial" panose="020B0604020202020204" pitchFamily="34" charset="0"/>
              </a:rPr>
              <a:t>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(e.g., Bagging’s ACPS increases significantly in Case III).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Randomized Smoothing: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Larger certified radii without accuracy loss.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48E4A3-A1A5-8085-7021-7CFE264432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9452" y="4525700"/>
            <a:ext cx="4154348" cy="209339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64E57FD-0775-D75F-A374-34C8434A4F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5079" y="4525700"/>
            <a:ext cx="3923480" cy="209339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27B5A96-D8FF-7854-E8C8-992F25DB0888}"/>
              </a:ext>
            </a:extLst>
          </p:cNvPr>
          <p:cNvSpPr txBox="1"/>
          <p:nvPr/>
        </p:nvSpPr>
        <p:spPr>
          <a:xfrm>
            <a:off x="467651" y="5092861"/>
            <a:ext cx="18125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Comparing cases between bagging and knn</a:t>
            </a:r>
          </a:p>
        </p:txBody>
      </p:sp>
    </p:spTree>
    <p:extLst>
      <p:ext uri="{BB962C8B-B14F-4D97-AF65-F5344CB8AC3E}">
        <p14:creationId xmlns:p14="http://schemas.microsoft.com/office/powerpoint/2010/main" val="14637438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5182E-2782-B448-A85B-C19CE4E4C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u="sng" dirty="0"/>
              <a:t>Privacy Preservation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908554F-86BD-4A50-9EEA-EF4736C8C31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37259" y="2221835"/>
            <a:ext cx="10135147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Differentially Private Classifiers: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Case III-LP maintains high accuracy under strong privacy constraints 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(e.g., STL10 accuracy: 95.6%).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Case III-FT less effective under strong privacy constraints due to noise sensitivity.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Exact Machine Unlearning: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Retraining from scratch is more efficient and accurate in Case III due to pre-trained features.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96346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CFF1F-5795-12D2-7F92-686EE2461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u="sng" dirty="0"/>
              <a:t>Efficiency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61F43C-3E83-BA51-9697-B17F583DA4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/>
              <a:t>Computation and Storage Costs:</a:t>
            </a:r>
          </a:p>
          <a:p>
            <a:pPr lvl="1"/>
            <a:r>
              <a:rPr lang="en-US" sz="2000" dirty="0"/>
              <a:t>Linear probing (LP) is more efficient than fine-tuning (FT).</a:t>
            </a:r>
          </a:p>
          <a:p>
            <a:pPr lvl="1"/>
            <a:r>
              <a:rPr lang="en-US" sz="2000" dirty="0"/>
              <a:t>FT achieves slightly better performance but at a much higher computational cost</a:t>
            </a:r>
            <a:r>
              <a:rPr lang="en-US" dirty="0"/>
              <a:t>.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sz="2000" b="1" dirty="0"/>
              <a:t>Practical Recommendations:</a:t>
            </a:r>
          </a:p>
          <a:p>
            <a:pPr lvl="1"/>
            <a:r>
              <a:rPr lang="en-US" sz="1800" dirty="0"/>
              <a:t>Use LP for efficient privacy-preserving and secure learning.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C9B7ED-1E70-0D29-78D7-65F181005B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7483" y="4416425"/>
            <a:ext cx="4391025" cy="20764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82CC80E-1F6D-E222-0E3C-FD9137D53F81}"/>
              </a:ext>
            </a:extLst>
          </p:cNvPr>
          <p:cNvSpPr txBox="1"/>
          <p:nvPr/>
        </p:nvSpPr>
        <p:spPr>
          <a:xfrm>
            <a:off x="838200" y="4641448"/>
            <a:ext cx="31897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Impact of on the testing accuracy and ACR of randomized smoothing</a:t>
            </a:r>
          </a:p>
        </p:txBody>
      </p:sp>
    </p:spTree>
    <p:extLst>
      <p:ext uri="{BB962C8B-B14F-4D97-AF65-F5344CB8AC3E}">
        <p14:creationId xmlns:p14="http://schemas.microsoft.com/office/powerpoint/2010/main" val="37228761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727</Words>
  <Application>Microsoft Office PowerPoint</Application>
  <PresentationFormat>Widescreen</PresentationFormat>
  <Paragraphs>87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Aptos</vt:lpstr>
      <vt:lpstr>Aptos Display</vt:lpstr>
      <vt:lpstr>Arial</vt:lpstr>
      <vt:lpstr>Office Theme</vt:lpstr>
      <vt:lpstr>Pre-trained Encoders in Self-Supervised Learning Improve Secure and Privacy-preserving Supervised Learning</vt:lpstr>
      <vt:lpstr>Use pre-trained encoders from self-supervised learning</vt:lpstr>
      <vt:lpstr>Introduction</vt:lpstr>
      <vt:lpstr>Limitations in Supervised Learning</vt:lpstr>
      <vt:lpstr>Self-Supervised Learning</vt:lpstr>
      <vt:lpstr>Measurement Setup</vt:lpstr>
      <vt:lpstr>Security Improvement</vt:lpstr>
      <vt:lpstr>Privacy Preservation</vt:lpstr>
      <vt:lpstr>Efficiency Analysis</vt:lpstr>
      <vt:lpstr>Conclusions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K214699 Hamza Raza</dc:creator>
  <cp:lastModifiedBy>K214699 Hamza Raza</cp:lastModifiedBy>
  <cp:revision>13</cp:revision>
  <dcterms:created xsi:type="dcterms:W3CDTF">2024-12-02T14:37:20Z</dcterms:created>
  <dcterms:modified xsi:type="dcterms:W3CDTF">2024-12-02T17:27:02Z</dcterms:modified>
</cp:coreProperties>
</file>