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78" r:id="rId7"/>
    <p:sldId id="258" r:id="rId8"/>
    <p:sldId id="281" r:id="rId9"/>
    <p:sldId id="282" r:id="rId10"/>
    <p:sldId id="266" r:id="rId11"/>
    <p:sldId id="283" r:id="rId12"/>
    <p:sldId id="284" r:id="rId13"/>
    <p:sldId id="285" r:id="rId14"/>
    <p:sldId id="286" r:id="rId15"/>
    <p:sldId id="287"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0655" autoAdjust="0"/>
  </p:normalViewPr>
  <p:slideViewPr>
    <p:cSldViewPr snapToGrid="0">
      <p:cViewPr varScale="1">
        <p:scale>
          <a:sx n="95" d="100"/>
          <a:sy n="95" d="100"/>
        </p:scale>
        <p:origin x="72" y="14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214579 Muhammad Hamza" userId="190a5fcf-e5fe-4006-ad92-16e7154f6052" providerId="ADAL" clId="{44CE7A96-B944-4A46-AF33-74AEC4AA0AC3}"/>
    <pc:docChg chg="undo custSel modSld">
      <pc:chgData name="K214579 Muhammad Hamza" userId="190a5fcf-e5fe-4006-ad92-16e7154f6052" providerId="ADAL" clId="{44CE7A96-B944-4A46-AF33-74AEC4AA0AC3}" dt="2024-05-14T12:47:07.183" v="54" actId="1076"/>
      <pc:docMkLst>
        <pc:docMk/>
      </pc:docMkLst>
      <pc:sldChg chg="modSp mod">
        <pc:chgData name="K214579 Muhammad Hamza" userId="190a5fcf-e5fe-4006-ad92-16e7154f6052" providerId="ADAL" clId="{44CE7A96-B944-4A46-AF33-74AEC4AA0AC3}" dt="2024-05-14T12:47:07.183" v="54" actId="1076"/>
        <pc:sldMkLst>
          <pc:docMk/>
          <pc:sldMk cId="190963049" sldId="287"/>
        </pc:sldMkLst>
        <pc:spChg chg="mod">
          <ac:chgData name="K214579 Muhammad Hamza" userId="190a5fcf-e5fe-4006-ad92-16e7154f6052" providerId="ADAL" clId="{44CE7A96-B944-4A46-AF33-74AEC4AA0AC3}" dt="2024-05-14T12:47:07.183" v="54" actId="1076"/>
          <ac:spMkLst>
            <pc:docMk/>
            <pc:sldMk cId="190963049" sldId="287"/>
            <ac:spMk id="2" creationId="{2E1FF1D3-E39B-5573-9B7A-5E8A3119497C}"/>
          </ac:spMkLst>
        </pc:spChg>
        <pc:spChg chg="mod">
          <ac:chgData name="K214579 Muhammad Hamza" userId="190a5fcf-e5fe-4006-ad92-16e7154f6052" providerId="ADAL" clId="{44CE7A96-B944-4A46-AF33-74AEC4AA0AC3}" dt="2024-05-14T12:46:57.847" v="53" actId="14100"/>
          <ac:spMkLst>
            <pc:docMk/>
            <pc:sldMk cId="190963049" sldId="287"/>
            <ac:spMk id="8" creationId="{3E5FEE2D-79E5-4C1D-8BF7-EE619CA703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835717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065476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67397" y="-148905"/>
            <a:ext cx="10916292" cy="6679095"/>
          </a:xfrm>
        </p:spPr>
        <p:txBody>
          <a:bodyPr anchor="ctr"/>
          <a:lstStyle/>
          <a:p>
            <a:pPr algn="ctr"/>
            <a:r>
              <a:rPr lang="en-US" sz="4800" b="1" i="1" dirty="0"/>
              <a:t>AI Controlled pong game using neat python</a:t>
            </a:r>
            <a:endParaRPr lang="en-US" sz="4800" b="1" i="1"/>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normAutofit/>
          </a:bodyPr>
          <a:lstStyle/>
          <a:p>
            <a:r>
              <a:rPr lang="en-US" sz="3600" b="1"/>
              <a:t>Project screenshots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4" name="Picture 3" descr="A screen shot of a computer&#10;&#10;Description automatically generated">
            <a:extLst>
              <a:ext uri="{FF2B5EF4-FFF2-40B4-BE49-F238E27FC236}">
                <a16:creationId xmlns:a16="http://schemas.microsoft.com/office/drawing/2014/main" id="{33EE8749-8A5D-FD25-4594-3EC378A75409}"/>
              </a:ext>
            </a:extLst>
          </p:cNvPr>
          <p:cNvPicPr>
            <a:picLocks noChangeAspect="1"/>
          </p:cNvPicPr>
          <p:nvPr/>
        </p:nvPicPr>
        <p:blipFill>
          <a:blip r:embed="rId3"/>
          <a:stretch>
            <a:fillRect/>
          </a:stretch>
        </p:blipFill>
        <p:spPr>
          <a:xfrm>
            <a:off x="1114826" y="2111381"/>
            <a:ext cx="4473740" cy="3570963"/>
          </a:xfrm>
          <a:prstGeom prst="rect">
            <a:avLst/>
          </a:prstGeom>
        </p:spPr>
      </p:pic>
      <p:pic>
        <p:nvPicPr>
          <p:cNvPr id="6" name="Picture 5" descr="A computer screen shot of a program&#10;&#10;Description automatically generated">
            <a:extLst>
              <a:ext uri="{FF2B5EF4-FFF2-40B4-BE49-F238E27FC236}">
                <a16:creationId xmlns:a16="http://schemas.microsoft.com/office/drawing/2014/main" id="{B9CEB2F2-E53B-156C-3B50-29D2B007BCD1}"/>
              </a:ext>
            </a:extLst>
          </p:cNvPr>
          <p:cNvPicPr>
            <a:picLocks noChangeAspect="1"/>
          </p:cNvPicPr>
          <p:nvPr/>
        </p:nvPicPr>
        <p:blipFill>
          <a:blip r:embed="rId4"/>
          <a:stretch>
            <a:fillRect/>
          </a:stretch>
        </p:blipFill>
        <p:spPr>
          <a:xfrm>
            <a:off x="6097795" y="2585279"/>
            <a:ext cx="5396671" cy="2626139"/>
          </a:xfrm>
          <a:prstGeom prst="rect">
            <a:avLst/>
          </a:prstGeom>
        </p:spPr>
      </p:pic>
    </p:spTree>
    <p:extLst>
      <p:ext uri="{BB962C8B-B14F-4D97-AF65-F5344CB8AC3E}">
        <p14:creationId xmlns:p14="http://schemas.microsoft.com/office/powerpoint/2010/main" val="279182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normAutofit/>
          </a:bodyPr>
          <a:lstStyle/>
          <a:p>
            <a:r>
              <a:rPr lang="en-US" sz="3600" b="1"/>
              <a:t>Future Directions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2" name="TextBox 1">
            <a:extLst>
              <a:ext uri="{FF2B5EF4-FFF2-40B4-BE49-F238E27FC236}">
                <a16:creationId xmlns:a16="http://schemas.microsoft.com/office/drawing/2014/main" id="{2E1FF1D3-E39B-5573-9B7A-5E8A3119497C}"/>
              </a:ext>
            </a:extLst>
          </p:cNvPr>
          <p:cNvSpPr txBox="1"/>
          <p:nvPr/>
        </p:nvSpPr>
        <p:spPr>
          <a:xfrm>
            <a:off x="1192695" y="2142435"/>
            <a:ext cx="991704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Prospective developments include the introduction of multiplayer capabilities, the refinement of AI learning algorithms, and the incorporation of intricate game elements to further enhance the gaming experience.</a:t>
            </a:r>
          </a:p>
        </p:txBody>
      </p:sp>
    </p:spTree>
    <p:extLst>
      <p:ext uri="{BB962C8B-B14F-4D97-AF65-F5344CB8AC3E}">
        <p14:creationId xmlns:p14="http://schemas.microsoft.com/office/powerpoint/2010/main" val="139106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45302" y="53832"/>
            <a:ext cx="10515600" cy="1037032"/>
          </a:xfrm>
        </p:spPr>
        <p:txBody>
          <a:bodyPr anchor="b">
            <a:normAutofit/>
          </a:bodyPr>
          <a:lstStyle/>
          <a:p>
            <a:r>
              <a:rPr lang="en-US" sz="3600" b="1" dirty="0"/>
              <a:t>References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2" name="TextBox 1">
            <a:extLst>
              <a:ext uri="{FF2B5EF4-FFF2-40B4-BE49-F238E27FC236}">
                <a16:creationId xmlns:a16="http://schemas.microsoft.com/office/drawing/2014/main" id="{2E1FF1D3-E39B-5573-9B7A-5E8A3119497C}"/>
              </a:ext>
            </a:extLst>
          </p:cNvPr>
          <p:cNvSpPr txBox="1"/>
          <p:nvPr/>
        </p:nvSpPr>
        <p:spPr>
          <a:xfrm>
            <a:off x="459885" y="1275932"/>
            <a:ext cx="1128643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A comprehensive list of references is included, citing the sources of information, libraries, and tools used throughout the project’s development. </a:t>
            </a:r>
            <a:endParaRPr lang="en-US" dirty="0">
              <a:ea typeface="+mn-lt"/>
              <a:cs typeface="+mn-lt"/>
            </a:endParaRPr>
          </a:p>
          <a:p>
            <a:r>
              <a:rPr lang="en-US" sz="2400" dirty="0">
                <a:ea typeface="+mn-lt"/>
                <a:cs typeface="+mn-lt"/>
              </a:rPr>
              <a:t>• </a:t>
            </a:r>
            <a:r>
              <a:rPr lang="en-US" sz="2400" b="1" dirty="0">
                <a:ea typeface="+mn-lt"/>
                <a:cs typeface="+mn-lt"/>
              </a:rPr>
              <a:t>Python Documentation:</a:t>
            </a:r>
          </a:p>
          <a:p>
            <a:r>
              <a:rPr lang="en-US" sz="2400" dirty="0">
                <a:ea typeface="+mn-lt"/>
                <a:cs typeface="+mn-lt"/>
              </a:rPr>
              <a:t>	-https://docs.python.org/3/ </a:t>
            </a:r>
            <a:endParaRPr lang="en-US" dirty="0">
              <a:ea typeface="+mn-lt"/>
              <a:cs typeface="+mn-lt"/>
            </a:endParaRPr>
          </a:p>
          <a:p>
            <a:r>
              <a:rPr lang="en-US" sz="2400" dirty="0">
                <a:ea typeface="+mn-lt"/>
                <a:cs typeface="+mn-lt"/>
              </a:rPr>
              <a:t>• </a:t>
            </a:r>
            <a:r>
              <a:rPr lang="en-US" sz="2400" b="1" dirty="0">
                <a:ea typeface="+mn-lt"/>
                <a:cs typeface="+mn-lt"/>
              </a:rPr>
              <a:t>Pygame Documentation:</a:t>
            </a:r>
          </a:p>
          <a:p>
            <a:r>
              <a:rPr lang="en-US" sz="2400" dirty="0">
                <a:ea typeface="+mn-lt"/>
                <a:cs typeface="+mn-lt"/>
              </a:rPr>
              <a:t>	-https://www.pygame.org/docs/ </a:t>
            </a:r>
            <a:endParaRPr lang="en-US" dirty="0">
              <a:ea typeface="+mn-lt"/>
              <a:cs typeface="+mn-lt"/>
            </a:endParaRPr>
          </a:p>
          <a:p>
            <a:r>
              <a:rPr lang="en-US" sz="2400" dirty="0">
                <a:ea typeface="+mn-lt"/>
                <a:cs typeface="+mn-lt"/>
              </a:rPr>
              <a:t>• </a:t>
            </a:r>
            <a:r>
              <a:rPr lang="en-US" sz="2400" b="1" dirty="0">
                <a:ea typeface="+mn-lt"/>
                <a:cs typeface="+mn-lt"/>
              </a:rPr>
              <a:t>NEAT-Python Documentation:</a:t>
            </a:r>
          </a:p>
          <a:p>
            <a:r>
              <a:rPr lang="en-US" sz="2400" b="1" dirty="0">
                <a:ea typeface="+mn-lt"/>
                <a:cs typeface="+mn-lt"/>
              </a:rPr>
              <a:t>	-</a:t>
            </a:r>
            <a:r>
              <a:rPr lang="en-US" sz="2400" dirty="0">
                <a:ea typeface="+mn-lt"/>
                <a:cs typeface="+mn-lt"/>
              </a:rPr>
              <a:t>https://neatpython.readthedocs.io/en/latest/index.html# </a:t>
            </a:r>
            <a:endParaRPr lang="en-US" dirty="0">
              <a:ea typeface="+mn-lt"/>
              <a:cs typeface="+mn-lt"/>
            </a:endParaRPr>
          </a:p>
          <a:p>
            <a:r>
              <a:rPr lang="en-US" sz="2400" dirty="0">
                <a:ea typeface="+mn-lt"/>
                <a:cs typeface="+mn-lt"/>
              </a:rPr>
              <a:t>• </a:t>
            </a:r>
            <a:r>
              <a:rPr lang="en-US" sz="2400" b="1" dirty="0">
                <a:ea typeface="+mn-lt"/>
                <a:cs typeface="+mn-lt"/>
              </a:rPr>
              <a:t>Efficient Evolution of Neural Network Topologies:</a:t>
            </a:r>
          </a:p>
          <a:p>
            <a:r>
              <a:rPr lang="en-US" sz="2400" b="1" dirty="0">
                <a:ea typeface="+mn-lt"/>
                <a:cs typeface="+mn-lt"/>
              </a:rPr>
              <a:t>	-</a:t>
            </a:r>
            <a:r>
              <a:rPr lang="en-US" sz="2400" dirty="0">
                <a:ea typeface="+mn-lt"/>
                <a:cs typeface="+mn-lt"/>
              </a:rPr>
              <a:t>https://nn.cs.utexas.edu/downloads/papers/ stanley.cec02.pdf </a:t>
            </a:r>
            <a:endParaRPr lang="en-US" dirty="0">
              <a:ea typeface="+mn-lt"/>
              <a:cs typeface="+mn-lt"/>
            </a:endParaRPr>
          </a:p>
          <a:p>
            <a:r>
              <a:rPr lang="en-US" sz="2400" dirty="0">
                <a:ea typeface="+mn-lt"/>
                <a:cs typeface="+mn-lt"/>
              </a:rPr>
              <a:t>• </a:t>
            </a:r>
            <a:r>
              <a:rPr lang="en-US" sz="2400" b="1" dirty="0">
                <a:ea typeface="+mn-lt"/>
                <a:cs typeface="+mn-lt"/>
              </a:rPr>
              <a:t>Pong Game Documentation:</a:t>
            </a:r>
          </a:p>
          <a:p>
            <a:r>
              <a:rPr lang="en-US" sz="2400" b="1" dirty="0">
                <a:ea typeface="+mn-lt"/>
                <a:cs typeface="+mn-lt"/>
              </a:rPr>
              <a:t>	-</a:t>
            </a:r>
            <a:r>
              <a:rPr lang="en-US" sz="2400" dirty="0">
                <a:ea typeface="+mn-lt"/>
                <a:cs typeface="+mn-lt"/>
              </a:rPr>
              <a:t>https://pysdl2.readthedocs.io/en/latest/tutorial/pong.html# </a:t>
            </a:r>
            <a:endParaRPr lang="en-US" dirty="0">
              <a:ea typeface="+mn-lt"/>
              <a:cs typeface="+mn-lt"/>
            </a:endParaRPr>
          </a:p>
          <a:p>
            <a:r>
              <a:rPr lang="en-US" sz="2400" dirty="0">
                <a:ea typeface="+mn-lt"/>
                <a:cs typeface="+mn-lt"/>
              </a:rPr>
              <a:t>• </a:t>
            </a:r>
            <a:r>
              <a:rPr lang="en-US" sz="2400" b="1" dirty="0">
                <a:ea typeface="+mn-lt"/>
                <a:cs typeface="+mn-lt"/>
              </a:rPr>
              <a:t>Visual Studio Code Documentation:</a:t>
            </a:r>
            <a:r>
              <a:rPr lang="en-US" sz="2400" dirty="0">
                <a:ea typeface="+mn-lt"/>
                <a:cs typeface="+mn-lt"/>
              </a:rPr>
              <a:t> </a:t>
            </a:r>
          </a:p>
          <a:p>
            <a:r>
              <a:rPr lang="en-US" sz="2400" dirty="0">
                <a:ea typeface="+mn-lt"/>
                <a:cs typeface="+mn-lt"/>
              </a:rPr>
              <a:t>	-https://code.visualstudio.com/docs</a:t>
            </a:r>
            <a:endParaRPr lang="en-US" dirty="0"/>
          </a:p>
        </p:txBody>
      </p:sp>
    </p:spTree>
    <p:extLst>
      <p:ext uri="{BB962C8B-B14F-4D97-AF65-F5344CB8AC3E}">
        <p14:creationId xmlns:p14="http://schemas.microsoft.com/office/powerpoint/2010/main" val="190963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863547" y="2322518"/>
            <a:ext cx="5250787" cy="1381169"/>
          </a:xfrm>
        </p:spPr>
        <p:txBody>
          <a:bodyPr/>
          <a:lstStyle/>
          <a:p>
            <a:r>
              <a:rPr lang="en-US" dirty="0"/>
              <a:t>THANK YOU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262283" y="1020445"/>
            <a:ext cx="4618382" cy="1325563"/>
          </a:xfrm>
        </p:spPr>
        <p:txBody>
          <a:bodyPr/>
          <a:lstStyle/>
          <a:p>
            <a:r>
              <a:rPr lang="en-US" dirty="0"/>
              <a:t>Group members</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62283" y="2674013"/>
            <a:ext cx="5921510" cy="3269589"/>
          </a:xfrm>
        </p:spPr>
        <p:txBody>
          <a:bodyPr vert="horz" lIns="91440" tIns="45720" rIns="91440" bIns="45720" rtlCol="0" anchor="t">
            <a:normAutofit/>
          </a:bodyPr>
          <a:lstStyle/>
          <a:p>
            <a:r>
              <a:rPr lang="en-US" sz="2400" dirty="0"/>
              <a:t>Muhammad Salar (21K-4619)</a:t>
            </a:r>
          </a:p>
          <a:p>
            <a:r>
              <a:rPr lang="en-US" sz="2400" dirty="0"/>
              <a:t>Muhammad Hamza (21K-4579)</a:t>
            </a:r>
          </a:p>
          <a:p>
            <a:r>
              <a:rPr lang="en-US" sz="2400" dirty="0"/>
              <a:t>Bilal Shakeel (21K-4874)</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321090" y="487018"/>
            <a:ext cx="10662091" cy="1544137"/>
          </a:xfrm>
        </p:spPr>
        <p:txBody>
          <a:bodyPr/>
          <a:lstStyle/>
          <a:p>
            <a:pPr algn="ctr"/>
            <a:r>
              <a:rPr lang="en-US" b="1" dirty="0"/>
              <a:t>Introduction</a:t>
            </a:r>
          </a:p>
        </p:txBody>
      </p:sp>
      <p:sp>
        <p:nvSpPr>
          <p:cNvPr id="3" name="TextBox 2">
            <a:extLst>
              <a:ext uri="{FF2B5EF4-FFF2-40B4-BE49-F238E27FC236}">
                <a16:creationId xmlns:a16="http://schemas.microsoft.com/office/drawing/2014/main" id="{E399808A-4D89-E668-0BBA-B1E73D060C63}"/>
              </a:ext>
            </a:extLst>
          </p:cNvPr>
          <p:cNvSpPr txBox="1"/>
          <p:nvPr/>
        </p:nvSpPr>
        <p:spPr>
          <a:xfrm>
            <a:off x="1049129" y="2343617"/>
            <a:ext cx="1101034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Pong, the quintessential arcade game, has been a cornerstone in the gaming industry. This project introduces a novel twist by integrating an AI opponent powered by the NEAT algorithm, capable of competing against human players and other AI entities with remarkable efficacy.</a:t>
            </a:r>
            <a:endParaRPr lang="en-US" sz="2400" dirty="0"/>
          </a:p>
        </p:txBody>
      </p:sp>
    </p:spTree>
    <p:extLst>
      <p:ext uri="{BB962C8B-B14F-4D97-AF65-F5344CB8AC3E}">
        <p14:creationId xmlns:p14="http://schemas.microsoft.com/office/powerpoint/2010/main" val="60879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8403673" cy="2121177"/>
          </a:xfrm>
        </p:spPr>
        <p:txBody>
          <a:bodyPr>
            <a:normAutofit/>
          </a:bodyPr>
          <a:lstStyle/>
          <a:p>
            <a:pPr algn="ctr"/>
            <a:r>
              <a:rPr lang="en-US" sz="3600" b="1"/>
              <a:t>Problem definition</a:t>
            </a:r>
            <a:endParaRPr lang="en-US" b="1"/>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9187690" cy="3407051"/>
          </a:xfrm>
        </p:spPr>
        <p:txBody>
          <a:bodyPr vert="horz" lIns="91440" tIns="45720" rIns="91440" bIns="45720" rtlCol="0" anchor="t">
            <a:normAutofit/>
          </a:bodyPr>
          <a:lstStyle/>
          <a:p>
            <a:r>
              <a:rPr lang="en-US" sz="2400" b="0" dirty="0">
                <a:ea typeface="+mn-lt"/>
                <a:cs typeface="+mn-lt"/>
              </a:rPr>
              <a:t>The static nature of traditional Pong AI creates a monotonous experience for players. This project addresses the need for a dynamic opponent that can adapt its strategies to the evolving gameplay, thereby enhancing player engagement.</a:t>
            </a:r>
            <a:endParaRPr lang="en-US" sz="240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1365527" y="1154265"/>
            <a:ext cx="10010359" cy="1151382"/>
          </a:xfrm>
        </p:spPr>
        <p:txBody>
          <a:bodyPr>
            <a:normAutofit/>
          </a:bodyPr>
          <a:lstStyle/>
          <a:p>
            <a:pPr algn="ctr"/>
            <a:r>
              <a:rPr lang="en-US" sz="3600" b="1"/>
              <a:t>Proposed methodology</a:t>
            </a:r>
            <a:endParaRPr lang="en-US" b="1"/>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1365527" y="2677336"/>
            <a:ext cx="10116929" cy="3863741"/>
          </a:xfrm>
        </p:spPr>
        <p:txBody>
          <a:bodyPr vert="horz" lIns="91440" tIns="0" rIns="91440" bIns="45720" rtlCol="0" anchor="t">
            <a:normAutofit/>
          </a:bodyPr>
          <a:lstStyle/>
          <a:p>
            <a:r>
              <a:rPr lang="en-US" sz="2400" dirty="0">
                <a:ea typeface="+mn-lt"/>
                <a:cs typeface="+mn-lt"/>
              </a:rPr>
              <a:t>The project employs Python and </a:t>
            </a:r>
            <a:r>
              <a:rPr lang="en-US" sz="2400" dirty="0" err="1">
                <a:ea typeface="+mn-lt"/>
                <a:cs typeface="+mn-lt"/>
              </a:rPr>
              <a:t>Pygame</a:t>
            </a:r>
            <a:r>
              <a:rPr lang="en-US" sz="2400" dirty="0">
                <a:ea typeface="+mn-lt"/>
                <a:cs typeface="+mn-lt"/>
              </a:rPr>
              <a:t> to simulate the Pong environment, establishing the foundational rules, paddle mechanics, and ball dynamics. The NEAT algorithm is at the heart of the AI development, enabling the evolution of neural networks that act as the AI players. These networks undergo training through interactive gameplay, with their efficacy gauged by their competitive prowess</a:t>
            </a:r>
            <a:endParaRPr lang="en-US" sz="24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0345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788947" y="558801"/>
            <a:ext cx="10571741" cy="1504774"/>
          </a:xfrm>
        </p:spPr>
        <p:txBody>
          <a:bodyPr>
            <a:normAutofit/>
          </a:bodyPr>
          <a:lstStyle/>
          <a:p>
            <a:pPr algn="ctr"/>
            <a:r>
              <a:rPr lang="en-US" sz="3600" b="1"/>
              <a:t>System architecture</a:t>
            </a:r>
            <a:endParaRPr lang="en-US" b="1"/>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1341120" y="2387080"/>
            <a:ext cx="9371053" cy="3967336"/>
          </a:xfrm>
        </p:spPr>
        <p:txBody>
          <a:bodyPr vert="horz" lIns="91440" tIns="0" rIns="91440" bIns="45720" rtlCol="0" anchor="t">
            <a:normAutofit/>
          </a:bodyPr>
          <a:lstStyle/>
          <a:p>
            <a:pPr marL="0" indent="0">
              <a:buNone/>
            </a:pPr>
            <a:r>
              <a:rPr lang="en-US" sz="2400" dirty="0">
                <a:ea typeface="+mn-lt"/>
                <a:cs typeface="+mn-lt"/>
              </a:rPr>
              <a:t>The system is structured around the PongGame class, which orchestrates the game’s logic and the AI’s developmental cycle. Functions like </a:t>
            </a:r>
            <a:r>
              <a:rPr lang="en-US" sz="2400" err="1">
                <a:ea typeface="+mn-lt"/>
                <a:cs typeface="+mn-lt"/>
              </a:rPr>
              <a:t>test_ai</a:t>
            </a:r>
            <a:r>
              <a:rPr lang="en-US" sz="2400" dirty="0">
                <a:ea typeface="+mn-lt"/>
                <a:cs typeface="+mn-lt"/>
              </a:rPr>
              <a:t>, </a:t>
            </a:r>
            <a:r>
              <a:rPr lang="en-US" sz="2400" err="1">
                <a:ea typeface="+mn-lt"/>
                <a:cs typeface="+mn-lt"/>
              </a:rPr>
              <a:t>train_ai</a:t>
            </a:r>
            <a:r>
              <a:rPr lang="en-US" sz="2400" dirty="0">
                <a:ea typeface="+mn-lt"/>
                <a:cs typeface="+mn-lt"/>
              </a:rPr>
              <a:t>, </a:t>
            </a:r>
            <a:r>
              <a:rPr lang="en-US" sz="2400" err="1">
                <a:ea typeface="+mn-lt"/>
                <a:cs typeface="+mn-lt"/>
              </a:rPr>
              <a:t>move_ai_paddles</a:t>
            </a:r>
            <a:r>
              <a:rPr lang="en-US" sz="2400" dirty="0">
                <a:ea typeface="+mn-lt"/>
                <a:cs typeface="+mn-lt"/>
              </a:rPr>
              <a:t>, and </a:t>
            </a:r>
            <a:r>
              <a:rPr lang="en-US" sz="2400" err="1">
                <a:ea typeface="+mn-lt"/>
                <a:cs typeface="+mn-lt"/>
              </a:rPr>
              <a:t>calculate_fitness</a:t>
            </a:r>
            <a:r>
              <a:rPr lang="en-US" sz="2400" dirty="0">
                <a:ea typeface="+mn-lt"/>
                <a:cs typeface="+mn-lt"/>
              </a:rPr>
              <a:t> are integral to the AI’s learning mechanism. The system also incorporates a checkpoint management system to preserve the evolutionary progress of the AI</a:t>
            </a:r>
            <a:endParaRPr lang="en-US" sz="2400"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6369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0440" y="1362421"/>
            <a:ext cx="11251156" cy="851522"/>
          </a:xfrm>
        </p:spPr>
        <p:txBody>
          <a:bodyPr>
            <a:normAutofit/>
          </a:bodyPr>
          <a:lstStyle/>
          <a:p>
            <a:pPr algn="ctr"/>
            <a:r>
              <a:rPr lang="en-US" sz="3600" b="1"/>
              <a:t>Distinctive features</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39378" y="2545384"/>
            <a:ext cx="10821523" cy="3652216"/>
          </a:xfrm>
        </p:spPr>
        <p:txBody>
          <a:bodyPr vert="horz" lIns="91440" tIns="0" rIns="91440" bIns="45720" rtlCol="0" anchor="t">
            <a:noAutofit/>
          </a:bodyPr>
          <a:lstStyle/>
          <a:p>
            <a:pPr marL="285750" indent="-285750">
              <a:buChar char="•"/>
            </a:pPr>
            <a:r>
              <a:rPr lang="en-US" sz="2400" b="1" dirty="0">
                <a:ea typeface="+mn-lt"/>
                <a:cs typeface="+mn-lt"/>
              </a:rPr>
              <a:t>Dynamic Adaptation:</a:t>
            </a:r>
            <a:r>
              <a:rPr lang="en-US" sz="2400" dirty="0">
                <a:ea typeface="+mn-lt"/>
                <a:cs typeface="+mn-lt"/>
              </a:rPr>
              <a:t> The AI dynamically adjusts its strategies in response to the ball’s movement, ensuring a fluid and responsive gameplay. </a:t>
            </a:r>
          </a:p>
          <a:p>
            <a:pPr marL="285750" indent="-285750">
              <a:buChar char="•"/>
            </a:pPr>
            <a:r>
              <a:rPr lang="en-US" sz="2400" b="1" dirty="0">
                <a:ea typeface="+mn-lt"/>
                <a:cs typeface="+mn-lt"/>
              </a:rPr>
              <a:t>Continuous Learning:</a:t>
            </a:r>
            <a:r>
              <a:rPr lang="en-US" sz="2400" dirty="0">
                <a:ea typeface="+mn-lt"/>
                <a:cs typeface="+mn-lt"/>
              </a:rPr>
              <a:t> The AI’s ability to learn from each session guarantees a consistently escalating challenge for players</a:t>
            </a:r>
            <a:endParaRPr lang="en-US" sz="2400"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201" y="895350"/>
            <a:ext cx="9884791" cy="1917700"/>
          </a:xfrm>
        </p:spPr>
        <p:txBody>
          <a:bodyPr>
            <a:normAutofit/>
          </a:bodyPr>
          <a:lstStyle/>
          <a:p>
            <a:pPr algn="ctr"/>
            <a:r>
              <a:rPr lang="en-US" sz="3600" b="1">
                <a:ea typeface="+mj-lt"/>
                <a:cs typeface="+mj-lt"/>
              </a:rPr>
              <a:t>Technological Stack</a:t>
            </a:r>
            <a:endParaRPr lang="en-US" sz="3600"/>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200" y="2338180"/>
            <a:ext cx="10337574" cy="3713368"/>
          </a:xfrm>
        </p:spPr>
        <p:txBody>
          <a:bodyPr vert="horz" lIns="91440" tIns="0" rIns="91440" bIns="45720" rtlCol="0" anchor="t">
            <a:normAutofit/>
          </a:bodyPr>
          <a:lstStyle/>
          <a:p>
            <a:r>
              <a:rPr lang="en-US" sz="2400" dirty="0">
                <a:ea typeface="+mn-lt"/>
                <a:cs typeface="+mn-lt"/>
              </a:rPr>
              <a:t>• </a:t>
            </a:r>
            <a:r>
              <a:rPr lang="en-US" sz="2400" b="1" dirty="0">
                <a:ea typeface="+mn-lt"/>
                <a:cs typeface="+mn-lt"/>
              </a:rPr>
              <a:t>Python:</a:t>
            </a:r>
            <a:r>
              <a:rPr lang="en-US" sz="2400" dirty="0">
                <a:ea typeface="+mn-lt"/>
                <a:cs typeface="+mn-lt"/>
              </a:rPr>
              <a:t> The primary language for crafting the game and AI logic.</a:t>
            </a:r>
          </a:p>
          <a:p>
            <a:r>
              <a:rPr lang="en-US" sz="2400" dirty="0">
                <a:ea typeface="+mn-lt"/>
                <a:cs typeface="+mn-lt"/>
              </a:rPr>
              <a:t>• </a:t>
            </a:r>
            <a:r>
              <a:rPr lang="en-US" sz="2400" b="1" dirty="0">
                <a:ea typeface="+mn-lt"/>
                <a:cs typeface="+mn-lt"/>
              </a:rPr>
              <a:t>Pygame:</a:t>
            </a:r>
            <a:r>
              <a:rPr lang="en-US" sz="2400" dirty="0">
                <a:ea typeface="+mn-lt"/>
                <a:cs typeface="+mn-lt"/>
              </a:rPr>
              <a:t> The framework for rendering the 2D game environment and handling user interactions.</a:t>
            </a:r>
          </a:p>
          <a:p>
            <a:r>
              <a:rPr lang="en-US" sz="2400" dirty="0">
                <a:ea typeface="+mn-lt"/>
                <a:cs typeface="+mn-lt"/>
              </a:rPr>
              <a:t>• </a:t>
            </a:r>
            <a:r>
              <a:rPr lang="en-US" sz="2400" b="1" dirty="0">
                <a:ea typeface="+mn-lt"/>
                <a:cs typeface="+mn-lt"/>
              </a:rPr>
              <a:t>NEAT-Python:</a:t>
            </a:r>
            <a:r>
              <a:rPr lang="en-US" sz="2400" dirty="0">
                <a:ea typeface="+mn-lt"/>
                <a:cs typeface="+mn-lt"/>
              </a:rPr>
              <a:t> The chosen library for implementing the NEAT algorithm.</a:t>
            </a:r>
          </a:p>
          <a:p>
            <a:r>
              <a:rPr lang="en-US" sz="2400" dirty="0">
                <a:ea typeface="+mn-lt"/>
                <a:cs typeface="+mn-lt"/>
              </a:rPr>
              <a:t>• </a:t>
            </a:r>
            <a:r>
              <a:rPr lang="en-US" sz="2400" b="1" dirty="0">
                <a:ea typeface="+mn-lt"/>
                <a:cs typeface="+mn-lt"/>
              </a:rPr>
              <a:t>Development Environment:</a:t>
            </a:r>
            <a:r>
              <a:rPr lang="en-US" sz="2400" dirty="0">
                <a:ea typeface="+mn-lt"/>
                <a:cs typeface="+mn-lt"/>
              </a:rPr>
              <a:t> The use of an IDE such as Visual Studio Code streamlined the development process. </a:t>
            </a:r>
            <a:endParaRPr lang="en-US" sz="2400"/>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65816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517940" y="337192"/>
            <a:ext cx="9321630" cy="1997867"/>
          </a:xfrm>
        </p:spPr>
        <p:txBody>
          <a:bodyPr anchor="b">
            <a:normAutofit/>
          </a:bodyPr>
          <a:lstStyle/>
          <a:p>
            <a:pPr algn="ctr"/>
            <a:r>
              <a:rPr lang="en-US" sz="3600" b="1">
                <a:ea typeface="+mj-lt"/>
                <a:cs typeface="+mj-lt"/>
              </a:rPr>
              <a:t>Conclusion</a:t>
            </a:r>
            <a:endParaRPr lang="en-US" sz="3600" b="1"/>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2657210"/>
            <a:ext cx="9576901" cy="3529689"/>
          </a:xfrm>
        </p:spPr>
        <p:txBody>
          <a:bodyPr vert="horz" lIns="91440" tIns="45720" rIns="91440" bIns="45720" rtlCol="0" anchor="t">
            <a:noAutofit/>
          </a:bodyPr>
          <a:lstStyle/>
          <a:p>
            <a:pPr marL="0" indent="0">
              <a:buNone/>
            </a:pPr>
            <a:r>
              <a:rPr lang="en-US" sz="2400" dirty="0">
                <a:ea typeface="+mn-lt"/>
                <a:cs typeface="+mn-lt"/>
              </a:rPr>
              <a:t>The project culminates in the creation of an AI-driven Pong game that elevates the player’s experience by introducing a real-time learning and adapting AI opponent. This advancement significantly enriches the Pong gameplay, marking a substantial contribution to the domains of game development and artificial intelligence.</a:t>
            </a:r>
            <a:endParaRPr lang="en-US" sz="2400"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40357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3</TotalTime>
  <Words>610</Words>
  <Application>Microsoft Office PowerPoint</Application>
  <PresentationFormat>Widescreen</PresentationFormat>
  <Paragraphs>65</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Custom</vt:lpstr>
      <vt:lpstr>AI Controlled pong game using neat python</vt:lpstr>
      <vt:lpstr>Group members</vt:lpstr>
      <vt:lpstr>Introduction</vt:lpstr>
      <vt:lpstr>Problem definition</vt:lpstr>
      <vt:lpstr>Proposed methodology</vt:lpstr>
      <vt:lpstr>System architecture</vt:lpstr>
      <vt:lpstr>Distinctive features</vt:lpstr>
      <vt:lpstr>Technological Stack</vt:lpstr>
      <vt:lpstr>Conclusion</vt:lpstr>
      <vt:lpstr>Project screenshots</vt:lpstr>
      <vt:lpstr>Future Directions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Hamza GB</dc:creator>
  <cp:lastModifiedBy>K214579 Muhammad Hamza</cp:lastModifiedBy>
  <cp:revision>155</cp:revision>
  <dcterms:created xsi:type="dcterms:W3CDTF">2024-05-14T12:14:03Z</dcterms:created>
  <dcterms:modified xsi:type="dcterms:W3CDTF">2024-05-14T12:47:10Z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