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6" r:id="rId13"/>
    <p:sldId id="267" r:id="rId14"/>
    <p:sldId id="271" r:id="rId15"/>
    <p:sldId id="268" r:id="rId16"/>
  </p:sldIdLst>
  <p:sldSz cx="12192000" cy="6858000"/>
  <p:notesSz cx="6858000" cy="9144000"/>
  <p:embeddedFontLst>
    <p:embeddedFont>
      <p:font typeface="Algerian" panose="04020705040A02060702" pitchFamily="82" charset="0"/>
      <p:regular r:id="rId18"/>
    </p:embeddedFont>
    <p:embeddedFont>
      <p:font typeface="Pinyon Script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dea1b768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31dea1b7681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31dea1b7681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>
          <a:extLst>
            <a:ext uri="{FF2B5EF4-FFF2-40B4-BE49-F238E27FC236}">
              <a16:creationId xmlns:a16="http://schemas.microsoft.com/office/drawing/2014/main" id="{5190B070-6713-4F70-E779-69ED173B7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dea1b7681_0_6:notes">
            <a:extLst>
              <a:ext uri="{FF2B5EF4-FFF2-40B4-BE49-F238E27FC236}">
                <a16:creationId xmlns:a16="http://schemas.microsoft.com/office/drawing/2014/main" id="{3921899F-BFFD-C1D0-DDCF-86E1D4682A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31dea1b7681_0_6:notes">
            <a:extLst>
              <a:ext uri="{FF2B5EF4-FFF2-40B4-BE49-F238E27FC236}">
                <a16:creationId xmlns:a16="http://schemas.microsoft.com/office/drawing/2014/main" id="{EFFC8DE1-860F-E6E7-A936-276234AC46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31dea1b7681_0_6:notes">
            <a:extLst>
              <a:ext uri="{FF2B5EF4-FFF2-40B4-BE49-F238E27FC236}">
                <a16:creationId xmlns:a16="http://schemas.microsoft.com/office/drawing/2014/main" id="{045694D1-2194-A3AA-FDAD-DC8C8AEA29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94560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" name="Google Shape;26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e0d88e2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31e0d88e238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1e0d88e238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df3dd1e2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31df3dd1e2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1df3dd1e24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75504" y="1775097"/>
            <a:ext cx="5756961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alibri"/>
              <a:buNone/>
            </a:pPr>
            <a:r>
              <a:rPr lang="en-US" sz="6000" b="1" u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KubeSecure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61937" y="2823147"/>
            <a:ext cx="7311227" cy="63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>
                <a:solidFill>
                  <a:srgbClr val="3F3F3F"/>
                </a:solidFill>
              </a:rPr>
              <a:t>AI-Driven Anomaly Detection in Kubernetes Cluster</a:t>
            </a:r>
            <a:endParaRPr>
              <a:solidFill>
                <a:srgbClr val="3F3F3F"/>
              </a:solidFill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459" y="1807347"/>
            <a:ext cx="762286" cy="1015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13"/>
          <p:cNvGrpSpPr/>
          <p:nvPr/>
        </p:nvGrpSpPr>
        <p:grpSpPr>
          <a:xfrm>
            <a:off x="9590566" y="163310"/>
            <a:ext cx="2392327" cy="6577732"/>
            <a:chOff x="0" y="-19050"/>
            <a:chExt cx="1131601" cy="2539609"/>
          </a:xfrm>
        </p:grpSpPr>
        <p:sp>
          <p:nvSpPr>
            <p:cNvPr id="94" name="Google Shape;94;p13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 extrusionOk="0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3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3"/>
          <p:cNvSpPr/>
          <p:nvPr/>
        </p:nvSpPr>
        <p:spPr>
          <a:xfrm rot="-10385279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06777" y="1499290"/>
            <a:ext cx="4396564" cy="4396564"/>
          </a:xfrm>
          <a:prstGeom prst="round2DiagRect">
            <a:avLst>
              <a:gd name="adj1" fmla="val 16667"/>
              <a:gd name="adj2" fmla="val 0"/>
            </a:avLst>
          </a:prstGeom>
          <a:noFill/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tl" rotWithShape="0">
              <a:srgbClr val="000000">
                <a:alpha val="42745"/>
              </a:srgbClr>
            </a:outerShdw>
          </a:effectLst>
        </p:spPr>
      </p:pic>
      <p:sp>
        <p:nvSpPr>
          <p:cNvPr id="99" name="Google Shape;99;p13"/>
          <p:cNvSpPr/>
          <p:nvPr/>
        </p:nvSpPr>
        <p:spPr>
          <a:xfrm rot="6557350">
            <a:off x="-6096620" y="1776000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grpSp>
        <p:nvGrpSpPr>
          <p:cNvPr id="101" name="Google Shape;101;p13"/>
          <p:cNvGrpSpPr/>
          <p:nvPr/>
        </p:nvGrpSpPr>
        <p:grpSpPr>
          <a:xfrm>
            <a:off x="4091197" y="4765016"/>
            <a:ext cx="2816371" cy="757591"/>
            <a:chOff x="-3781052" y="5546505"/>
            <a:chExt cx="2075024" cy="1997501"/>
          </a:xfrm>
        </p:grpSpPr>
        <p:sp>
          <p:nvSpPr>
            <p:cNvPr id="102" name="Google Shape;102;p13"/>
            <p:cNvSpPr/>
            <p:nvPr/>
          </p:nvSpPr>
          <p:spPr>
            <a:xfrm>
              <a:off x="-3781052" y="5546505"/>
              <a:ext cx="2075024" cy="1997501"/>
            </a:xfrm>
            <a:prstGeom prst="roundRect">
              <a:avLst>
                <a:gd name="adj" fmla="val 16667"/>
              </a:avLst>
            </a:prstGeom>
            <a:solidFill>
              <a:srgbClr val="B3C6E7"/>
            </a:solidFill>
            <a:ln w="12700" cap="flat" cmpd="sng">
              <a:solidFill>
                <a:srgbClr val="BBD6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3"/>
            <p:cNvSpPr txBox="1"/>
            <p:nvPr/>
          </p:nvSpPr>
          <p:spPr>
            <a:xfrm>
              <a:off x="-3653937" y="6081457"/>
              <a:ext cx="1900158" cy="9275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Dr. Arshad Islam</a:t>
              </a:r>
              <a:endParaRPr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3F3F3F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Supervisor</a:t>
              </a:r>
              <a:endParaRPr/>
            </a:p>
          </p:txBody>
        </p:sp>
      </p:grpSp>
      <p:grpSp>
        <p:nvGrpSpPr>
          <p:cNvPr id="104" name="Google Shape;104;p13"/>
          <p:cNvGrpSpPr/>
          <p:nvPr/>
        </p:nvGrpSpPr>
        <p:grpSpPr>
          <a:xfrm>
            <a:off x="212405" y="3885706"/>
            <a:ext cx="2391440" cy="745367"/>
            <a:chOff x="2331065" y="567949"/>
            <a:chExt cx="2075024" cy="1997501"/>
          </a:xfrm>
        </p:grpSpPr>
        <p:sp>
          <p:nvSpPr>
            <p:cNvPr id="105" name="Google Shape;105;p13"/>
            <p:cNvSpPr/>
            <p:nvPr/>
          </p:nvSpPr>
          <p:spPr>
            <a:xfrm>
              <a:off x="2331065" y="567949"/>
              <a:ext cx="2075024" cy="1997501"/>
            </a:xfrm>
            <a:prstGeom prst="roundRect">
              <a:avLst>
                <a:gd name="adj" fmla="val 16667"/>
              </a:avLst>
            </a:prstGeom>
            <a:solidFill>
              <a:srgbClr val="B3C6E7"/>
            </a:solidFill>
            <a:ln w="12700" cap="flat" cmpd="sng">
              <a:solidFill>
                <a:srgbClr val="BBD6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2392580" y="1092009"/>
              <a:ext cx="1900158" cy="927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Muhammad Hani     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3F3F3F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I21-2595</a:t>
              </a:r>
              <a:endParaRPr/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212405" y="4777240"/>
            <a:ext cx="2391440" cy="745367"/>
            <a:chOff x="2331065" y="567949"/>
            <a:chExt cx="2075024" cy="1997501"/>
          </a:xfrm>
        </p:grpSpPr>
        <p:sp>
          <p:nvSpPr>
            <p:cNvPr id="108" name="Google Shape;108;p13"/>
            <p:cNvSpPr/>
            <p:nvPr/>
          </p:nvSpPr>
          <p:spPr>
            <a:xfrm>
              <a:off x="2331065" y="567949"/>
              <a:ext cx="2075024" cy="1997501"/>
            </a:xfrm>
            <a:prstGeom prst="roundRect">
              <a:avLst>
                <a:gd name="adj" fmla="val 16667"/>
              </a:avLst>
            </a:prstGeom>
            <a:solidFill>
              <a:srgbClr val="B3C6E7"/>
            </a:solidFill>
            <a:ln w="12700" cap="flat" cmpd="sng">
              <a:solidFill>
                <a:srgbClr val="BBD6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2392580" y="1092009"/>
              <a:ext cx="1900158" cy="927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M. Usman Azam I21-0653</a:t>
              </a:r>
              <a:endParaRPr/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203722" y="5738662"/>
            <a:ext cx="2391440" cy="745367"/>
            <a:chOff x="2331065" y="567949"/>
            <a:chExt cx="2075024" cy="1997501"/>
          </a:xfrm>
        </p:grpSpPr>
        <p:sp>
          <p:nvSpPr>
            <p:cNvPr id="111" name="Google Shape;111;p13"/>
            <p:cNvSpPr/>
            <p:nvPr/>
          </p:nvSpPr>
          <p:spPr>
            <a:xfrm>
              <a:off x="2331065" y="567949"/>
              <a:ext cx="2075024" cy="1997501"/>
            </a:xfrm>
            <a:prstGeom prst="roundRect">
              <a:avLst>
                <a:gd name="adj" fmla="val 16667"/>
              </a:avLst>
            </a:prstGeom>
            <a:solidFill>
              <a:srgbClr val="B3C6E7"/>
            </a:solidFill>
            <a:ln w="12700" cap="flat" cmpd="sng">
              <a:solidFill>
                <a:srgbClr val="BBD6E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3"/>
            <p:cNvSpPr txBox="1"/>
            <p:nvPr/>
          </p:nvSpPr>
          <p:spPr>
            <a:xfrm>
              <a:off x="2392580" y="1092009"/>
              <a:ext cx="1900158" cy="9275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Daniyal Ahmad</a:t>
              </a:r>
              <a:endParaRPr/>
            </a:p>
            <a:p>
              <a:pPr marL="0" marR="0" lvl="0" indent="0" algn="ctr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rgbClr val="3F3F3F"/>
                </a:buClr>
                <a:buSzPts val="2000"/>
                <a:buFont typeface="Calibri"/>
                <a:buNone/>
              </a:pPr>
              <a:r>
                <a:rPr lang="en-US" sz="2000" b="1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I21-2493</a:t>
              </a:r>
              <a:endParaRPr sz="20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3" name="Google Shape;11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907568" y="260188"/>
            <a:ext cx="2290783" cy="93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-10385279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1105425" y="399830"/>
            <a:ext cx="8561704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4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F2980-A16F-F240-C1B5-6E91105DE7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690" y="1215203"/>
            <a:ext cx="6533250" cy="41131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2A7DFE-F386-DA56-F23B-99986C4EF14E}"/>
              </a:ext>
            </a:extLst>
          </p:cNvPr>
          <p:cNvSpPr txBox="1"/>
          <p:nvPr/>
        </p:nvSpPr>
        <p:spPr>
          <a:xfrm>
            <a:off x="786449" y="5361796"/>
            <a:ext cx="6049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https://github.com/yigitsever/kubernetes-dataset?tab=readme-ov-file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5E80D-379B-12FC-F2DA-A805652F2688}"/>
              </a:ext>
            </a:extLst>
          </p:cNvPr>
          <p:cNvSpPr txBox="1"/>
          <p:nvPr/>
        </p:nvSpPr>
        <p:spPr>
          <a:xfrm>
            <a:off x="984012" y="1886949"/>
            <a:ext cx="39219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1. Benign Folder (4 csv’s)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8C37B-61C4-83E4-35E7-5F5FB0D1B618}"/>
              </a:ext>
            </a:extLst>
          </p:cNvPr>
          <p:cNvSpPr txBox="1"/>
          <p:nvPr/>
        </p:nvSpPr>
        <p:spPr>
          <a:xfrm>
            <a:off x="984012" y="2947923"/>
            <a:ext cx="4661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2. Malicious Folder (10 csv’s)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/>
          <p:nvPr/>
        </p:nvSpPr>
        <p:spPr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2"/>
          <p:cNvSpPr/>
          <p:nvPr/>
        </p:nvSpPr>
        <p:spPr>
          <a:xfrm rot="-10385279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2"/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33" name="Google Shape;233;p22"/>
          <p:cNvSpPr txBox="1"/>
          <p:nvPr/>
        </p:nvSpPr>
        <p:spPr>
          <a:xfrm>
            <a:off x="786449" y="121674"/>
            <a:ext cx="8561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</a:t>
            </a:r>
            <a:endParaRPr sz="4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9DB482-B5A6-E6A8-332D-2BECC024A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042" y="944578"/>
            <a:ext cx="8820070" cy="56234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/>
          <p:nvPr/>
        </p:nvSpPr>
        <p:spPr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3"/>
          <p:cNvSpPr/>
          <p:nvPr/>
        </p:nvSpPr>
        <p:spPr>
          <a:xfrm rot="-10385279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3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3"/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45" name="Google Shape;245;p23"/>
          <p:cNvSpPr txBox="1"/>
          <p:nvPr/>
        </p:nvSpPr>
        <p:spPr>
          <a:xfrm>
            <a:off x="786449" y="121674"/>
            <a:ext cx="8561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Modifications</a:t>
            </a:r>
            <a:endParaRPr sz="4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48278E-74D3-D1CF-9E07-7251D4C7E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416" y="1047335"/>
            <a:ext cx="8733748" cy="5810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-544531" y="1664414"/>
            <a:ext cx="36165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/>
          <p:cNvSpPr/>
          <p:nvPr/>
        </p:nvSpPr>
        <p:spPr>
          <a:xfrm rot="-10384257">
            <a:off x="10468133" y="-3509296"/>
            <a:ext cx="6544093" cy="6109250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/>
          <p:cNvSpPr/>
          <p:nvPr/>
        </p:nvSpPr>
        <p:spPr>
          <a:xfrm rot="-994036">
            <a:off x="9629289" y="6109019"/>
            <a:ext cx="6565865" cy="5529122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/>
          <p:cNvSpPr/>
          <p:nvPr/>
        </p:nvSpPr>
        <p:spPr>
          <a:xfrm rot="6332131">
            <a:off x="-6112753" y="1948507"/>
            <a:ext cx="10222435" cy="2398710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57" name="Google Shape;257;p24"/>
          <p:cNvSpPr txBox="1"/>
          <p:nvPr/>
        </p:nvSpPr>
        <p:spPr>
          <a:xfrm>
            <a:off x="786449" y="121674"/>
            <a:ext cx="8561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sz="4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E70B5-9C5E-3D61-8160-3DEDB5BD76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05528"/>
            <a:ext cx="4928123" cy="46164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726DB1-4FD1-0800-4D3C-D34CA4AAFD58}"/>
              </a:ext>
            </a:extLst>
          </p:cNvPr>
          <p:cNvSpPr txBox="1"/>
          <p:nvPr/>
        </p:nvSpPr>
        <p:spPr>
          <a:xfrm>
            <a:off x="542260" y="2052084"/>
            <a:ext cx="46251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CLSTM (Convolutional LSTM)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62CEC1-6D23-2461-E5A9-ACE3938F49FD}"/>
              </a:ext>
            </a:extLst>
          </p:cNvPr>
          <p:cNvSpPr txBox="1"/>
          <p:nvPr/>
        </p:nvSpPr>
        <p:spPr>
          <a:xfrm>
            <a:off x="595429" y="2924284"/>
            <a:ext cx="40938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Spatial Features (CNN Component)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</a:t>
            </a:r>
            <a:r>
              <a:rPr lang="en-US" b="1" dirty="0"/>
              <a:t>packet sizes, flow duration, and traffic volume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1A705C-7622-0D06-9C40-85E978ADBEBC}"/>
              </a:ext>
            </a:extLst>
          </p:cNvPr>
          <p:cNvSpPr txBox="1"/>
          <p:nvPr/>
        </p:nvSpPr>
        <p:spPr>
          <a:xfrm>
            <a:off x="595429" y="4272026"/>
            <a:ext cx="457199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Temporal Features (LSTM Component)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Sequential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Capturing Trends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>
          <a:extLst>
            <a:ext uri="{FF2B5EF4-FFF2-40B4-BE49-F238E27FC236}">
              <a16:creationId xmlns:a16="http://schemas.microsoft.com/office/drawing/2014/main" id="{6C9806A9-3D10-986F-0127-690C4E475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>
            <a:extLst>
              <a:ext uri="{FF2B5EF4-FFF2-40B4-BE49-F238E27FC236}">
                <a16:creationId xmlns:a16="http://schemas.microsoft.com/office/drawing/2014/main" id="{AD29ED80-05C4-BD4C-0C4B-6A31362FF414}"/>
              </a:ext>
            </a:extLst>
          </p:cNvPr>
          <p:cNvSpPr/>
          <p:nvPr/>
        </p:nvSpPr>
        <p:spPr>
          <a:xfrm>
            <a:off x="-544531" y="1664414"/>
            <a:ext cx="36165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4">
            <a:extLst>
              <a:ext uri="{FF2B5EF4-FFF2-40B4-BE49-F238E27FC236}">
                <a16:creationId xmlns:a16="http://schemas.microsoft.com/office/drawing/2014/main" id="{0C9CEEF8-6F62-519A-A880-5985AF982021}"/>
              </a:ext>
            </a:extLst>
          </p:cNvPr>
          <p:cNvSpPr/>
          <p:nvPr/>
        </p:nvSpPr>
        <p:spPr>
          <a:xfrm rot="-10384257">
            <a:off x="10468133" y="-3509296"/>
            <a:ext cx="6544093" cy="6109250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4">
            <a:extLst>
              <a:ext uri="{FF2B5EF4-FFF2-40B4-BE49-F238E27FC236}">
                <a16:creationId xmlns:a16="http://schemas.microsoft.com/office/drawing/2014/main" id="{5887D07C-7234-A329-9258-70706E59A427}"/>
              </a:ext>
            </a:extLst>
          </p:cNvPr>
          <p:cNvSpPr/>
          <p:nvPr/>
        </p:nvSpPr>
        <p:spPr>
          <a:xfrm rot="-994036">
            <a:off x="9629289" y="6109019"/>
            <a:ext cx="6565865" cy="5529122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4">
            <a:extLst>
              <a:ext uri="{FF2B5EF4-FFF2-40B4-BE49-F238E27FC236}">
                <a16:creationId xmlns:a16="http://schemas.microsoft.com/office/drawing/2014/main" id="{4B26BCE5-8514-A216-7DE7-EA1786FF51B8}"/>
              </a:ext>
            </a:extLst>
          </p:cNvPr>
          <p:cNvSpPr/>
          <p:nvPr/>
        </p:nvSpPr>
        <p:spPr>
          <a:xfrm rot="6332131">
            <a:off x="-6112753" y="1948507"/>
            <a:ext cx="10222435" cy="2398710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4">
            <a:extLst>
              <a:ext uri="{FF2B5EF4-FFF2-40B4-BE49-F238E27FC236}">
                <a16:creationId xmlns:a16="http://schemas.microsoft.com/office/drawing/2014/main" id="{1ACC97DD-6643-CE87-9A3B-95B0621E17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57" name="Google Shape;257;p24">
            <a:extLst>
              <a:ext uri="{FF2B5EF4-FFF2-40B4-BE49-F238E27FC236}">
                <a16:creationId xmlns:a16="http://schemas.microsoft.com/office/drawing/2014/main" id="{36CF912D-D272-8320-6E07-1A7278839073}"/>
              </a:ext>
            </a:extLst>
          </p:cNvPr>
          <p:cNvSpPr txBox="1"/>
          <p:nvPr/>
        </p:nvSpPr>
        <p:spPr>
          <a:xfrm>
            <a:off x="786449" y="121674"/>
            <a:ext cx="8561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 Iterations</a:t>
            </a:r>
            <a:endParaRPr sz="4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15B6E-51EF-945E-F4C2-4B606C19399A}"/>
              </a:ext>
            </a:extLst>
          </p:cNvPr>
          <p:cNvSpPr txBox="1"/>
          <p:nvPr/>
        </p:nvSpPr>
        <p:spPr>
          <a:xfrm>
            <a:off x="542259" y="2052084"/>
            <a:ext cx="518267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Model Integration and Final Testing</a:t>
            </a:r>
          </a:p>
          <a:p>
            <a:endParaRPr lang="en-US" sz="2200" b="1" dirty="0">
              <a:solidFill>
                <a:srgbClr val="00B0F0"/>
              </a:solidFill>
            </a:endParaRPr>
          </a:p>
          <a:p>
            <a:r>
              <a:rPr lang="en-US" sz="2200" b="1" dirty="0">
                <a:solidFill>
                  <a:srgbClr val="00B0F0"/>
                </a:solidFill>
              </a:rPr>
              <a:t>Automated Threat Mitigation</a:t>
            </a:r>
          </a:p>
          <a:p>
            <a:endParaRPr lang="en-US" sz="2200" b="1" dirty="0">
              <a:solidFill>
                <a:srgbClr val="00B0F0"/>
              </a:solidFill>
            </a:endParaRPr>
          </a:p>
          <a:p>
            <a:r>
              <a:rPr lang="en-US" sz="2200" b="1" dirty="0">
                <a:solidFill>
                  <a:srgbClr val="00B0F0"/>
                </a:solidFill>
              </a:rPr>
              <a:t>Cilium Integration and Rule Writing</a:t>
            </a:r>
          </a:p>
          <a:p>
            <a:endParaRPr lang="en-US" sz="2200" b="1" dirty="0">
              <a:solidFill>
                <a:srgbClr val="00B0F0"/>
              </a:solidFill>
            </a:endParaRPr>
          </a:p>
          <a:p>
            <a:r>
              <a:rPr lang="en-US" sz="2200" b="1" dirty="0" err="1">
                <a:solidFill>
                  <a:srgbClr val="00B0F0"/>
                </a:solidFill>
              </a:rPr>
              <a:t>Yaml</a:t>
            </a:r>
            <a:r>
              <a:rPr lang="en-US" sz="2200" b="1" dirty="0">
                <a:solidFill>
                  <a:srgbClr val="00B0F0"/>
                </a:solidFill>
              </a:rPr>
              <a:t> File Misconfiguration Detection</a:t>
            </a:r>
          </a:p>
          <a:p>
            <a:endParaRPr lang="en-US" sz="2200" b="1" dirty="0">
              <a:solidFill>
                <a:srgbClr val="00B0F0"/>
              </a:solidFill>
            </a:endParaRPr>
          </a:p>
          <a:p>
            <a:r>
              <a:rPr lang="en-US" sz="2200" b="1" dirty="0">
                <a:solidFill>
                  <a:srgbClr val="00B0F0"/>
                </a:solidFill>
              </a:rPr>
              <a:t>Deployment</a:t>
            </a:r>
          </a:p>
          <a:p>
            <a:endParaRPr lang="en-US" sz="2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16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:fade thruBlk="1"/>
      </p:transition>
    </mc:Choice>
    <mc:Fallback>
      <p:transition spd="slow"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458022" y="2509733"/>
            <a:ext cx="85206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inyon Script"/>
              <a:buNone/>
            </a:pPr>
            <a:r>
              <a:rPr lang="en-US" sz="6000">
                <a:solidFill>
                  <a:schemeClr val="dk1"/>
                </a:solidFill>
                <a:latin typeface="Pinyon Script"/>
                <a:ea typeface="Pinyon Script"/>
                <a:cs typeface="Pinyon Script"/>
                <a:sym typeface="Pinyon Script"/>
              </a:rPr>
              <a:t>Thank You</a:t>
            </a:r>
            <a:endParaRPr/>
          </a:p>
        </p:txBody>
      </p:sp>
      <p:grpSp>
        <p:nvGrpSpPr>
          <p:cNvPr id="265" name="Google Shape;265;p25"/>
          <p:cNvGrpSpPr/>
          <p:nvPr/>
        </p:nvGrpSpPr>
        <p:grpSpPr>
          <a:xfrm>
            <a:off x="9590566" y="163310"/>
            <a:ext cx="2392327" cy="6577732"/>
            <a:chOff x="0" y="-19050"/>
            <a:chExt cx="1131601" cy="2539609"/>
          </a:xfrm>
        </p:grpSpPr>
        <p:sp>
          <p:nvSpPr>
            <p:cNvPr id="266" name="Google Shape;266;p25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 extrusionOk="0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B3C6E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solidFill>
              <a:srgbClr val="B3C6E7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25"/>
          <p:cNvSpPr/>
          <p:nvPr/>
        </p:nvSpPr>
        <p:spPr>
          <a:xfrm rot="-10385279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72" name="Google Shape;272;p25"/>
          <p:cNvSpPr txBox="1"/>
          <p:nvPr/>
        </p:nvSpPr>
        <p:spPr>
          <a:xfrm>
            <a:off x="2958257" y="4685754"/>
            <a:ext cx="3974165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Live Demo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/>
        </p:nvSpPr>
        <p:spPr>
          <a:xfrm>
            <a:off x="0" y="0"/>
            <a:ext cx="1219200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800100" y="528350"/>
            <a:ext cx="5425200" cy="21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1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 rot="6557350">
            <a:off x="-5311456" y="1426196"/>
            <a:ext cx="8981842" cy="2627511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/>
          <p:nvPr/>
        </p:nvSpPr>
        <p:spPr>
          <a:xfrm rot="-10385279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4"/>
          <p:cNvPicPr preferRelativeResize="0"/>
          <p:nvPr/>
        </p:nvPicPr>
        <p:blipFill rotWithShape="1">
          <a:blip r:embed="rId5">
            <a:alphaModFix/>
          </a:blip>
          <a:srcRect t="-12450" b="12450"/>
          <a:stretch/>
        </p:blipFill>
        <p:spPr>
          <a:xfrm>
            <a:off x="317850" y="1936149"/>
            <a:ext cx="5425080" cy="493875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/>
          <p:nvPr/>
        </p:nvSpPr>
        <p:spPr>
          <a:xfrm>
            <a:off x="6260403" y="1286245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6247139" y="2240860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6247139" y="5259486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6247139" y="4237999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6260403" y="3232873"/>
            <a:ext cx="779695" cy="77969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198588" y="0"/>
                </a:moveTo>
                <a:lnTo>
                  <a:pt x="614212" y="0"/>
                </a:lnTo>
                <a:cubicBezTo>
                  <a:pt x="666880" y="0"/>
                  <a:pt x="717392" y="20923"/>
                  <a:pt x="754635" y="58165"/>
                </a:cubicBezTo>
                <a:cubicBezTo>
                  <a:pt x="791877" y="95408"/>
                  <a:pt x="812800" y="145920"/>
                  <a:pt x="812800" y="198588"/>
                </a:cubicBezTo>
                <a:lnTo>
                  <a:pt x="812800" y="614212"/>
                </a:lnTo>
                <a:cubicBezTo>
                  <a:pt x="812800" y="666880"/>
                  <a:pt x="791877" y="717392"/>
                  <a:pt x="754635" y="754635"/>
                </a:cubicBezTo>
                <a:cubicBezTo>
                  <a:pt x="717392" y="791877"/>
                  <a:pt x="666880" y="812800"/>
                  <a:pt x="614212" y="812800"/>
                </a:cubicBezTo>
                <a:lnTo>
                  <a:pt x="198588" y="812800"/>
                </a:lnTo>
                <a:cubicBezTo>
                  <a:pt x="145920" y="812800"/>
                  <a:pt x="95408" y="791877"/>
                  <a:pt x="58165" y="754635"/>
                </a:cubicBezTo>
                <a:cubicBezTo>
                  <a:pt x="20923" y="717392"/>
                  <a:pt x="0" y="666880"/>
                  <a:pt x="0" y="614212"/>
                </a:cubicBezTo>
                <a:lnTo>
                  <a:pt x="0" y="198588"/>
                </a:lnTo>
                <a:cubicBezTo>
                  <a:pt x="0" y="145920"/>
                  <a:pt x="20923" y="95408"/>
                  <a:pt x="58165" y="58165"/>
                </a:cubicBezTo>
                <a:cubicBezTo>
                  <a:pt x="95408" y="20923"/>
                  <a:pt x="145920" y="0"/>
                  <a:pt x="198588" y="0"/>
                </a:cubicBezTo>
                <a:close/>
              </a:path>
            </a:pathLst>
          </a:custGeom>
          <a:solidFill>
            <a:srgbClr val="8DA9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6375174" y="1412935"/>
            <a:ext cx="5501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/>
          </a:p>
        </p:txBody>
      </p:sp>
      <p:sp>
        <p:nvSpPr>
          <p:cNvPr id="130" name="Google Shape;130;p14"/>
          <p:cNvSpPr txBox="1"/>
          <p:nvPr/>
        </p:nvSpPr>
        <p:spPr>
          <a:xfrm>
            <a:off x="6361910" y="2356035"/>
            <a:ext cx="5501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/>
          </a:p>
        </p:txBody>
      </p:sp>
      <p:sp>
        <p:nvSpPr>
          <p:cNvPr id="131" name="Google Shape;131;p14"/>
          <p:cNvSpPr txBox="1"/>
          <p:nvPr/>
        </p:nvSpPr>
        <p:spPr>
          <a:xfrm>
            <a:off x="6375174" y="3337108"/>
            <a:ext cx="5501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03</a:t>
            </a:r>
            <a:endParaRPr/>
          </a:p>
        </p:txBody>
      </p:sp>
      <p:sp>
        <p:nvSpPr>
          <p:cNvPr id="132" name="Google Shape;132;p14"/>
          <p:cNvSpPr txBox="1"/>
          <p:nvPr/>
        </p:nvSpPr>
        <p:spPr>
          <a:xfrm>
            <a:off x="6361910" y="4342074"/>
            <a:ext cx="5501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/>
          </a:p>
        </p:txBody>
      </p:sp>
      <p:sp>
        <p:nvSpPr>
          <p:cNvPr id="133" name="Google Shape;133;p14"/>
          <p:cNvSpPr txBox="1"/>
          <p:nvPr/>
        </p:nvSpPr>
        <p:spPr>
          <a:xfrm>
            <a:off x="6349475" y="5387723"/>
            <a:ext cx="5501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05</a:t>
            </a:r>
            <a:endParaRPr/>
          </a:p>
        </p:txBody>
      </p:sp>
      <p:sp>
        <p:nvSpPr>
          <p:cNvPr id="134" name="Google Shape;134;p14"/>
          <p:cNvSpPr txBox="1"/>
          <p:nvPr/>
        </p:nvSpPr>
        <p:spPr>
          <a:xfrm>
            <a:off x="7141605" y="934631"/>
            <a:ext cx="4863835" cy="99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Challenges</a:t>
            </a:r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7141605" y="1888312"/>
            <a:ext cx="4863835" cy="99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Sophisticated Threats</a:t>
            </a:r>
            <a:endParaRPr/>
          </a:p>
        </p:txBody>
      </p:sp>
      <p:sp>
        <p:nvSpPr>
          <p:cNvPr id="136" name="Google Shape;136;p14"/>
          <p:cNvSpPr txBox="1"/>
          <p:nvPr/>
        </p:nvSpPr>
        <p:spPr>
          <a:xfrm>
            <a:off x="7154868" y="3111204"/>
            <a:ext cx="486383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In-Time Network Anomaly Detection</a:t>
            </a:r>
            <a:endParaRPr/>
          </a:p>
        </p:txBody>
      </p:sp>
      <p:sp>
        <p:nvSpPr>
          <p:cNvPr id="137" name="Google Shape;137;p14"/>
          <p:cNvSpPr txBox="1"/>
          <p:nvPr/>
        </p:nvSpPr>
        <p:spPr>
          <a:xfrm>
            <a:off x="7141605" y="4150792"/>
            <a:ext cx="486383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Response Mechanism</a:t>
            </a:r>
            <a:endParaRPr/>
          </a:p>
        </p:txBody>
      </p:sp>
      <p:sp>
        <p:nvSpPr>
          <p:cNvPr id="138" name="Google Shape;138;p14"/>
          <p:cNvSpPr txBox="1"/>
          <p:nvPr/>
        </p:nvSpPr>
        <p:spPr>
          <a:xfrm>
            <a:off x="7141605" y="5154661"/>
            <a:ext cx="486383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YAML Misconfiguration Detection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/>
        </p:nvSpPr>
        <p:spPr>
          <a:xfrm>
            <a:off x="1539526" y="4501296"/>
            <a:ext cx="12192000" cy="276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5"/>
          <p:cNvSpPr/>
          <p:nvPr/>
        </p:nvSpPr>
        <p:spPr>
          <a:xfrm rot="6557350">
            <a:off x="-5311456" y="1426196"/>
            <a:ext cx="8981842" cy="2627511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/>
          <p:nvPr/>
        </p:nvSpPr>
        <p:spPr>
          <a:xfrm rot="-10385279">
            <a:off x="10518630" y="-3574555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5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/>
        </p:nvSpPr>
        <p:spPr>
          <a:xfrm>
            <a:off x="744522" y="444391"/>
            <a:ext cx="88512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11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 Evaluation Feedback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26" y="1805224"/>
            <a:ext cx="11981949" cy="288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 rot="-10385279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9" name="Google Shape;159;p16"/>
          <p:cNvSpPr txBox="1"/>
          <p:nvPr/>
        </p:nvSpPr>
        <p:spPr>
          <a:xfrm>
            <a:off x="786449" y="121674"/>
            <a:ext cx="8561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</a:rPr>
              <a:t>Grafana Alerts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5">
            <a:alphaModFix/>
          </a:blip>
          <a:srcRect l="3496" r="3505"/>
          <a:stretch/>
        </p:blipFill>
        <p:spPr>
          <a:xfrm>
            <a:off x="318872" y="982006"/>
            <a:ext cx="10916054" cy="511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-544531" y="1664414"/>
            <a:ext cx="36165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 rot="-10384257">
            <a:off x="10468133" y="-3509296"/>
            <a:ext cx="6544093" cy="6109250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/>
          <p:nvPr/>
        </p:nvSpPr>
        <p:spPr>
          <a:xfrm rot="-994036">
            <a:off x="9629289" y="6109019"/>
            <a:ext cx="6565865" cy="5529122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 rot="6332131">
            <a:off x="-6112753" y="1948507"/>
            <a:ext cx="10222435" cy="2398710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71" name="Google Shape;171;p17"/>
          <p:cNvSpPr txBox="1"/>
          <p:nvPr/>
        </p:nvSpPr>
        <p:spPr>
          <a:xfrm>
            <a:off x="786449" y="121674"/>
            <a:ext cx="8561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</a:rPr>
              <a:t>Grafana Alert Query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7"/>
          <p:cNvPicPr preferRelativeResize="0"/>
          <p:nvPr/>
        </p:nvPicPr>
        <p:blipFill rotWithShape="1">
          <a:blip r:embed="rId5">
            <a:alphaModFix/>
          </a:blip>
          <a:srcRect t="5877" b="5877"/>
          <a:stretch/>
        </p:blipFill>
        <p:spPr>
          <a:xfrm>
            <a:off x="318872" y="982006"/>
            <a:ext cx="10916055" cy="511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/>
          <p:nvPr/>
        </p:nvSpPr>
        <p:spPr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"/>
          <p:cNvSpPr/>
          <p:nvPr/>
        </p:nvSpPr>
        <p:spPr>
          <a:xfrm rot="-10385279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8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786449" y="121674"/>
            <a:ext cx="8561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</a:rPr>
              <a:t>General Pods Status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450" y="1253700"/>
            <a:ext cx="11204149" cy="4530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/>
          <p:nvPr/>
        </p:nvSpPr>
        <p:spPr>
          <a:xfrm>
            <a:off x="-544531" y="1664414"/>
            <a:ext cx="3616500" cy="35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/>
          <p:nvPr/>
        </p:nvSpPr>
        <p:spPr>
          <a:xfrm rot="-10384257">
            <a:off x="10468133" y="-3509296"/>
            <a:ext cx="6544093" cy="6109250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9"/>
          <p:cNvSpPr/>
          <p:nvPr/>
        </p:nvSpPr>
        <p:spPr>
          <a:xfrm rot="-994036">
            <a:off x="9629289" y="6109019"/>
            <a:ext cx="6565865" cy="5529122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9"/>
          <p:cNvSpPr/>
          <p:nvPr/>
        </p:nvSpPr>
        <p:spPr>
          <a:xfrm rot="6332131">
            <a:off x="-6112753" y="1948507"/>
            <a:ext cx="10222435" cy="2398710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5" name="Google Shape;195;p19"/>
          <p:cNvSpPr txBox="1"/>
          <p:nvPr/>
        </p:nvSpPr>
        <p:spPr>
          <a:xfrm>
            <a:off x="786449" y="121674"/>
            <a:ext cx="8561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</a:rPr>
              <a:t>Tetragon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 txBox="1"/>
          <p:nvPr/>
        </p:nvSpPr>
        <p:spPr>
          <a:xfrm>
            <a:off x="1033325" y="1067150"/>
            <a:ext cx="5235900" cy="28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Tetragon leverages eBPF technology to provide enforcement, and visibility into network, application, and system-level events in Kubernetes clusters.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7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cater namespace escapes, privilege escalation, file system attacks and many more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4114" y="121675"/>
            <a:ext cx="1103434" cy="76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9"/>
          <p:cNvPicPr preferRelativeResize="0"/>
          <p:nvPr/>
        </p:nvPicPr>
        <p:blipFill rotWithShape="1">
          <a:blip r:embed="rId6">
            <a:alphaModFix/>
          </a:blip>
          <a:srcRect l="2940" r="-2939"/>
          <a:stretch/>
        </p:blipFill>
        <p:spPr>
          <a:xfrm>
            <a:off x="6648589" y="1142750"/>
            <a:ext cx="5235883" cy="373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/>
        </p:nvSpPr>
        <p:spPr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/>
          <p:nvPr/>
        </p:nvSpPr>
        <p:spPr>
          <a:xfrm rot="-10385279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09" name="Google Shape;209;p20"/>
          <p:cNvSpPr txBox="1"/>
          <p:nvPr/>
        </p:nvSpPr>
        <p:spPr>
          <a:xfrm>
            <a:off x="786449" y="121674"/>
            <a:ext cx="8561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</a:rPr>
              <a:t>Tetragon Events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225" y="1043525"/>
            <a:ext cx="10391174" cy="510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-544531" y="1664414"/>
            <a:ext cx="3616504" cy="35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1"/>
          <p:cNvSpPr/>
          <p:nvPr/>
        </p:nvSpPr>
        <p:spPr>
          <a:xfrm rot="-10385279">
            <a:off x="10454231" y="-3499322"/>
            <a:ext cx="6554590" cy="6099243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/>
          <p:nvPr/>
        </p:nvSpPr>
        <p:spPr>
          <a:xfrm rot="-995145">
            <a:off x="9630383" y="6108970"/>
            <a:ext cx="6555568" cy="5522069"/>
          </a:xfrm>
          <a:custGeom>
            <a:avLst/>
            <a:gdLst/>
            <a:ahLst/>
            <a:cxnLst/>
            <a:rect l="l" t="t" r="r" b="b"/>
            <a:pathLst>
              <a:path w="9022634" h="9258300" extrusionOk="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/>
          <p:nvPr/>
        </p:nvSpPr>
        <p:spPr>
          <a:xfrm rot="6333395">
            <a:off x="-6107955" y="1946075"/>
            <a:ext cx="10218677" cy="2392328"/>
          </a:xfrm>
          <a:custGeom>
            <a:avLst/>
            <a:gdLst/>
            <a:ahLst/>
            <a:cxnLst/>
            <a:rect l="l" t="t" r="r" b="b"/>
            <a:pathLst>
              <a:path w="15210740" h="9071132" extrusionOk="0">
                <a:moveTo>
                  <a:pt x="0" y="0"/>
                </a:moveTo>
                <a:lnTo>
                  <a:pt x="15210740" y="0"/>
                </a:lnTo>
                <a:lnTo>
                  <a:pt x="15210740" y="9071132"/>
                </a:lnTo>
                <a:lnTo>
                  <a:pt x="0" y="90711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786449" y="121674"/>
            <a:ext cx="856170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chemeClr val="dk1"/>
                </a:solidFill>
              </a:rPr>
              <a:t>Traffic Mirroring</a:t>
            </a:r>
            <a:endParaRPr sz="4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3529" y="1043528"/>
            <a:ext cx="9135124" cy="5124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213</Words>
  <Application>Microsoft Office PowerPoint</Application>
  <PresentationFormat>Widescreen</PresentationFormat>
  <Paragraphs>85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Pinyon Script</vt:lpstr>
      <vt:lpstr>Algerian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2</cp:revision>
  <dcterms:modified xsi:type="dcterms:W3CDTF">2024-12-12T04:17:41Z</dcterms:modified>
</cp:coreProperties>
</file>