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4" r:id="rId4"/>
    <p:sldId id="276" r:id="rId5"/>
    <p:sldId id="266" r:id="rId6"/>
    <p:sldId id="282" r:id="rId7"/>
    <p:sldId id="265" r:id="rId8"/>
    <p:sldId id="261" r:id="rId9"/>
    <p:sldId id="275" r:id="rId10"/>
    <p:sldId id="272" r:id="rId11"/>
    <p:sldId id="274" r:id="rId12"/>
    <p:sldId id="270" r:id="rId13"/>
    <p:sldId id="271" r:id="rId14"/>
    <p:sldId id="273" r:id="rId15"/>
    <p:sldId id="260" r:id="rId16"/>
    <p:sldId id="27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FEC"/>
    <a:srgbClr val="573E77"/>
    <a:srgbClr val="605A96"/>
    <a:srgbClr val="F6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3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BEDB9-804F-4BB5-8334-1CCE6B3EDD3A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96E04-5B82-4296-A2D8-80C34ED636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82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31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50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0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82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2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1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1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8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8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5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4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6E04-5B82-4296-A2D8-80C34ED636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ECD-D38B-B3E4-798B-CF4884F45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3E267-571D-2917-9CEC-B820FE6D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B1D8-7593-A92E-6B16-6685EF3D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B07E-23CF-442F-9D61-FBF4BFC0B60A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B348-33DB-5F5D-564A-A20C0806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8C2C-D55C-214B-2100-504C0B2B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1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2546-BC46-7C81-3730-A6FECD60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8D1B8-339C-F5A8-091D-D4908387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6A93-A144-E545-1991-5C23A26F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585E-3937-4B28-9465-185B5F09B61B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7E2B-EC02-7233-BF04-B363936A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FB79-5D9F-AE13-1F24-5D5835D9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2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F38AF-4179-8A2A-12DA-D21756E21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9718F-2069-C02F-E84D-CFB5613E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5522-63F0-2904-80D4-FECABEA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B7E-243B-41DF-9742-3C1F74D7A620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6481-3855-42B7-3906-796618E4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7BF8-95A8-241B-AA1D-C34D997F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9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04E9-BD01-C784-476D-F0C81402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C132-86E6-CC6D-FE19-E0BD7FEC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ADA4-1FC0-A810-C404-69AE1A93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2BE5-38DF-4E65-B513-255692325357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8C71-BD69-7951-D1E5-1526B2D3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B7AE-9ACD-C175-03FB-8C2E5652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8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CD14-E59D-4A1B-1D22-63C3B394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A115-CB62-C212-C937-DEC8181C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8DD1-B978-4109-F331-40FE18C4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0511-DDB9-4556-9753-588A42567ABE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4C6B-E1B2-4002-3433-BA589740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2585-CD8C-AADA-53FD-F52C84C2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9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C09A-18BA-0429-A6F9-760410EE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10B0-EBF1-1D4A-4A6D-5B6ACB3EE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FE828-E90D-FAD4-9371-E72654B3A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8DF1-30F2-ACC3-BEF3-C544449D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FDE9-A8A2-478E-B9F8-CCFDD37A5F24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18760-6CAC-7271-F197-31532FB3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0424-D4B6-CE67-4646-DE5A3D7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2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853D-F267-FD87-33AE-1A21A8A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31FA8-1CB3-7183-D0A5-AD3AFF90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3B810-EF6C-FEC9-C301-2CCE31A7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A4375-49BC-FF5C-4988-D973B1783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7B83C-7D47-B27C-7731-51FE7491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37A38-927D-47C9-65B9-0D2518B1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4DDF-7E82-451F-9320-CDD4941D5E62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EA032-DB41-5AE9-F2FD-407B58E5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89798-79EE-EC71-A595-987DB45F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E2BA-6F88-A88A-BF3E-CA04F186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80B0C-A43F-DE92-9217-56507C9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62E6-A1C2-4D22-86A0-179733E800DB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66983-2960-7BC0-31B1-5C179E2F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0FB70-8064-38F4-8A2A-E825BFA7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8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E64A6-09BF-412D-1C05-D994F8F3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C8D5-1DB0-459F-92F2-A6B24ABBD263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DB67A-630D-61A1-7A7D-1AB04FA5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EDFB2-ABC1-1540-9C8C-1695486D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898E-0D08-EBE9-80D6-B75B4C2D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446A-59D3-5760-C844-1E6BB8E2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D6441-4DF1-ADDB-49A7-8A66797D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D9FE-D242-883C-9F15-88FD8AA7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971-7C56-4AC1-B7DA-0F53077993BA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97DC5-8FBF-B24C-F26D-2782D3FC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A237-17D6-AA73-9693-17B02EE6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6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43B7-E6CF-7778-0130-7A998775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0598-F813-2FB8-2F1E-C34404008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B9379-C153-E4C3-6F42-0EDB4801E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5C954-F890-0F49-B425-0093F615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67AC-8240-4C26-9702-512323DFC900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A1049-678E-C65C-E7F8-99B28EC1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DCBB-EF0B-EFFF-6AEF-20E0C1C2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82F53-B56B-578A-9A71-D89756F7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2F09E-2C9D-A7BF-0684-80B8794E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C14A-FC50-99F2-51AD-55D7D4A8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145E-FE6E-429D-B469-274AF4BCDFB1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7AC5-9090-72BD-C0F1-A3389F9C8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E194-C6DA-7898-E776-A99DDB72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906C-49B2-449D-B07D-290557A527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8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270.png"/><Relationship Id="rId4" Type="http://schemas.openxmlformats.org/officeDocument/2006/relationships/image" Target="../media/image3.sv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290.png"/><Relationship Id="rId4" Type="http://schemas.openxmlformats.org/officeDocument/2006/relationships/image" Target="../media/image3.svg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5.jpg"/><Relationship Id="rId3" Type="http://schemas.openxmlformats.org/officeDocument/2006/relationships/image" Target="../media/image2.png"/><Relationship Id="rId7" Type="http://schemas.openxmlformats.org/officeDocument/2006/relationships/image" Target="../media/image35.jpe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4" Type="http://schemas.openxmlformats.org/officeDocument/2006/relationships/image" Target="../media/image3.svg"/><Relationship Id="rId9" Type="http://schemas.openxmlformats.org/officeDocument/2006/relationships/image" Target="../media/image37.jp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6.svg"/><Relationship Id="rId5" Type="http://schemas.openxmlformats.org/officeDocument/2006/relationships/image" Target="../media/image11.sv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sv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slide" Target="slide10.xml"/><Relationship Id="rId18" Type="http://schemas.openxmlformats.org/officeDocument/2006/relationships/image" Target="../media/image26.png"/><Relationship Id="rId3" Type="http://schemas.openxmlformats.org/officeDocument/2006/relationships/image" Target="../media/image15.svg"/><Relationship Id="rId21" Type="http://schemas.openxmlformats.org/officeDocument/2006/relationships/image" Target="../media/image27.png"/><Relationship Id="rId7" Type="http://schemas.openxmlformats.org/officeDocument/2006/relationships/image" Target="../media/image3.svg"/><Relationship Id="rId12" Type="http://schemas.openxmlformats.org/officeDocument/2006/relationships/image" Target="../media/image24.png"/><Relationship Id="rId17" Type="http://schemas.openxmlformats.org/officeDocument/2006/relationships/image" Target="../media/image25.jpg"/><Relationship Id="rId2" Type="http://schemas.openxmlformats.org/officeDocument/2006/relationships/image" Target="../media/image14.png"/><Relationship Id="rId16" Type="http://schemas.openxmlformats.org/officeDocument/2006/relationships/slide" Target="slide1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23.png"/><Relationship Id="rId5" Type="http://schemas.openxmlformats.org/officeDocument/2006/relationships/image" Target="../media/image6.svg"/><Relationship Id="rId15" Type="http://schemas.openxmlformats.org/officeDocument/2006/relationships/image" Target="../media/image25.jpg"/><Relationship Id="rId23" Type="http://schemas.openxmlformats.org/officeDocument/2006/relationships/image" Target="../media/image27.png"/><Relationship Id="rId10" Type="http://schemas.openxmlformats.org/officeDocument/2006/relationships/slide" Target="slide8.xml"/><Relationship Id="rId19" Type="http://schemas.openxmlformats.org/officeDocument/2006/relationships/slide" Target="slide12.xml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24.png"/><Relationship Id="rId22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4DD703B4-34A5-43A8-708F-957BAD351F06}"/>
              </a:ext>
            </a:extLst>
          </p:cNvPr>
          <p:cNvSpPr txBox="1">
            <a:spLocks/>
          </p:cNvSpPr>
          <p:nvPr/>
        </p:nvSpPr>
        <p:spPr>
          <a:xfrm>
            <a:off x="-604686" y="1775097"/>
            <a:ext cx="8520600" cy="108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KubeSecure</a:t>
            </a:r>
          </a:p>
        </p:txBody>
      </p:sp>
      <p:sp>
        <p:nvSpPr>
          <p:cNvPr id="23" name="Google Shape;55;p13">
            <a:extLst>
              <a:ext uri="{FF2B5EF4-FFF2-40B4-BE49-F238E27FC236}">
                <a16:creationId xmlns:a16="http://schemas.microsoft.com/office/drawing/2014/main" id="{96EF379C-2398-89A0-7E80-5BFAA6772C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937" y="2823147"/>
            <a:ext cx="7311227" cy="635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AI-Driven Anomaly Detection in Kubernetes Cluster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22C85B13-6B72-D486-EBE8-4A69124A68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459" y="1807347"/>
            <a:ext cx="762286" cy="101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3">
            <a:extLst>
              <a:ext uri="{FF2B5EF4-FFF2-40B4-BE49-F238E27FC236}">
                <a16:creationId xmlns:a16="http://schemas.microsoft.com/office/drawing/2014/main" id="{032C6678-CD98-CFA0-D58D-6AD90CC8E263}"/>
              </a:ext>
            </a:extLst>
          </p:cNvPr>
          <p:cNvGrpSpPr/>
          <p:nvPr/>
        </p:nvGrpSpPr>
        <p:grpSpPr>
          <a:xfrm>
            <a:off x="9590566" y="212651"/>
            <a:ext cx="2392327" cy="6528391"/>
            <a:chOff x="0" y="0"/>
            <a:chExt cx="1131601" cy="25205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C5A7B4DD-12CB-8415-8DAF-350FC49D019E}"/>
                </a:ext>
              </a:extLst>
            </p:cNvPr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9C04DFF7-3B5E-21DE-7623-5F1A45B6BED1}"/>
                </a:ext>
              </a:extLst>
            </p:cNvPr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989E-A200-0BFE-2BE3-BDE7A17FE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6777" y="1499290"/>
            <a:ext cx="4396564" cy="4396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Freeform 2">
            <a:extLst>
              <a:ext uri="{FF2B5EF4-FFF2-40B4-BE49-F238E27FC236}">
                <a16:creationId xmlns:a16="http://schemas.microsoft.com/office/drawing/2014/main" id="{401F75CD-3464-A19E-73EE-A9A9AA804A43}"/>
              </a:ext>
            </a:extLst>
          </p:cNvPr>
          <p:cNvSpPr/>
          <p:nvPr/>
        </p:nvSpPr>
        <p:spPr>
          <a:xfrm rot="6557350">
            <a:off x="-6096620" y="1776000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9B315-FDDB-5F35-5E23-5DBBA586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385FF6-E5EC-9A19-657E-2AE85AB82518}"/>
              </a:ext>
            </a:extLst>
          </p:cNvPr>
          <p:cNvGrpSpPr/>
          <p:nvPr/>
        </p:nvGrpSpPr>
        <p:grpSpPr>
          <a:xfrm>
            <a:off x="4091197" y="4765016"/>
            <a:ext cx="2816371" cy="757591"/>
            <a:chOff x="-3781052" y="5546505"/>
            <a:chExt cx="2075024" cy="19975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71EEF4B-AEA9-7ED6-8D79-FE3A3A24A407}"/>
                </a:ext>
              </a:extLst>
            </p:cNvPr>
            <p:cNvSpPr/>
            <p:nvPr/>
          </p:nvSpPr>
          <p:spPr>
            <a:xfrm>
              <a:off x="-3781052" y="5546505"/>
              <a:ext cx="2075024" cy="19975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4C71F27-7133-3BE3-EC04-DB3C67D7711E}"/>
                </a:ext>
              </a:extLst>
            </p:cNvPr>
            <p:cNvSpPr txBox="1"/>
            <p:nvPr/>
          </p:nvSpPr>
          <p:spPr>
            <a:xfrm>
              <a:off x="-3653937" y="6081457"/>
              <a:ext cx="1900158" cy="92759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Dr. Arshad Islam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Supervisor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E63F76-CB8D-9AC6-11BE-2E3E7448A60D}"/>
              </a:ext>
            </a:extLst>
          </p:cNvPr>
          <p:cNvGrpSpPr/>
          <p:nvPr/>
        </p:nvGrpSpPr>
        <p:grpSpPr>
          <a:xfrm>
            <a:off x="212405" y="3885706"/>
            <a:ext cx="2391440" cy="745367"/>
            <a:chOff x="2331065" y="567949"/>
            <a:chExt cx="2075024" cy="199750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53EE8B-52E8-C8DA-FF8D-775890446A44}"/>
                </a:ext>
              </a:extLst>
            </p:cNvPr>
            <p:cNvSpPr/>
            <p:nvPr/>
          </p:nvSpPr>
          <p:spPr>
            <a:xfrm>
              <a:off x="2331065" y="567949"/>
              <a:ext cx="2075024" cy="19975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311A5222-65B6-BE16-D092-D459D5948499}"/>
                </a:ext>
              </a:extLst>
            </p:cNvPr>
            <p:cNvSpPr txBox="1"/>
            <p:nvPr/>
          </p:nvSpPr>
          <p:spPr>
            <a:xfrm>
              <a:off x="2392580" y="1092009"/>
              <a:ext cx="1900158" cy="927593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uhammad</a:t>
              </a:r>
              <a:r>
                <a:rPr lang="en-US" sz="20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Hani     </a:t>
              </a:r>
            </a:p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I21-2595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E0DBE7-F9DA-D4AE-F158-B9DE086CA2A5}"/>
              </a:ext>
            </a:extLst>
          </p:cNvPr>
          <p:cNvGrpSpPr/>
          <p:nvPr/>
        </p:nvGrpSpPr>
        <p:grpSpPr>
          <a:xfrm>
            <a:off x="212405" y="4777240"/>
            <a:ext cx="2391440" cy="745367"/>
            <a:chOff x="2331065" y="567949"/>
            <a:chExt cx="2075024" cy="199750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EE70628-722F-535D-770C-DB1AC2E0CEBA}"/>
                </a:ext>
              </a:extLst>
            </p:cNvPr>
            <p:cNvSpPr/>
            <p:nvPr/>
          </p:nvSpPr>
          <p:spPr>
            <a:xfrm>
              <a:off x="2331065" y="567949"/>
              <a:ext cx="2075024" cy="19975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3DDF287B-C5C1-37F5-77DD-72142A293DAE}"/>
                </a:ext>
              </a:extLst>
            </p:cNvPr>
            <p:cNvSpPr txBox="1"/>
            <p:nvPr/>
          </p:nvSpPr>
          <p:spPr>
            <a:xfrm>
              <a:off x="2392580" y="1092009"/>
              <a:ext cx="1900158" cy="927593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M. Usman Azam </a:t>
              </a:r>
              <a:r>
                <a:rPr lang="en-US" sz="20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i21-0653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6EC29C-F370-500C-2A8C-F1043DFFE4B2}"/>
              </a:ext>
            </a:extLst>
          </p:cNvPr>
          <p:cNvGrpSpPr/>
          <p:nvPr/>
        </p:nvGrpSpPr>
        <p:grpSpPr>
          <a:xfrm>
            <a:off x="203722" y="5738662"/>
            <a:ext cx="2391440" cy="745367"/>
            <a:chOff x="2331065" y="567949"/>
            <a:chExt cx="2075024" cy="199750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415F7B-A0CF-1588-206A-0C05967E94C5}"/>
                </a:ext>
              </a:extLst>
            </p:cNvPr>
            <p:cNvSpPr/>
            <p:nvPr/>
          </p:nvSpPr>
          <p:spPr>
            <a:xfrm>
              <a:off x="2331065" y="567949"/>
              <a:ext cx="2075024" cy="19975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AAE2E774-1F6D-BB5C-8AD2-C4FB8769F668}"/>
                </a:ext>
              </a:extLst>
            </p:cNvPr>
            <p:cNvSpPr txBox="1"/>
            <p:nvPr/>
          </p:nvSpPr>
          <p:spPr>
            <a:xfrm>
              <a:off x="2392580" y="1092009"/>
              <a:ext cx="1900158" cy="927593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Daniyal Ahmad</a:t>
              </a:r>
            </a:p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I21-2493</a:t>
              </a:r>
              <a:endPara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9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3" grpId="0" build="p"/>
      <p:bldP spid="28" grpId="0" animBg="1"/>
      <p:bldP spid="29" grpId="0" animBg="1"/>
      <p:bldP spid="32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A5FE970-246C-E15F-9DEB-D7C14C8B9B0D}"/>
              </a:ext>
            </a:extLst>
          </p:cNvPr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B4D0A2B-9FBE-62B1-4490-C5DFD2009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4471" y="0"/>
            <a:ext cx="1964684" cy="1964684"/>
          </a:xfrm>
          <a:prstGeom prst="rect">
            <a:avLst/>
          </a:prstGeom>
        </p:spPr>
      </p:pic>
      <p:sp>
        <p:nvSpPr>
          <p:cNvPr id="3" name="TextBox 39">
            <a:extLst>
              <a:ext uri="{FF2B5EF4-FFF2-40B4-BE49-F238E27FC236}">
                <a16:creationId xmlns:a16="http://schemas.microsoft.com/office/drawing/2014/main" id="{EB20AE50-D5D1-97C4-09A6-37648BC779A8}"/>
              </a:ext>
            </a:extLst>
          </p:cNvPr>
          <p:cNvSpPr txBox="1"/>
          <p:nvPr/>
        </p:nvSpPr>
        <p:spPr>
          <a:xfrm>
            <a:off x="4782811" y="802891"/>
            <a:ext cx="1645618" cy="63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04"/>
              </a:lnSpc>
              <a:spcBef>
                <a:spcPct val="0"/>
              </a:spcBef>
            </a:pPr>
            <a:r>
              <a:rPr lang="en-US" sz="3844" spc="377" dirty="0">
                <a:solidFill>
                  <a:schemeClr val="tx1">
                    <a:lumMod val="75000"/>
                    <a:lumOff val="25000"/>
                  </a:schemeClr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EEAADE-99DC-624A-0C67-282449D73A5D}"/>
              </a:ext>
            </a:extLst>
          </p:cNvPr>
          <p:cNvSpPr/>
          <p:nvPr/>
        </p:nvSpPr>
        <p:spPr>
          <a:xfrm>
            <a:off x="632013" y="292895"/>
            <a:ext cx="3041433" cy="1371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A5F97E89-817F-3EF7-D2BB-F86F4D08532E}"/>
              </a:ext>
            </a:extLst>
          </p:cNvPr>
          <p:cNvSpPr txBox="1"/>
          <p:nvPr/>
        </p:nvSpPr>
        <p:spPr>
          <a:xfrm>
            <a:off x="918316" y="603694"/>
            <a:ext cx="2721394" cy="63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04"/>
              </a:lnSpc>
              <a:spcBef>
                <a:spcPct val="0"/>
              </a:spcBef>
            </a:pPr>
            <a:r>
              <a:rPr lang="en-US" sz="3844" spc="377" dirty="0">
                <a:solidFill>
                  <a:schemeClr val="tx1">
                    <a:lumMod val="75000"/>
                    <a:lumOff val="25000"/>
                  </a:schemeClr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HoneyPot </a:t>
            </a: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8A47E1B5-2139-2B10-50EF-B388B8E7D155}"/>
              </a:ext>
            </a:extLst>
          </p:cNvPr>
          <p:cNvGrpSpPr/>
          <p:nvPr/>
        </p:nvGrpSpPr>
        <p:grpSpPr>
          <a:xfrm>
            <a:off x="9590566" y="225351"/>
            <a:ext cx="2392327" cy="6528391"/>
            <a:chOff x="0" y="0"/>
            <a:chExt cx="1131601" cy="25205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25DB0D1D-7C46-C3E9-922E-C32C043A044E}"/>
                </a:ext>
              </a:extLst>
            </p:cNvPr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4F5071F5-F2F0-5F8F-81CE-4E72D1A5E7B8}"/>
                </a:ext>
              </a:extLst>
            </p:cNvPr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69D77CBE-816E-8105-8EBF-24D0241DC0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628663"/>
                  </p:ext>
                </p:extLst>
              </p:nvPr>
            </p:nvGraphicFramePr>
            <p:xfrm>
              <a:off x="7474857" y="1915236"/>
              <a:ext cx="3735375" cy="2874478"/>
            </p:xfrm>
            <a:graphic>
              <a:graphicData uri="http://schemas.microsoft.com/office/powerpoint/2016/slidezoom">
                <pslz:sldZm>
                  <pslz:sldZmObj sldId="274" cId="3630264452">
                    <pslz:zmPr id="{9B36DF55-AB9D-4E4D-8A9A-DCEA58EC90C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375" cy="28744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9D77CBE-816E-8105-8EBF-24D0241DC0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74857" y="1915236"/>
                <a:ext cx="3735375" cy="28744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C482A-5635-C743-04E1-6C9149B6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74864A2-C980-44F3-3D82-76E93026B3D1}"/>
              </a:ext>
            </a:extLst>
          </p:cNvPr>
          <p:cNvSpPr/>
          <p:nvPr/>
        </p:nvSpPr>
        <p:spPr>
          <a:xfrm>
            <a:off x="647143" y="2591900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03AB2-41B2-3A99-EA71-B8F8B5725052}"/>
              </a:ext>
            </a:extLst>
          </p:cNvPr>
          <p:cNvSpPr txBox="1"/>
          <p:nvPr/>
        </p:nvSpPr>
        <p:spPr>
          <a:xfrm>
            <a:off x="761914" y="27185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F09CF-2404-BF52-2F06-1DF05E321704}"/>
              </a:ext>
            </a:extLst>
          </p:cNvPr>
          <p:cNvSpPr txBox="1"/>
          <p:nvPr/>
        </p:nvSpPr>
        <p:spPr>
          <a:xfrm>
            <a:off x="1541609" y="2718590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Isolated Environment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AB7C2A7-1408-B95D-6FAE-D57D86292137}"/>
              </a:ext>
            </a:extLst>
          </p:cNvPr>
          <p:cNvSpPr/>
          <p:nvPr/>
        </p:nvSpPr>
        <p:spPr>
          <a:xfrm>
            <a:off x="647143" y="3888988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0F28B-A90A-E832-D15E-B714936ACEDB}"/>
              </a:ext>
            </a:extLst>
          </p:cNvPr>
          <p:cNvSpPr txBox="1"/>
          <p:nvPr/>
        </p:nvSpPr>
        <p:spPr>
          <a:xfrm>
            <a:off x="761914" y="401567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C6EA8-4BCF-F564-163A-D3F048AF308B}"/>
              </a:ext>
            </a:extLst>
          </p:cNvPr>
          <p:cNvSpPr txBox="1"/>
          <p:nvPr/>
        </p:nvSpPr>
        <p:spPr>
          <a:xfrm>
            <a:off x="1519493" y="3984862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Traffic Redirection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2ACD5EA-FAEC-342E-7696-7C1BC1A33917}"/>
              </a:ext>
            </a:extLst>
          </p:cNvPr>
          <p:cNvSpPr/>
          <p:nvPr/>
        </p:nvSpPr>
        <p:spPr>
          <a:xfrm>
            <a:off x="629535" y="5282595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EDD435-6E3F-22FB-6AB0-BBDF697064B0}"/>
              </a:ext>
            </a:extLst>
          </p:cNvPr>
          <p:cNvSpPr txBox="1"/>
          <p:nvPr/>
        </p:nvSpPr>
        <p:spPr>
          <a:xfrm>
            <a:off x="744306" y="540928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6C7BB-0AA0-FF85-5887-4E8869E92A74}"/>
              </a:ext>
            </a:extLst>
          </p:cNvPr>
          <p:cNvSpPr txBox="1"/>
          <p:nvPr/>
        </p:nvSpPr>
        <p:spPr>
          <a:xfrm>
            <a:off x="1541609" y="5359490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Threat Intelligence</a:t>
            </a:r>
          </a:p>
        </p:txBody>
      </p:sp>
    </p:spTree>
    <p:extLst>
      <p:ext uri="{BB962C8B-B14F-4D97-AF65-F5344CB8AC3E}">
        <p14:creationId xmlns:p14="http://schemas.microsoft.com/office/powerpoint/2010/main" val="82990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TextBox 39">
            <a:extLst>
              <a:ext uri="{FF2B5EF4-FFF2-40B4-BE49-F238E27FC236}">
                <a16:creationId xmlns:a16="http://schemas.microsoft.com/office/drawing/2014/main" id="{EB20AE50-D5D1-97C4-09A6-37648BC779A8}"/>
              </a:ext>
            </a:extLst>
          </p:cNvPr>
          <p:cNvSpPr txBox="1"/>
          <p:nvPr/>
        </p:nvSpPr>
        <p:spPr>
          <a:xfrm>
            <a:off x="4782811" y="802891"/>
            <a:ext cx="1645618" cy="63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04"/>
              </a:lnSpc>
              <a:spcBef>
                <a:spcPct val="0"/>
              </a:spcBef>
            </a:pPr>
            <a:r>
              <a:rPr lang="en-US" sz="3844" spc="377" dirty="0">
                <a:solidFill>
                  <a:schemeClr val="tx1">
                    <a:lumMod val="75000"/>
                    <a:lumOff val="25000"/>
                  </a:schemeClr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2E4957-2E20-9573-A142-C9F461801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4DB412-B8A2-931B-DCEE-5D3EDEC1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6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3">
            <a:extLst>
              <a:ext uri="{FF2B5EF4-FFF2-40B4-BE49-F238E27FC236}">
                <a16:creationId xmlns:a16="http://schemas.microsoft.com/office/drawing/2014/main" id="{FD3E9B69-FD73-B354-3C88-842A66359BAD}"/>
              </a:ext>
            </a:extLst>
          </p:cNvPr>
          <p:cNvGrpSpPr/>
          <p:nvPr/>
        </p:nvGrpSpPr>
        <p:grpSpPr>
          <a:xfrm>
            <a:off x="9590566" y="212651"/>
            <a:ext cx="2392327" cy="6528391"/>
            <a:chOff x="0" y="0"/>
            <a:chExt cx="1131601" cy="25205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73BEA39B-C534-84D0-68D4-2428B7B23FC5}"/>
                </a:ext>
              </a:extLst>
            </p:cNvPr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9A59D299-98B2-97F3-9644-E27A5F3CA682}"/>
                </a:ext>
              </a:extLst>
            </p:cNvPr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A5FE970-246C-E15F-9DEB-D7C14C8B9B0D}"/>
              </a:ext>
            </a:extLst>
          </p:cNvPr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B4D0A2B-9FBE-62B1-4490-C5DFD2009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1365" y="237384"/>
            <a:ext cx="1597557" cy="15842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F5EC7-030E-9DCA-D012-64D8DBD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4E303F98-C8D7-F637-3964-DCB207646C53}"/>
              </a:ext>
            </a:extLst>
          </p:cNvPr>
          <p:cNvSpPr/>
          <p:nvPr/>
        </p:nvSpPr>
        <p:spPr>
          <a:xfrm>
            <a:off x="1094622" y="2647633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958B2-4C71-17DE-0C67-EFFFEC1DD389}"/>
              </a:ext>
            </a:extLst>
          </p:cNvPr>
          <p:cNvSpPr txBox="1"/>
          <p:nvPr/>
        </p:nvSpPr>
        <p:spPr>
          <a:xfrm>
            <a:off x="1209393" y="277432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7BD4F-C2EF-8299-014D-F6064D5E33B6}"/>
              </a:ext>
            </a:extLst>
          </p:cNvPr>
          <p:cNvSpPr txBox="1"/>
          <p:nvPr/>
        </p:nvSpPr>
        <p:spPr>
          <a:xfrm>
            <a:off x="1989088" y="2568963"/>
            <a:ext cx="486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Collection and Integration with Grafana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EDC329B-59B6-06C8-FE26-4A8AE00E00BA}"/>
              </a:ext>
            </a:extLst>
          </p:cNvPr>
          <p:cNvSpPr/>
          <p:nvPr/>
        </p:nvSpPr>
        <p:spPr>
          <a:xfrm>
            <a:off x="1094622" y="3908686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41D7C-8EDA-F9E4-4397-74E1B80B925A}"/>
              </a:ext>
            </a:extLst>
          </p:cNvPr>
          <p:cNvSpPr txBox="1"/>
          <p:nvPr/>
        </p:nvSpPr>
        <p:spPr>
          <a:xfrm>
            <a:off x="1209393" y="40353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D7922-0D0C-7445-5E9F-1A5C3D5847D2}"/>
              </a:ext>
            </a:extLst>
          </p:cNvPr>
          <p:cNvSpPr txBox="1"/>
          <p:nvPr/>
        </p:nvSpPr>
        <p:spPr>
          <a:xfrm>
            <a:off x="1989088" y="4055062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Alerting System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05419D20-30F5-DCEE-082F-58A72F16D6C5}"/>
              </a:ext>
            </a:extLst>
          </p:cNvPr>
          <p:cNvSpPr/>
          <p:nvPr/>
        </p:nvSpPr>
        <p:spPr>
          <a:xfrm>
            <a:off x="1094622" y="5209112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FF07BB-DC46-9859-00A0-ED4E76597136}"/>
              </a:ext>
            </a:extLst>
          </p:cNvPr>
          <p:cNvSpPr txBox="1"/>
          <p:nvPr/>
        </p:nvSpPr>
        <p:spPr>
          <a:xfrm>
            <a:off x="1209393" y="533580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D1150-33D2-CE16-EDA8-EDF5019FFB11}"/>
              </a:ext>
            </a:extLst>
          </p:cNvPr>
          <p:cNvSpPr txBox="1"/>
          <p:nvPr/>
        </p:nvSpPr>
        <p:spPr>
          <a:xfrm>
            <a:off x="1989088" y="5120358"/>
            <a:ext cx="486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In-Time Network Anomaly Detection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5D9C3C-0AA3-B4B9-D000-1762A8EC04C5}"/>
              </a:ext>
            </a:extLst>
          </p:cNvPr>
          <p:cNvSpPr/>
          <p:nvPr/>
        </p:nvSpPr>
        <p:spPr>
          <a:xfrm>
            <a:off x="632013" y="292895"/>
            <a:ext cx="4041587" cy="1371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CF871F3F-0B02-74E9-ADD3-11629FEFB5A0}"/>
              </a:ext>
            </a:extLst>
          </p:cNvPr>
          <p:cNvSpPr txBox="1"/>
          <p:nvPr/>
        </p:nvSpPr>
        <p:spPr>
          <a:xfrm>
            <a:off x="1083416" y="667671"/>
            <a:ext cx="3425084" cy="621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04"/>
              </a:lnSpc>
              <a:spcBef>
                <a:spcPct val="0"/>
              </a:spcBef>
            </a:pPr>
            <a:r>
              <a:rPr lang="en-US" sz="3844" spc="377" dirty="0">
                <a:solidFill>
                  <a:schemeClr val="tx1">
                    <a:lumMod val="75000"/>
                    <a:lumOff val="25000"/>
                  </a:schemeClr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Prometheus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005401-1BC9-CCDA-375E-58AD52486B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03" y="2568963"/>
            <a:ext cx="4876650" cy="360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3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A5FE970-246C-E15F-9DEB-D7C14C8B9B0D}"/>
              </a:ext>
            </a:extLst>
          </p:cNvPr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B4D0A2B-9FBE-62B1-4490-C5DFD2009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224" y="190393"/>
            <a:ext cx="1846155" cy="184615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99FBAF-73F2-6DEC-1FA9-F0AE1F0C492D}"/>
              </a:ext>
            </a:extLst>
          </p:cNvPr>
          <p:cNvSpPr/>
          <p:nvPr/>
        </p:nvSpPr>
        <p:spPr>
          <a:xfrm>
            <a:off x="3071973" y="474636"/>
            <a:ext cx="3041433" cy="1371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39">
            <a:extLst>
              <a:ext uri="{FF2B5EF4-FFF2-40B4-BE49-F238E27FC236}">
                <a16:creationId xmlns:a16="http://schemas.microsoft.com/office/drawing/2014/main" id="{235C0934-D8FE-C814-38C0-B9AB9DE6B7E8}"/>
              </a:ext>
            </a:extLst>
          </p:cNvPr>
          <p:cNvSpPr txBox="1"/>
          <p:nvPr/>
        </p:nvSpPr>
        <p:spPr>
          <a:xfrm>
            <a:off x="3358276" y="785435"/>
            <a:ext cx="2468826" cy="63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04"/>
              </a:lnSpc>
              <a:spcBef>
                <a:spcPct val="0"/>
              </a:spcBef>
            </a:pPr>
            <a:r>
              <a:rPr lang="en-US" sz="3844" spc="377" dirty="0">
                <a:solidFill>
                  <a:schemeClr val="tx1">
                    <a:lumMod val="75000"/>
                    <a:lumOff val="25000"/>
                  </a:schemeClr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Grafana </a:t>
            </a: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6D476159-0336-A191-9E83-8141F9468E7B}"/>
              </a:ext>
            </a:extLst>
          </p:cNvPr>
          <p:cNvGrpSpPr/>
          <p:nvPr/>
        </p:nvGrpSpPr>
        <p:grpSpPr>
          <a:xfrm>
            <a:off x="9590566" y="212651"/>
            <a:ext cx="2392327" cy="6528391"/>
            <a:chOff x="0" y="0"/>
            <a:chExt cx="1131601" cy="25205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F68B0675-18D6-3C47-3E15-E66948A5EB13}"/>
                </a:ext>
              </a:extLst>
            </p:cNvPr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DA071517-D030-8C1B-5723-5E908F02203D}"/>
                </a:ext>
              </a:extLst>
            </p:cNvPr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65400351-D96B-FC03-9BB5-6EC5A66008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9518424"/>
                  </p:ext>
                </p:extLst>
              </p:nvPr>
            </p:nvGraphicFramePr>
            <p:xfrm>
              <a:off x="6807201" y="2170788"/>
              <a:ext cx="4917216" cy="3430100"/>
            </p:xfrm>
            <a:graphic>
              <a:graphicData uri="http://schemas.microsoft.com/office/powerpoint/2016/slidezoom">
                <pslz:sldZm>
                  <pslz:sldZmObj sldId="273" cId="3097675746">
                    <pslz:zmPr id="{79AEBE11-B3F0-439D-A95F-275EDE314654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17216" cy="34301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5400351-D96B-FC03-9BB5-6EC5A66008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07201" y="2170788"/>
                <a:ext cx="4917216" cy="34301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E3930-DDEE-0777-7FED-F291DC7A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7EE783C-7CFA-2196-E1EB-03B6D4543402}"/>
              </a:ext>
            </a:extLst>
          </p:cNvPr>
          <p:cNvSpPr/>
          <p:nvPr/>
        </p:nvSpPr>
        <p:spPr>
          <a:xfrm>
            <a:off x="895066" y="2583863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1BF80-4684-A52B-6C53-66611601FB22}"/>
              </a:ext>
            </a:extLst>
          </p:cNvPr>
          <p:cNvSpPr txBox="1"/>
          <p:nvPr/>
        </p:nvSpPr>
        <p:spPr>
          <a:xfrm>
            <a:off x="1009837" y="271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6AFF9-F53F-69C1-99AF-218079D541D9}"/>
              </a:ext>
            </a:extLst>
          </p:cNvPr>
          <p:cNvSpPr txBox="1"/>
          <p:nvPr/>
        </p:nvSpPr>
        <p:spPr>
          <a:xfrm>
            <a:off x="1789532" y="2731298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Monitoring Insights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DA4334E-6375-8132-A3F5-C1232927BC4A}"/>
              </a:ext>
            </a:extLst>
          </p:cNvPr>
          <p:cNvSpPr/>
          <p:nvPr/>
        </p:nvSpPr>
        <p:spPr>
          <a:xfrm>
            <a:off x="895066" y="3986691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14220-0B19-E4AA-12C9-2BFEBC2BF580}"/>
              </a:ext>
            </a:extLst>
          </p:cNvPr>
          <p:cNvSpPr txBox="1"/>
          <p:nvPr/>
        </p:nvSpPr>
        <p:spPr>
          <a:xfrm>
            <a:off x="1009837" y="411338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59048-8757-C49F-5350-6C0DAEB4DF79}"/>
              </a:ext>
            </a:extLst>
          </p:cNvPr>
          <p:cNvSpPr txBox="1"/>
          <p:nvPr/>
        </p:nvSpPr>
        <p:spPr>
          <a:xfrm>
            <a:off x="1789532" y="4113381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Visualization Dashboard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7634FE85-B84E-1864-6448-9D42F6434495}"/>
              </a:ext>
            </a:extLst>
          </p:cNvPr>
          <p:cNvSpPr/>
          <p:nvPr/>
        </p:nvSpPr>
        <p:spPr>
          <a:xfrm>
            <a:off x="895066" y="5300360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DE142-8F53-F40E-0EBE-E390C9103757}"/>
              </a:ext>
            </a:extLst>
          </p:cNvPr>
          <p:cNvSpPr txBox="1"/>
          <p:nvPr/>
        </p:nvSpPr>
        <p:spPr>
          <a:xfrm>
            <a:off x="1009837" y="54270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17B69-D4D1-CE5A-CD3A-4690F5A22D1E}"/>
              </a:ext>
            </a:extLst>
          </p:cNvPr>
          <p:cNvSpPr txBox="1"/>
          <p:nvPr/>
        </p:nvSpPr>
        <p:spPr>
          <a:xfrm>
            <a:off x="1789532" y="5421624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Historical Analysis</a:t>
            </a:r>
          </a:p>
        </p:txBody>
      </p:sp>
    </p:spTree>
    <p:extLst>
      <p:ext uri="{BB962C8B-B14F-4D97-AF65-F5344CB8AC3E}">
        <p14:creationId xmlns:p14="http://schemas.microsoft.com/office/powerpoint/2010/main" val="242414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1763F-EB40-0B95-7656-8847AE62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F0118-12CA-9DE4-285B-1553ECCD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7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032C6678-CD98-CFA0-D58D-6AD90CC8E263}"/>
              </a:ext>
            </a:extLst>
          </p:cNvPr>
          <p:cNvGrpSpPr/>
          <p:nvPr/>
        </p:nvGrpSpPr>
        <p:grpSpPr>
          <a:xfrm>
            <a:off x="9590566" y="212651"/>
            <a:ext cx="2392327" cy="6528391"/>
            <a:chOff x="0" y="0"/>
            <a:chExt cx="1131601" cy="25205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C5A7B4DD-12CB-8415-8DAF-350FC49D019E}"/>
                </a:ext>
              </a:extLst>
            </p:cNvPr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9C04DFF7-3B5E-21DE-7623-5F1A45B6BED1}"/>
                </a:ext>
              </a:extLst>
            </p:cNvPr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F017383C-BE31-C0A9-6952-A2FE083734E1}"/>
              </a:ext>
            </a:extLst>
          </p:cNvPr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28AA1-EA25-752B-741B-FEE25BC69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681" y="365836"/>
            <a:ext cx="9276124" cy="63047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AB181-F7CB-5D1D-D2B5-CFCC6A23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2" y="-3499321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401F75CD-3464-A19E-73EE-A9A9AA804A43}"/>
              </a:ext>
            </a:extLst>
          </p:cNvPr>
          <p:cNvSpPr/>
          <p:nvPr/>
        </p:nvSpPr>
        <p:spPr>
          <a:xfrm rot="6557350">
            <a:off x="-6096620" y="1776000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023FE-3D83-1113-EE5E-427ADA2A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DA926-537E-BA7A-3EBE-F8F433B65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1647" y="0"/>
            <a:ext cx="69215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1277C-3DDF-4747-D2F0-6E0E36CDC27A}"/>
              </a:ext>
            </a:extLst>
          </p:cNvPr>
          <p:cNvSpPr txBox="1"/>
          <p:nvPr/>
        </p:nvSpPr>
        <p:spPr>
          <a:xfrm>
            <a:off x="349504" y="2435433"/>
            <a:ext cx="4669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ptos Narrow" panose="020B0004020202020204" pitchFamily="34" charset="0"/>
              </a:rPr>
              <a:t>Tools and Technologies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9B488-2E18-4493-9275-A94B08F19046}"/>
              </a:ext>
            </a:extLst>
          </p:cNvPr>
          <p:cNvSpPr txBox="1"/>
          <p:nvPr/>
        </p:nvSpPr>
        <p:spPr>
          <a:xfrm>
            <a:off x="9882975" y="53345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E018D2-2751-1E36-0505-907C4E9D8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41" y="5215141"/>
            <a:ext cx="715017" cy="6871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D46CA3-ECA1-2096-8CDA-E51AA0C49BF4}"/>
              </a:ext>
            </a:extLst>
          </p:cNvPr>
          <p:cNvSpPr txBox="1"/>
          <p:nvPr/>
        </p:nvSpPr>
        <p:spPr>
          <a:xfrm>
            <a:off x="6887205" y="4631428"/>
            <a:ext cx="683393" cy="656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C1A17-3C20-1606-45F8-85D0D7EA1EEE}"/>
              </a:ext>
            </a:extLst>
          </p:cNvPr>
          <p:cNvSpPr txBox="1"/>
          <p:nvPr/>
        </p:nvSpPr>
        <p:spPr>
          <a:xfrm>
            <a:off x="9944522" y="1575918"/>
            <a:ext cx="683393" cy="656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CF213B-C25C-A418-757C-2FEE30F38768}"/>
              </a:ext>
            </a:extLst>
          </p:cNvPr>
          <p:cNvSpPr txBox="1"/>
          <p:nvPr/>
        </p:nvSpPr>
        <p:spPr>
          <a:xfrm>
            <a:off x="8423452" y="762544"/>
            <a:ext cx="683393" cy="656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3E10C0-3C74-8239-80DD-4BC4ACCC44E5}"/>
              </a:ext>
            </a:extLst>
          </p:cNvPr>
          <p:cNvSpPr txBox="1"/>
          <p:nvPr/>
        </p:nvSpPr>
        <p:spPr>
          <a:xfrm>
            <a:off x="6933184" y="1582185"/>
            <a:ext cx="683393" cy="656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BFD6C4-9EA6-D33D-8F31-EC1E8DFFEFCE}"/>
              </a:ext>
            </a:extLst>
          </p:cNvPr>
          <p:cNvSpPr txBox="1"/>
          <p:nvPr/>
        </p:nvSpPr>
        <p:spPr>
          <a:xfrm>
            <a:off x="6164848" y="3095809"/>
            <a:ext cx="683393" cy="656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3A00D3-5941-83D3-9E65-859A3D6B6829}"/>
              </a:ext>
            </a:extLst>
          </p:cNvPr>
          <p:cNvSpPr txBox="1"/>
          <p:nvPr/>
        </p:nvSpPr>
        <p:spPr>
          <a:xfrm>
            <a:off x="6927238" y="4593319"/>
            <a:ext cx="683393" cy="656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0DBEE3E-4294-54F3-4461-D4BC077C7C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16" y="4598689"/>
            <a:ext cx="683393" cy="68339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2A5CFBB-CDE2-0923-922E-F1A0848A8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3" y="4611997"/>
            <a:ext cx="656775" cy="6567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B0888D1-CB71-8FD3-9D49-CD9C1F6E8A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36" y="1575917"/>
            <a:ext cx="654209" cy="6567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EB2A24E-03F8-AA40-37FB-2A9523AFC902}"/>
              </a:ext>
            </a:extLst>
          </p:cNvPr>
          <p:cNvSpPr txBox="1"/>
          <p:nvPr/>
        </p:nvSpPr>
        <p:spPr>
          <a:xfrm>
            <a:off x="10777375" y="3934757"/>
            <a:ext cx="497050" cy="173694"/>
          </a:xfrm>
          <a:prstGeom prst="rect">
            <a:avLst/>
          </a:prstGeom>
          <a:solidFill>
            <a:srgbClr val="573E77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chemeClr val="bg1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E895F4-D69C-0C07-0FC0-681ABE340E78}"/>
              </a:ext>
            </a:extLst>
          </p:cNvPr>
          <p:cNvSpPr txBox="1"/>
          <p:nvPr/>
        </p:nvSpPr>
        <p:spPr>
          <a:xfrm>
            <a:off x="10585870" y="3836938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C9AF9F2-C467-C709-4580-FF35E4803C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359" y="3095809"/>
            <a:ext cx="656775" cy="6567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C7057DD-E81C-FA4D-4A33-97031713D8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48" y="3095809"/>
            <a:ext cx="651394" cy="6567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449FC35-0DEB-4C93-8B0F-106966D9D6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343" y="611877"/>
            <a:ext cx="958108" cy="9581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0E204A2-3838-A4F0-4C8D-BB9F30276D4D}"/>
              </a:ext>
            </a:extLst>
          </p:cNvPr>
          <p:cNvSpPr txBox="1"/>
          <p:nvPr/>
        </p:nvSpPr>
        <p:spPr>
          <a:xfrm>
            <a:off x="6834518" y="2306884"/>
            <a:ext cx="80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Flutter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5D9B4C-5D09-F4B5-F08F-54165CC560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33" y="1582185"/>
            <a:ext cx="910834" cy="6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8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3D9517-7B14-9724-B9C3-7352BC3163CF}"/>
              </a:ext>
            </a:extLst>
          </p:cNvPr>
          <p:cNvSpPr/>
          <p:nvPr/>
        </p:nvSpPr>
        <p:spPr>
          <a:xfrm>
            <a:off x="914400" y="2077411"/>
            <a:ext cx="10439400" cy="4659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39A2-4AFF-798D-B884-3A8CA0F45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221" y="2222923"/>
            <a:ext cx="10361579" cy="451437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</a:rPr>
              <a:t>Anomaly Detection Market Analysis (Jul 2024)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</a:rPr>
              <a:t>Global Anomaly Detection Market Size, Share, Trends, Growth Forecast Report (June 2024)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</a:rPr>
              <a:t>Detection of distributed denial of service attacks based on information theoretic approach in time series models (</a:t>
            </a:r>
            <a:r>
              <a:rPr lang="en-US" dirty="0">
                <a:solidFill>
                  <a:srgbClr val="1F1F1F"/>
                </a:solidFill>
              </a:rPr>
              <a:t>J</a:t>
            </a:r>
            <a:r>
              <a:rPr lang="en-US" b="0" i="0" dirty="0">
                <a:solidFill>
                  <a:srgbClr val="1F1F1F"/>
                </a:solidFill>
                <a:effectLst/>
              </a:rPr>
              <a:t>isa David, Oct 2020 )</a:t>
            </a:r>
          </a:p>
          <a:p>
            <a:pPr algn="l"/>
            <a:r>
              <a:rPr lang="en-US" b="0" i="0" dirty="0">
                <a:solidFill>
                  <a:srgbClr val="27272F"/>
                </a:solidFill>
                <a:effectLst/>
              </a:rPr>
              <a:t>DDoS Detection (July 2024)</a:t>
            </a:r>
          </a:p>
          <a:p>
            <a:pPr algn="l"/>
            <a:r>
              <a:rPr lang="en-US" b="0" i="0" dirty="0">
                <a:solidFill>
                  <a:srgbClr val="27272F"/>
                </a:solidFill>
                <a:effectLst/>
              </a:rPr>
              <a:t>Agyemang, Emmanuel, and Daniel Adu-Gyamfi. "One-Class LSTM Network for Anomalous Network Traffic Detection." Journal of Network and Computer Applications (2024): DOI: 10.1016/j.jnca.2024.103500.</a:t>
            </a:r>
          </a:p>
          <a:p>
            <a:pPr algn="l"/>
            <a:r>
              <a:rPr lang="en-US" b="0" i="0" dirty="0">
                <a:solidFill>
                  <a:srgbClr val="27272F"/>
                </a:solidFill>
                <a:effectLst/>
              </a:rPr>
              <a:t>Huo, J., Gao, Y., Yang, W., &amp; Yin, H. "CNN Features with Bi-Directional LSTM for Real-Time Anomaly Detection in Surveillance Networks." Multimedia Tools and Applications (2024): DOI: 10.1007/s11042-024-14108-5.</a:t>
            </a:r>
          </a:p>
          <a:p>
            <a:pPr algn="l"/>
            <a:r>
              <a:rPr lang="en-US" dirty="0">
                <a:solidFill>
                  <a:srgbClr val="27272F"/>
                </a:solidFill>
              </a:rPr>
              <a:t>Wiz. (2023). Kubernetes Security Report 2023: The State of K8s Security</a:t>
            </a:r>
          </a:p>
          <a:p>
            <a:pPr algn="l"/>
            <a:r>
              <a:rPr lang="en-US" dirty="0">
                <a:solidFill>
                  <a:srgbClr val="27272F"/>
                </a:solidFill>
              </a:rPr>
              <a:t>Singh, R., &amp; Lal, R. (2024). "A Comprehensive Analysis of DDoS Attack Patterns in Kubernetes Clusters." Journal of Network and Computer Applications, 115, 102907</a:t>
            </a:r>
          </a:p>
          <a:p>
            <a:pPr algn="l"/>
            <a:endParaRPr lang="en-US" b="0" i="0" dirty="0">
              <a:solidFill>
                <a:srgbClr val="27272F"/>
              </a:solidFill>
              <a:effectLst/>
            </a:endParaRPr>
          </a:p>
          <a:p>
            <a:pPr algn="l"/>
            <a:endParaRPr lang="en-US" dirty="0">
              <a:solidFill>
                <a:srgbClr val="27272F"/>
              </a:solidFill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A5FE970-246C-E15F-9DEB-D7C14C8B9B0D}"/>
              </a:ext>
            </a:extLst>
          </p:cNvPr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27008-5031-3954-F9B0-00B7911B50CA}"/>
              </a:ext>
            </a:extLst>
          </p:cNvPr>
          <p:cNvSpPr/>
          <p:nvPr/>
        </p:nvSpPr>
        <p:spPr>
          <a:xfrm>
            <a:off x="3864323" y="367384"/>
            <a:ext cx="3306498" cy="1371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96B480C7-F6AA-502E-FB30-AE377A7FEAF4}"/>
              </a:ext>
            </a:extLst>
          </p:cNvPr>
          <p:cNvSpPr txBox="1"/>
          <p:nvPr/>
        </p:nvSpPr>
        <p:spPr>
          <a:xfrm>
            <a:off x="4110406" y="705892"/>
            <a:ext cx="3433414" cy="62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04"/>
              </a:lnSpc>
              <a:spcBef>
                <a:spcPct val="0"/>
              </a:spcBef>
            </a:pPr>
            <a:r>
              <a:rPr lang="en-US" sz="3844" spc="377" dirty="0">
                <a:solidFill>
                  <a:schemeClr val="tx1">
                    <a:lumMod val="75000"/>
                    <a:lumOff val="25000"/>
                  </a:schemeClr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7E41D-6CFA-8DBA-9351-EAF19E30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4DD703B4-34A5-43A8-708F-957BAD351F06}"/>
              </a:ext>
            </a:extLst>
          </p:cNvPr>
          <p:cNvSpPr txBox="1">
            <a:spLocks/>
          </p:cNvSpPr>
          <p:nvPr/>
        </p:nvSpPr>
        <p:spPr>
          <a:xfrm>
            <a:off x="-51741" y="1710497"/>
            <a:ext cx="8520600" cy="108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Edwardian Script ITC" panose="030303020407070D0804" pitchFamily="66" charset="0"/>
              </a:rPr>
              <a:t>Thank You</a:t>
            </a: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032C6678-CD98-CFA0-D58D-6AD90CC8E263}"/>
              </a:ext>
            </a:extLst>
          </p:cNvPr>
          <p:cNvGrpSpPr/>
          <p:nvPr/>
        </p:nvGrpSpPr>
        <p:grpSpPr>
          <a:xfrm>
            <a:off x="9590566" y="212651"/>
            <a:ext cx="2392327" cy="6528391"/>
            <a:chOff x="0" y="0"/>
            <a:chExt cx="1131601" cy="25205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C5A7B4DD-12CB-8415-8DAF-350FC49D019E}"/>
                </a:ext>
              </a:extLst>
            </p:cNvPr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9C04DFF7-3B5E-21DE-7623-5F1A45B6BED1}"/>
                </a:ext>
              </a:extLst>
            </p:cNvPr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05F87121-37C9-641A-64D3-1E10BB3C474C}"/>
              </a:ext>
            </a:extLst>
          </p:cNvPr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414E4-519D-E5A1-FE7D-3968CFAD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467FF03C-6365-5657-9BBE-BC5A673B2DBA}"/>
              </a:ext>
            </a:extLst>
          </p:cNvPr>
          <p:cNvGrpSpPr/>
          <p:nvPr/>
        </p:nvGrpSpPr>
        <p:grpSpPr>
          <a:xfrm>
            <a:off x="67557" y="212650"/>
            <a:ext cx="2392327" cy="6528391"/>
            <a:chOff x="0" y="0"/>
            <a:chExt cx="1131601" cy="25205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295D8087-DC28-6283-A5BA-E2C8B6EEC1F1}"/>
                </a:ext>
              </a:extLst>
            </p:cNvPr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28F940BE-4EAD-3568-EF30-BBD5CAEAE430}"/>
                </a:ext>
              </a:extLst>
            </p:cNvPr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401F75CD-3464-A19E-73EE-A9A9AA804A43}"/>
              </a:ext>
            </a:extLst>
          </p:cNvPr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6590E-82BE-54FB-884D-8B4B676E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3C06A-362E-34F3-9BA4-D920CD360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1200"/>
          <a:stretch/>
        </p:blipFill>
        <p:spPr>
          <a:xfrm>
            <a:off x="-131357" y="1356154"/>
            <a:ext cx="5088289" cy="4955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4368D6-CA5B-7A3E-FE5E-D1F1D25685C6}"/>
              </a:ext>
            </a:extLst>
          </p:cNvPr>
          <p:cNvSpPr txBox="1"/>
          <p:nvPr/>
        </p:nvSpPr>
        <p:spPr>
          <a:xfrm>
            <a:off x="6013461" y="2658235"/>
            <a:ext cx="5585713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Critical Security Needs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 Challenges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Sophisticated Threats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Vulnerability Concerns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B7C92E-0F61-8A75-FA21-6666FABA2E25}"/>
              </a:ext>
            </a:extLst>
          </p:cNvPr>
          <p:cNvSpPr/>
          <p:nvPr/>
        </p:nvSpPr>
        <p:spPr>
          <a:xfrm>
            <a:off x="5857943" y="617338"/>
            <a:ext cx="3995044" cy="20089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E2B1A30-F2A7-5143-B534-FF117219D856}"/>
              </a:ext>
            </a:extLst>
          </p:cNvPr>
          <p:cNvSpPr txBox="1"/>
          <p:nvPr/>
        </p:nvSpPr>
        <p:spPr>
          <a:xfrm>
            <a:off x="6215578" y="617338"/>
            <a:ext cx="5228078" cy="304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b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64895C68-7564-0666-C799-D6B2ABAE45B5}"/>
              </a:ext>
            </a:extLst>
          </p:cNvPr>
          <p:cNvSpPr/>
          <p:nvPr/>
        </p:nvSpPr>
        <p:spPr>
          <a:xfrm>
            <a:off x="5774766" y="3180789"/>
            <a:ext cx="477390" cy="291398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5E3FC70-76EE-372C-1FD5-4813412575E7}"/>
              </a:ext>
            </a:extLst>
          </p:cNvPr>
          <p:cNvSpPr/>
          <p:nvPr/>
        </p:nvSpPr>
        <p:spPr>
          <a:xfrm>
            <a:off x="5798065" y="4045493"/>
            <a:ext cx="477390" cy="291398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D655A4C-A156-87A7-782E-0142FE16C410}"/>
              </a:ext>
            </a:extLst>
          </p:cNvPr>
          <p:cNvSpPr/>
          <p:nvPr/>
        </p:nvSpPr>
        <p:spPr>
          <a:xfrm>
            <a:off x="5774766" y="5009297"/>
            <a:ext cx="477390" cy="291398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094FDCA-720B-FFD6-BC6D-498E14C77D10}"/>
              </a:ext>
            </a:extLst>
          </p:cNvPr>
          <p:cNvSpPr/>
          <p:nvPr/>
        </p:nvSpPr>
        <p:spPr>
          <a:xfrm>
            <a:off x="5774766" y="5874001"/>
            <a:ext cx="477390" cy="291398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1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6751" y="1282078"/>
            <a:ext cx="4204640" cy="4206412"/>
            <a:chOff x="0" y="0"/>
            <a:chExt cx="6832800" cy="6835680"/>
          </a:xfrm>
        </p:grpSpPr>
        <p:sp>
          <p:nvSpPr>
            <p:cNvPr id="3" name="Freeform 3"/>
            <p:cNvSpPr/>
            <p:nvPr/>
          </p:nvSpPr>
          <p:spPr>
            <a:xfrm>
              <a:off x="0" y="508"/>
              <a:ext cx="6832726" cy="6835140"/>
            </a:xfrm>
            <a:custGeom>
              <a:avLst/>
              <a:gdLst/>
              <a:ahLst/>
              <a:cxnLst/>
              <a:rect l="l" t="t" r="r" b="b"/>
              <a:pathLst>
                <a:path w="6832726" h="6835140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BFBFB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951896" y="1014469"/>
            <a:ext cx="1482479" cy="1478935"/>
            <a:chOff x="0" y="0"/>
            <a:chExt cx="2409120" cy="24033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9190" cy="2403348"/>
            </a:xfrm>
            <a:custGeom>
              <a:avLst/>
              <a:gdLst/>
              <a:ahLst/>
              <a:cxnLst/>
              <a:rect l="l" t="t" r="r" b="b"/>
              <a:pathLst>
                <a:path w="2409190" h="2403348">
                  <a:moveTo>
                    <a:pt x="0" y="1201674"/>
                  </a:moveTo>
                  <a:cubicBezTo>
                    <a:pt x="0" y="537972"/>
                    <a:pt x="539242" y="0"/>
                    <a:pt x="1204595" y="0"/>
                  </a:cubicBezTo>
                  <a:cubicBezTo>
                    <a:pt x="1869948" y="0"/>
                    <a:pt x="2409190" y="537972"/>
                    <a:pt x="2409190" y="1201674"/>
                  </a:cubicBezTo>
                  <a:cubicBezTo>
                    <a:pt x="2409190" y="1865376"/>
                    <a:pt x="1869948" y="2403348"/>
                    <a:pt x="1204595" y="2403348"/>
                  </a:cubicBezTo>
                  <a:cubicBezTo>
                    <a:pt x="539242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510165" y="2192566"/>
            <a:ext cx="338055" cy="343815"/>
            <a:chOff x="0" y="0"/>
            <a:chExt cx="549360" cy="558720"/>
          </a:xfrm>
        </p:grpSpPr>
        <p:sp>
          <p:nvSpPr>
            <p:cNvPr id="7" name="Freeform 7"/>
            <p:cNvSpPr/>
            <p:nvPr/>
          </p:nvSpPr>
          <p:spPr>
            <a:xfrm>
              <a:off x="38100" y="38100"/>
              <a:ext cx="473075" cy="482473"/>
            </a:xfrm>
            <a:custGeom>
              <a:avLst/>
              <a:gdLst/>
              <a:ahLst/>
              <a:cxnLst/>
              <a:rect l="l" t="t" r="r" b="b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549402" cy="558800"/>
            </a:xfrm>
            <a:custGeom>
              <a:avLst/>
              <a:gdLst/>
              <a:ahLst/>
              <a:cxnLst/>
              <a:rect l="l" t="t" r="r" b="b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951896" y="4277163"/>
            <a:ext cx="1482479" cy="1478935"/>
            <a:chOff x="0" y="0"/>
            <a:chExt cx="2409120" cy="24033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09190" cy="2403348"/>
            </a:xfrm>
            <a:custGeom>
              <a:avLst/>
              <a:gdLst/>
              <a:ahLst/>
              <a:cxnLst/>
              <a:rect l="l" t="t" r="r" b="b"/>
              <a:pathLst>
                <a:path w="2409190" h="2403348">
                  <a:moveTo>
                    <a:pt x="0" y="1201674"/>
                  </a:moveTo>
                  <a:cubicBezTo>
                    <a:pt x="0" y="537972"/>
                    <a:pt x="539242" y="0"/>
                    <a:pt x="1204595" y="0"/>
                  </a:cubicBezTo>
                  <a:cubicBezTo>
                    <a:pt x="1869948" y="0"/>
                    <a:pt x="2409190" y="537972"/>
                    <a:pt x="2409190" y="1201674"/>
                  </a:cubicBezTo>
                  <a:cubicBezTo>
                    <a:pt x="2409190" y="1865376"/>
                    <a:pt x="1869948" y="2403348"/>
                    <a:pt x="1204595" y="2403348"/>
                  </a:cubicBezTo>
                  <a:cubicBezTo>
                    <a:pt x="539242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510165" y="4234187"/>
            <a:ext cx="338055" cy="343815"/>
            <a:chOff x="0" y="0"/>
            <a:chExt cx="549360" cy="558720"/>
          </a:xfrm>
        </p:grpSpPr>
        <p:sp>
          <p:nvSpPr>
            <p:cNvPr id="12" name="Freeform 12"/>
            <p:cNvSpPr/>
            <p:nvPr/>
          </p:nvSpPr>
          <p:spPr>
            <a:xfrm>
              <a:off x="38100" y="38100"/>
              <a:ext cx="473075" cy="482473"/>
            </a:xfrm>
            <a:custGeom>
              <a:avLst/>
              <a:gdLst/>
              <a:ahLst/>
              <a:cxnLst/>
              <a:rect l="l" t="t" r="r" b="b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549402" cy="558800"/>
            </a:xfrm>
            <a:custGeom>
              <a:avLst/>
              <a:gdLst/>
              <a:ahLst/>
              <a:cxnLst/>
              <a:rect l="l" t="t" r="r" b="b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604094" y="4333876"/>
            <a:ext cx="146210" cy="144437"/>
            <a:chOff x="0" y="0"/>
            <a:chExt cx="237600" cy="2347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7490" cy="234696"/>
            </a:xfrm>
            <a:custGeom>
              <a:avLst/>
              <a:gdLst/>
              <a:ahLst/>
              <a:cxnLst/>
              <a:rect l="l" t="t" r="r" b="b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303324" y="4277163"/>
            <a:ext cx="1482922" cy="1478935"/>
            <a:chOff x="0" y="0"/>
            <a:chExt cx="2409840" cy="240336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409952" cy="2403348"/>
            </a:xfrm>
            <a:custGeom>
              <a:avLst/>
              <a:gdLst/>
              <a:ahLst/>
              <a:cxnLst/>
              <a:rect l="l" t="t" r="r" b="b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889922" y="4234187"/>
            <a:ext cx="338055" cy="343815"/>
            <a:chOff x="0" y="0"/>
            <a:chExt cx="549360" cy="558720"/>
          </a:xfrm>
        </p:grpSpPr>
        <p:sp>
          <p:nvSpPr>
            <p:cNvPr id="19" name="Freeform 19"/>
            <p:cNvSpPr/>
            <p:nvPr/>
          </p:nvSpPr>
          <p:spPr>
            <a:xfrm>
              <a:off x="38100" y="38100"/>
              <a:ext cx="473075" cy="482473"/>
            </a:xfrm>
            <a:custGeom>
              <a:avLst/>
              <a:gdLst/>
              <a:ahLst/>
              <a:cxnLst/>
              <a:rect l="l" t="t" r="r" b="b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549402" cy="558800"/>
            </a:xfrm>
            <a:custGeom>
              <a:avLst/>
              <a:gdLst/>
              <a:ahLst/>
              <a:cxnLst/>
              <a:rect l="l" t="t" r="r" b="b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987395" y="4333876"/>
            <a:ext cx="146653" cy="144437"/>
            <a:chOff x="0" y="0"/>
            <a:chExt cx="238320" cy="2347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8252" cy="234696"/>
            </a:xfrm>
            <a:custGeom>
              <a:avLst/>
              <a:gdLst/>
              <a:ahLst/>
              <a:cxnLst/>
              <a:rect l="l" t="t" r="r" b="b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303324" y="1014469"/>
            <a:ext cx="1482922" cy="1478935"/>
            <a:chOff x="0" y="0"/>
            <a:chExt cx="2409840" cy="240336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09952" cy="2403348"/>
            </a:xfrm>
            <a:custGeom>
              <a:avLst/>
              <a:gdLst/>
              <a:ahLst/>
              <a:cxnLst/>
              <a:rect l="l" t="t" r="r" b="b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3889922" y="2192566"/>
            <a:ext cx="338055" cy="343815"/>
            <a:chOff x="0" y="0"/>
            <a:chExt cx="549360" cy="558720"/>
          </a:xfrm>
        </p:grpSpPr>
        <p:sp>
          <p:nvSpPr>
            <p:cNvPr id="26" name="Freeform 26"/>
            <p:cNvSpPr/>
            <p:nvPr/>
          </p:nvSpPr>
          <p:spPr>
            <a:xfrm>
              <a:off x="38100" y="38100"/>
              <a:ext cx="473075" cy="482473"/>
            </a:xfrm>
            <a:custGeom>
              <a:avLst/>
              <a:gdLst/>
              <a:ahLst/>
              <a:cxnLst/>
              <a:rect l="l" t="t" r="r" b="b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549402" cy="558800"/>
            </a:xfrm>
            <a:custGeom>
              <a:avLst/>
              <a:gdLst/>
              <a:ahLst/>
              <a:cxnLst/>
              <a:rect l="l" t="t" r="r" b="b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606088" y="2292255"/>
            <a:ext cx="146210" cy="144437"/>
            <a:chOff x="0" y="0"/>
            <a:chExt cx="237600" cy="23472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7490" cy="234696"/>
            </a:xfrm>
            <a:custGeom>
              <a:avLst/>
              <a:gdLst/>
              <a:ahLst/>
              <a:cxnLst/>
              <a:rect l="l" t="t" r="r" b="b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3987838" y="2292255"/>
            <a:ext cx="146210" cy="144437"/>
            <a:chOff x="0" y="0"/>
            <a:chExt cx="237600" cy="23472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7490" cy="234696"/>
            </a:xfrm>
            <a:custGeom>
              <a:avLst/>
              <a:gdLst/>
              <a:ahLst/>
              <a:cxnLst/>
              <a:rect l="l" t="t" r="r" b="b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5C9AE9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2" name="Freeform 32"/>
          <p:cNvSpPr/>
          <p:nvPr/>
        </p:nvSpPr>
        <p:spPr>
          <a:xfrm>
            <a:off x="8193514" y="4578002"/>
            <a:ext cx="992691" cy="868153"/>
          </a:xfrm>
          <a:custGeom>
            <a:avLst/>
            <a:gdLst/>
            <a:ahLst/>
            <a:cxnLst/>
            <a:rect l="l" t="t" r="r" b="b"/>
            <a:pathLst>
              <a:path w="1489037" h="1302230">
                <a:moveTo>
                  <a:pt x="0" y="0"/>
                </a:moveTo>
                <a:lnTo>
                  <a:pt x="1489037" y="0"/>
                </a:lnTo>
                <a:lnTo>
                  <a:pt x="1489037" y="1302230"/>
                </a:lnTo>
                <a:lnTo>
                  <a:pt x="0" y="1302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3" name="Freeform 33"/>
          <p:cNvSpPr/>
          <p:nvPr/>
        </p:nvSpPr>
        <p:spPr>
          <a:xfrm>
            <a:off x="8193514" y="1368349"/>
            <a:ext cx="999244" cy="803963"/>
          </a:xfrm>
          <a:custGeom>
            <a:avLst/>
            <a:gdLst/>
            <a:ahLst/>
            <a:cxnLst/>
            <a:rect l="l" t="t" r="r" b="b"/>
            <a:pathLst>
              <a:path w="1498866" h="1205944">
                <a:moveTo>
                  <a:pt x="0" y="0"/>
                </a:moveTo>
                <a:lnTo>
                  <a:pt x="1498866" y="0"/>
                </a:lnTo>
                <a:lnTo>
                  <a:pt x="1498866" y="1205944"/>
                </a:lnTo>
                <a:lnTo>
                  <a:pt x="0" y="12059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4" name="Freeform 34"/>
          <p:cNvSpPr/>
          <p:nvPr/>
        </p:nvSpPr>
        <p:spPr>
          <a:xfrm>
            <a:off x="2586691" y="1320969"/>
            <a:ext cx="939259" cy="853871"/>
          </a:xfrm>
          <a:custGeom>
            <a:avLst/>
            <a:gdLst/>
            <a:ahLst/>
            <a:cxnLst/>
            <a:rect l="l" t="t" r="r" b="b"/>
            <a:pathLst>
              <a:path w="1408888" h="1280807">
                <a:moveTo>
                  <a:pt x="0" y="0"/>
                </a:moveTo>
                <a:lnTo>
                  <a:pt x="1408888" y="0"/>
                </a:lnTo>
                <a:lnTo>
                  <a:pt x="1408888" y="1280807"/>
                </a:lnTo>
                <a:lnTo>
                  <a:pt x="0" y="1280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5" name="Freeform 35"/>
          <p:cNvSpPr/>
          <p:nvPr/>
        </p:nvSpPr>
        <p:spPr>
          <a:xfrm>
            <a:off x="2546559" y="4642541"/>
            <a:ext cx="979391" cy="845949"/>
          </a:xfrm>
          <a:custGeom>
            <a:avLst/>
            <a:gdLst/>
            <a:ahLst/>
            <a:cxnLst/>
            <a:rect l="l" t="t" r="r" b="b"/>
            <a:pathLst>
              <a:path w="1469087" h="1268924">
                <a:moveTo>
                  <a:pt x="0" y="0"/>
                </a:moveTo>
                <a:lnTo>
                  <a:pt x="1469087" y="0"/>
                </a:lnTo>
                <a:lnTo>
                  <a:pt x="1469087" y="1268924"/>
                </a:lnTo>
                <a:lnTo>
                  <a:pt x="0" y="12689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6" name="Group 36"/>
          <p:cNvGrpSpPr/>
          <p:nvPr/>
        </p:nvGrpSpPr>
        <p:grpSpPr>
          <a:xfrm>
            <a:off x="4365036" y="1881249"/>
            <a:ext cx="3008071" cy="300807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sq">
              <a:solidFill>
                <a:srgbClr val="5C9AE9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 dirty="0"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7135027" y="389060"/>
            <a:ext cx="3611454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en-US" sz="3000" spc="15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Rising Threats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462427" y="394997"/>
            <a:ext cx="3944056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en-US" sz="3000" spc="15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Traditional Methods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073350" y="6232209"/>
            <a:ext cx="2722211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en-US" sz="3000" spc="15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Project Goal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135027" y="6232208"/>
            <a:ext cx="4204594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en-US" sz="3000" spc="15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Enhanced Defense</a:t>
            </a:r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BC8A3DFC-354F-EF42-C832-B7E97CD96680}"/>
              </a:ext>
            </a:extLst>
          </p:cNvPr>
          <p:cNvSpPr/>
          <p:nvPr/>
        </p:nvSpPr>
        <p:spPr>
          <a:xfrm rot="6333395">
            <a:off x="-6105730" y="2010048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ACAED36E-CDC0-CCA9-41FC-4942D54441DF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BF92CC22-A5FF-BB83-67D6-7A5FABD52139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21141-D440-7EC0-F548-75A4A96EA0BA}"/>
              </a:ext>
            </a:extLst>
          </p:cNvPr>
          <p:cNvSpPr/>
          <p:nvPr/>
        </p:nvSpPr>
        <p:spPr>
          <a:xfrm>
            <a:off x="4541478" y="2835885"/>
            <a:ext cx="2593549" cy="1186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39"/>
          <p:cNvSpPr txBox="1"/>
          <p:nvPr/>
        </p:nvSpPr>
        <p:spPr>
          <a:xfrm>
            <a:off x="4647043" y="3033630"/>
            <a:ext cx="2927806" cy="624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04"/>
              </a:lnSpc>
              <a:spcBef>
                <a:spcPct val="0"/>
              </a:spcBef>
            </a:pPr>
            <a:r>
              <a:rPr lang="en-US" sz="3400" b="1" spc="377" dirty="0">
                <a:solidFill>
                  <a:schemeClr val="tx1">
                    <a:lumMod val="75000"/>
                    <a:lumOff val="25000"/>
                  </a:schemeClr>
                </a:solidFill>
                <a:ea typeface="Codec Pro ExtraBold"/>
                <a:cs typeface="Codec Pro ExtraBold"/>
                <a:sym typeface="Codec Pro ExtraBold"/>
              </a:rPr>
              <a:t>Motivation 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08752412-EA26-07C9-1F02-F4373E2C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032C6678-CD98-CFA0-D58D-6AD90CC8E263}"/>
              </a:ext>
            </a:extLst>
          </p:cNvPr>
          <p:cNvGrpSpPr/>
          <p:nvPr/>
        </p:nvGrpSpPr>
        <p:grpSpPr>
          <a:xfrm>
            <a:off x="9590566" y="212651"/>
            <a:ext cx="2392327" cy="6528391"/>
            <a:chOff x="0" y="0"/>
            <a:chExt cx="1131601" cy="25205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C5A7B4DD-12CB-8415-8DAF-350FC49D019E}"/>
                </a:ext>
              </a:extLst>
            </p:cNvPr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9C04DFF7-3B5E-21DE-7623-5F1A45B6BED1}"/>
                </a:ext>
              </a:extLst>
            </p:cNvPr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401F75CD-3464-A19E-73EE-A9A9AA804A43}"/>
              </a:ext>
            </a:extLst>
          </p:cNvPr>
          <p:cNvSpPr/>
          <p:nvPr/>
        </p:nvSpPr>
        <p:spPr>
          <a:xfrm rot="6557350">
            <a:off x="-6096620" y="1776000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48962-1D0C-C775-01C4-17D86546CA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1538" y="1174143"/>
            <a:ext cx="5115174" cy="511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4287A-A46D-EC50-B9F7-AFD1749A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44032-67D9-F384-4491-426BF03B2CFE}"/>
              </a:ext>
            </a:extLst>
          </p:cNvPr>
          <p:cNvSpPr txBox="1"/>
          <p:nvPr/>
        </p:nvSpPr>
        <p:spPr>
          <a:xfrm>
            <a:off x="538902" y="2254443"/>
            <a:ext cx="6328181" cy="30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AI-Driven DDOS Detection in Kubernetes Pods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"/>
              </a:rPr>
              <a:t>Automated Mitigation System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 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"/>
              </a:rPr>
              <a:t>Comprehensive Traffic Analysis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App for Alerts</a:t>
            </a:r>
            <a:endParaRPr lang="en-US" sz="2000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 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1DACC6-2A03-B128-3018-47E038541439}"/>
              </a:ext>
            </a:extLst>
          </p:cNvPr>
          <p:cNvSpPr/>
          <p:nvPr/>
        </p:nvSpPr>
        <p:spPr>
          <a:xfrm>
            <a:off x="538902" y="366536"/>
            <a:ext cx="5320652" cy="16796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4DD703B4-34A5-43A8-708F-957BAD351F06}"/>
              </a:ext>
            </a:extLst>
          </p:cNvPr>
          <p:cNvSpPr txBox="1">
            <a:spLocks/>
          </p:cNvSpPr>
          <p:nvPr/>
        </p:nvSpPr>
        <p:spPr>
          <a:xfrm>
            <a:off x="-1066097" y="618848"/>
            <a:ext cx="8520600" cy="108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Level Goals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B477476-D66B-6AB0-1FCE-F1C60450A9A4}"/>
              </a:ext>
            </a:extLst>
          </p:cNvPr>
          <p:cNvSpPr/>
          <p:nvPr/>
        </p:nvSpPr>
        <p:spPr>
          <a:xfrm>
            <a:off x="300207" y="2662476"/>
            <a:ext cx="477390" cy="291398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C44409A-0EE7-C56C-0BCB-1DE10933DA97}"/>
              </a:ext>
            </a:extLst>
          </p:cNvPr>
          <p:cNvSpPr/>
          <p:nvPr/>
        </p:nvSpPr>
        <p:spPr>
          <a:xfrm>
            <a:off x="300207" y="3420174"/>
            <a:ext cx="477390" cy="291398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7704E2C-8334-7851-6C43-4136EFDD7BC4}"/>
              </a:ext>
            </a:extLst>
          </p:cNvPr>
          <p:cNvSpPr/>
          <p:nvPr/>
        </p:nvSpPr>
        <p:spPr>
          <a:xfrm>
            <a:off x="305861" y="4195524"/>
            <a:ext cx="477390" cy="291398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1FC4523-6F9E-7690-0EC5-2C0C78404DF0}"/>
              </a:ext>
            </a:extLst>
          </p:cNvPr>
          <p:cNvSpPr/>
          <p:nvPr/>
        </p:nvSpPr>
        <p:spPr>
          <a:xfrm>
            <a:off x="304963" y="4953222"/>
            <a:ext cx="477390" cy="291398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0A84A-C31A-FC18-0D24-EE37E04B2AA9}"/>
              </a:ext>
            </a:extLst>
          </p:cNvPr>
          <p:cNvSpPr/>
          <p:nvPr/>
        </p:nvSpPr>
        <p:spPr>
          <a:xfrm>
            <a:off x="6429660" y="5683857"/>
            <a:ext cx="1114140" cy="412143"/>
          </a:xfrm>
          <a:prstGeom prst="rect">
            <a:avLst/>
          </a:prstGeom>
          <a:solidFill>
            <a:srgbClr val="D1DF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E7309-5CB2-43F6-62EC-75AB97A93296}"/>
              </a:ext>
            </a:extLst>
          </p:cNvPr>
          <p:cNvSpPr/>
          <p:nvPr/>
        </p:nvSpPr>
        <p:spPr>
          <a:xfrm>
            <a:off x="8476426" y="5713465"/>
            <a:ext cx="1114140" cy="501068"/>
          </a:xfrm>
          <a:prstGeom prst="rect">
            <a:avLst/>
          </a:prstGeom>
          <a:solidFill>
            <a:srgbClr val="D1DF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29D87-404F-BA91-0316-1204AE99F0B3}"/>
              </a:ext>
            </a:extLst>
          </p:cNvPr>
          <p:cNvSpPr/>
          <p:nvPr/>
        </p:nvSpPr>
        <p:spPr>
          <a:xfrm>
            <a:off x="10111043" y="5688065"/>
            <a:ext cx="1270380" cy="412143"/>
          </a:xfrm>
          <a:prstGeom prst="rect">
            <a:avLst/>
          </a:prstGeom>
          <a:solidFill>
            <a:srgbClr val="D1DF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724CF-6EC2-B3F2-0CC4-CD48A0C3F262}"/>
              </a:ext>
            </a:extLst>
          </p:cNvPr>
          <p:cNvSpPr/>
          <p:nvPr/>
        </p:nvSpPr>
        <p:spPr>
          <a:xfrm>
            <a:off x="10332572" y="1625529"/>
            <a:ext cx="1114140" cy="516538"/>
          </a:xfrm>
          <a:prstGeom prst="rect">
            <a:avLst/>
          </a:prstGeom>
          <a:solidFill>
            <a:srgbClr val="D1DF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B5529-B370-C812-7200-67C3EB947FFF}"/>
              </a:ext>
            </a:extLst>
          </p:cNvPr>
          <p:cNvSpPr/>
          <p:nvPr/>
        </p:nvSpPr>
        <p:spPr>
          <a:xfrm>
            <a:off x="9024921" y="1213386"/>
            <a:ext cx="1114140" cy="598481"/>
          </a:xfrm>
          <a:prstGeom prst="rect">
            <a:avLst/>
          </a:prstGeom>
          <a:solidFill>
            <a:srgbClr val="D1DF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5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984709" y="1265801"/>
            <a:ext cx="1926026" cy="483361"/>
            <a:chOff x="0" y="0"/>
            <a:chExt cx="792168" cy="1988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92168" cy="198805"/>
            </a:xfrm>
            <a:custGeom>
              <a:avLst/>
              <a:gdLst/>
              <a:ahLst/>
              <a:cxnLst/>
              <a:rect l="l" t="t" r="r" b="b"/>
              <a:pathLst>
                <a:path w="792168" h="198805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792168" cy="246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lIns="59267" tIns="59267" rIns="59267" bIns="59267" rtlCol="0" anchor="ctr"/>
            <a:lstStyle/>
            <a:p>
              <a:pPr algn="ctr">
                <a:lnSpc>
                  <a:spcPts val="1867"/>
                </a:lnSpc>
                <a:spcBef>
                  <a:spcPct val="0"/>
                </a:spcBef>
              </a:pPr>
              <a:r>
                <a:rPr lang="en-US" sz="2000" b="1" dirty="0">
                  <a:solidFill>
                    <a:srgbClr val="FDFBFB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Falco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120285" y="1265801"/>
            <a:ext cx="1926026" cy="483361"/>
            <a:chOff x="0" y="0"/>
            <a:chExt cx="792168" cy="1988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2168" cy="198805"/>
            </a:xfrm>
            <a:custGeom>
              <a:avLst/>
              <a:gdLst/>
              <a:ahLst/>
              <a:cxnLst/>
              <a:rect l="l" t="t" r="r" b="b"/>
              <a:pathLst>
                <a:path w="792168" h="198805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792168" cy="246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lIns="59267" tIns="59267" rIns="59267" bIns="59267" rtlCol="0" anchor="ctr"/>
            <a:lstStyle/>
            <a:p>
              <a:pPr algn="ctr">
                <a:lnSpc>
                  <a:spcPts val="1867"/>
                </a:lnSpc>
              </a:pPr>
              <a:r>
                <a:rPr lang="en-US" sz="2000" b="1" dirty="0">
                  <a:solidFill>
                    <a:srgbClr val="FDFBFB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KubeSecure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851679" y="1265801"/>
            <a:ext cx="1926026" cy="483361"/>
            <a:chOff x="0" y="0"/>
            <a:chExt cx="792168" cy="1988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92168" cy="198805"/>
            </a:xfrm>
            <a:custGeom>
              <a:avLst/>
              <a:gdLst/>
              <a:ahLst/>
              <a:cxnLst/>
              <a:rect l="l" t="t" r="r" b="b"/>
              <a:pathLst>
                <a:path w="792168" h="198805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792168" cy="246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lIns="59267" tIns="59267" rIns="59267" bIns="59267" rtlCol="0" anchor="ctr"/>
            <a:lstStyle/>
            <a:p>
              <a:pPr algn="ctr">
                <a:lnSpc>
                  <a:spcPts val="1867"/>
                </a:lnSpc>
                <a:spcBef>
                  <a:spcPct val="0"/>
                </a:spcBef>
              </a:pPr>
              <a:r>
                <a:rPr lang="en-US" sz="2000" b="1" dirty="0">
                  <a:solidFill>
                    <a:srgbClr val="FDFBFB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SNORT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4529687" y="2952293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5"/>
                </a:lnTo>
                <a:lnTo>
                  <a:pt x="0" y="902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513820" y="1956424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5"/>
                </a:lnTo>
                <a:lnTo>
                  <a:pt x="0" y="902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782426" y="1927371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5"/>
                </a:lnTo>
                <a:lnTo>
                  <a:pt x="0" y="902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673063" y="2736376"/>
            <a:ext cx="8373261" cy="2128527"/>
            <a:chOff x="0" y="0"/>
            <a:chExt cx="16746523" cy="4257055"/>
          </a:xfrm>
        </p:grpSpPr>
        <p:sp>
          <p:nvSpPr>
            <p:cNvPr id="16" name="AutoShape 16"/>
            <p:cNvSpPr/>
            <p:nvPr/>
          </p:nvSpPr>
          <p:spPr>
            <a:xfrm rot="-6897">
              <a:off x="9" y="16799"/>
              <a:ext cx="16746506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25" y="2115827"/>
              <a:ext cx="16746472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 rot="6897">
              <a:off x="9" y="4214856"/>
              <a:ext cx="16746506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1" name="Freeform 21"/>
          <p:cNvSpPr/>
          <p:nvPr/>
        </p:nvSpPr>
        <p:spPr>
          <a:xfrm>
            <a:off x="4529686" y="3996049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6663773" y="3982061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8782426" y="2970278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4529687" y="6073091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783368" y="4019091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673063" y="1915773"/>
            <a:ext cx="1926026" cy="663136"/>
            <a:chOff x="0" y="-47625"/>
            <a:chExt cx="792168" cy="2727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92168" cy="198805"/>
            </a:xfrm>
            <a:custGeom>
              <a:avLst/>
              <a:gdLst/>
              <a:ahLst/>
              <a:cxnLst/>
              <a:rect l="l" t="t" r="r" b="b"/>
              <a:pathLst>
                <a:path w="792168" h="198805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792168" cy="2727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lIns="59267" tIns="59267" rIns="59267" bIns="59267" rtlCol="0" anchor="ctr"/>
            <a:lstStyle/>
            <a:p>
              <a:pPr algn="ctr">
                <a:lnSpc>
                  <a:spcPts val="1867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DFBFB"/>
                  </a:solidFill>
                  <a:ea typeface="Open Sauce Italics"/>
                  <a:cs typeface="Open Sauce Italics"/>
                  <a:sym typeface="Open Sauce Italics"/>
                </a:rPr>
                <a:t>Fully</a:t>
              </a:r>
              <a:r>
                <a:rPr lang="en-US" dirty="0">
                  <a:solidFill>
                    <a:srgbClr val="FDFBFB"/>
                  </a:solidFill>
                  <a:latin typeface="+mj-lt"/>
                  <a:ea typeface="Open Sauce Italics"/>
                  <a:cs typeface="Open Sauce Italics"/>
                  <a:sym typeface="Open Sauce Italics"/>
                </a:rPr>
                <a:t> </a:t>
              </a:r>
              <a:r>
                <a:rPr lang="en-US" dirty="0">
                  <a:solidFill>
                    <a:srgbClr val="FDFBFB"/>
                  </a:solidFill>
                  <a:ea typeface="Open Sauce Italics"/>
                  <a:cs typeface="Open Sauce Italics"/>
                  <a:sym typeface="Open Sauce Italics"/>
                </a:rPr>
                <a:t>Free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673063" y="2901748"/>
            <a:ext cx="1926026" cy="738804"/>
            <a:chOff x="0" y="-88501"/>
            <a:chExt cx="792168" cy="30386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92168" cy="198805"/>
            </a:xfrm>
            <a:custGeom>
              <a:avLst/>
              <a:gdLst/>
              <a:ahLst/>
              <a:cxnLst/>
              <a:rect l="l" t="t" r="r" b="b"/>
              <a:pathLst>
                <a:path w="792168" h="198805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88501"/>
              <a:ext cx="792168" cy="3038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lIns="59267" tIns="59267" rIns="59267" bIns="59267" rtlCol="0" anchor="ctr"/>
            <a:lstStyle/>
            <a:p>
              <a:pPr algn="ctr">
                <a:lnSpc>
                  <a:spcPts val="1867"/>
                </a:lnSpc>
                <a:spcBef>
                  <a:spcPct val="0"/>
                </a:spcBef>
              </a:pPr>
              <a:r>
                <a:rPr lang="en-US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Machine Learning based anomaly detection</a:t>
              </a:r>
              <a:endParaRPr lang="en-US" dirty="0">
                <a:solidFill>
                  <a:schemeClr val="bg1"/>
                </a:solidFill>
                <a:latin typeface="Open Sauce Italics"/>
                <a:ea typeface="Open Sauce Italics"/>
                <a:cs typeface="Open Sauce Italics"/>
                <a:sym typeface="Open Sauce Italics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673063" y="3922333"/>
            <a:ext cx="1926026" cy="744671"/>
            <a:chOff x="0" y="-107476"/>
            <a:chExt cx="792168" cy="30628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92168" cy="198805"/>
            </a:xfrm>
            <a:custGeom>
              <a:avLst/>
              <a:gdLst/>
              <a:ahLst/>
              <a:cxnLst/>
              <a:rect l="l" t="t" r="r" b="b"/>
              <a:pathLst>
                <a:path w="792168" h="198805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107476"/>
              <a:ext cx="792168" cy="3038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lIns="59267" tIns="59267" rIns="59267" bIns="59267" rtlCol="0" anchor="ctr"/>
            <a:lstStyle/>
            <a:p>
              <a:pPr algn="ctr">
                <a:lnSpc>
                  <a:spcPts val="1867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Network Graphs</a:t>
              </a:r>
              <a:endParaRPr lang="en-US" sz="1333" dirty="0">
                <a:solidFill>
                  <a:schemeClr val="bg1"/>
                </a:solidFill>
                <a:latin typeface="Open Sauce Italics"/>
                <a:ea typeface="Open Sauce Italics"/>
                <a:cs typeface="Open Sauce Italics"/>
                <a:sym typeface="Open Sauce Italics"/>
              </a:endParaRPr>
            </a:p>
          </p:txBody>
        </p:sp>
      </p:grpSp>
      <p:sp>
        <p:nvSpPr>
          <p:cNvPr id="47" name="TextBox 35">
            <a:extLst>
              <a:ext uri="{FF2B5EF4-FFF2-40B4-BE49-F238E27FC236}">
                <a16:creationId xmlns:a16="http://schemas.microsoft.com/office/drawing/2014/main" id="{DAD749F8-4B0E-3BCA-CD22-A9E8C6970BD3}"/>
              </a:ext>
            </a:extLst>
          </p:cNvPr>
          <p:cNvSpPr txBox="1"/>
          <p:nvPr/>
        </p:nvSpPr>
        <p:spPr>
          <a:xfrm>
            <a:off x="1673063" y="4963447"/>
            <a:ext cx="1926026" cy="738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59267" tIns="59267" rIns="59267" bIns="59267" rtlCol="0" anchor="ctr"/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ea typeface="Open Sauce Italics"/>
                <a:cs typeface="Open Sauce Italics"/>
                <a:sym typeface="Open Sauce Italics"/>
              </a:rPr>
              <a:t>Detect different type of attacks</a:t>
            </a:r>
          </a:p>
        </p:txBody>
      </p:sp>
      <p:grpSp>
        <p:nvGrpSpPr>
          <p:cNvPr id="48" name="Group 15">
            <a:extLst>
              <a:ext uri="{FF2B5EF4-FFF2-40B4-BE49-F238E27FC236}">
                <a16:creationId xmlns:a16="http://schemas.microsoft.com/office/drawing/2014/main" id="{B684F551-42BD-AC24-EF98-3FE586F08B29}"/>
              </a:ext>
            </a:extLst>
          </p:cNvPr>
          <p:cNvGrpSpPr/>
          <p:nvPr/>
        </p:nvGrpSpPr>
        <p:grpSpPr>
          <a:xfrm>
            <a:off x="1673050" y="3771140"/>
            <a:ext cx="8373261" cy="2128527"/>
            <a:chOff x="0" y="0"/>
            <a:chExt cx="16746523" cy="4257055"/>
          </a:xfrm>
        </p:grpSpPr>
        <p:sp>
          <p:nvSpPr>
            <p:cNvPr id="49" name="AutoShape 16">
              <a:extLst>
                <a:ext uri="{FF2B5EF4-FFF2-40B4-BE49-F238E27FC236}">
                  <a16:creationId xmlns:a16="http://schemas.microsoft.com/office/drawing/2014/main" id="{AF6EDB66-F6B1-C903-E06C-490C8AE291FD}"/>
                </a:ext>
              </a:extLst>
            </p:cNvPr>
            <p:cNvSpPr/>
            <p:nvPr/>
          </p:nvSpPr>
          <p:spPr>
            <a:xfrm rot="-6897">
              <a:off x="9" y="16799"/>
              <a:ext cx="16746506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AutoShape 17">
              <a:extLst>
                <a:ext uri="{FF2B5EF4-FFF2-40B4-BE49-F238E27FC236}">
                  <a16:creationId xmlns:a16="http://schemas.microsoft.com/office/drawing/2014/main" id="{5C2BECCF-6399-9FFB-53D1-386E2F45B7C8}"/>
                </a:ext>
              </a:extLst>
            </p:cNvPr>
            <p:cNvSpPr/>
            <p:nvPr/>
          </p:nvSpPr>
          <p:spPr>
            <a:xfrm>
              <a:off x="25" y="2115827"/>
              <a:ext cx="16746472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" name="AutoShape 18">
              <a:extLst>
                <a:ext uri="{FF2B5EF4-FFF2-40B4-BE49-F238E27FC236}">
                  <a16:creationId xmlns:a16="http://schemas.microsoft.com/office/drawing/2014/main" id="{4C579B2B-20F6-2FE2-4C26-6FEFB417F024}"/>
                </a:ext>
              </a:extLst>
            </p:cNvPr>
            <p:cNvSpPr/>
            <p:nvPr/>
          </p:nvSpPr>
          <p:spPr>
            <a:xfrm rot="6897">
              <a:off x="9" y="4214856"/>
              <a:ext cx="16746506" cy="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52" name="TextBox 35">
            <a:extLst>
              <a:ext uri="{FF2B5EF4-FFF2-40B4-BE49-F238E27FC236}">
                <a16:creationId xmlns:a16="http://schemas.microsoft.com/office/drawing/2014/main" id="{14C0DC1C-A6A8-FAF3-7A3F-BA7CE7D6688F}"/>
              </a:ext>
            </a:extLst>
          </p:cNvPr>
          <p:cNvSpPr txBox="1"/>
          <p:nvPr/>
        </p:nvSpPr>
        <p:spPr>
          <a:xfrm>
            <a:off x="1673062" y="6004561"/>
            <a:ext cx="1926026" cy="738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59267" tIns="59267" rIns="59267" bIns="59267" rtlCol="0" anchor="ctr"/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rules based detection</a:t>
            </a:r>
            <a:endParaRPr lang="en-US" sz="1333" dirty="0">
              <a:solidFill>
                <a:schemeClr val="bg1"/>
              </a:solidFill>
              <a:latin typeface="Open Sauce Italics"/>
              <a:ea typeface="Open Sauce Italics"/>
              <a:cs typeface="Open Sauce Italics"/>
              <a:sym typeface="Open Sauce Italics"/>
            </a:endParaRPr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EE24E2BF-42BD-3702-F8EB-9272C6C00B9F}"/>
              </a:ext>
            </a:extLst>
          </p:cNvPr>
          <p:cNvSpPr/>
          <p:nvPr/>
        </p:nvSpPr>
        <p:spPr>
          <a:xfrm>
            <a:off x="6663773" y="1924444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5"/>
                </a:lnTo>
                <a:lnTo>
                  <a:pt x="0" y="902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A64EE4A6-1397-7ADA-D581-E87643D9260E}"/>
              </a:ext>
            </a:extLst>
          </p:cNvPr>
          <p:cNvSpPr/>
          <p:nvPr/>
        </p:nvSpPr>
        <p:spPr>
          <a:xfrm>
            <a:off x="6663773" y="2990180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5"/>
                </a:lnTo>
                <a:lnTo>
                  <a:pt x="0" y="902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EFFE0673-BFCF-9CDE-D59D-EC6ED1D769A1}"/>
              </a:ext>
            </a:extLst>
          </p:cNvPr>
          <p:cNvSpPr/>
          <p:nvPr/>
        </p:nvSpPr>
        <p:spPr>
          <a:xfrm>
            <a:off x="8803881" y="5038096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5"/>
                </a:lnTo>
                <a:lnTo>
                  <a:pt x="0" y="902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id="{9846F3F0-563C-950C-E871-AEB3BC91EC3B}"/>
              </a:ext>
            </a:extLst>
          </p:cNvPr>
          <p:cNvSpPr/>
          <p:nvPr/>
        </p:nvSpPr>
        <p:spPr>
          <a:xfrm>
            <a:off x="6663772" y="6073091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26">
            <a:extLst>
              <a:ext uri="{FF2B5EF4-FFF2-40B4-BE49-F238E27FC236}">
                <a16:creationId xmlns:a16="http://schemas.microsoft.com/office/drawing/2014/main" id="{53C57E4B-F47F-2D3F-EF06-55F7DC4A0D88}"/>
              </a:ext>
            </a:extLst>
          </p:cNvPr>
          <p:cNvSpPr/>
          <p:nvPr/>
        </p:nvSpPr>
        <p:spPr>
          <a:xfrm>
            <a:off x="6665242" y="5072920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26">
            <a:extLst>
              <a:ext uri="{FF2B5EF4-FFF2-40B4-BE49-F238E27FC236}">
                <a16:creationId xmlns:a16="http://schemas.microsoft.com/office/drawing/2014/main" id="{047F323B-262B-7649-D6AD-EC55EDA95807}"/>
              </a:ext>
            </a:extLst>
          </p:cNvPr>
          <p:cNvSpPr/>
          <p:nvPr/>
        </p:nvSpPr>
        <p:spPr>
          <a:xfrm>
            <a:off x="8782424" y="6073091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6518B8-B289-0745-E7F7-0A7E4E9B3BBF}"/>
              </a:ext>
            </a:extLst>
          </p:cNvPr>
          <p:cNvSpPr/>
          <p:nvPr/>
        </p:nvSpPr>
        <p:spPr>
          <a:xfrm>
            <a:off x="1673062" y="240740"/>
            <a:ext cx="4624996" cy="689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34243" y="331167"/>
            <a:ext cx="5230400" cy="508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8"/>
              </a:lnSpc>
              <a:spcBef>
                <a:spcPct val="0"/>
              </a:spcBef>
            </a:pPr>
            <a:r>
              <a:rPr lang="en-US" sz="3948" spc="138" dirty="0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Product Comparison</a:t>
            </a:r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CE730994-2411-CA1F-CF49-ADDF4C3C6048}"/>
              </a:ext>
            </a:extLst>
          </p:cNvPr>
          <p:cNvSpPr/>
          <p:nvPr/>
        </p:nvSpPr>
        <p:spPr>
          <a:xfrm rot="6557350">
            <a:off x="-6096620" y="1776000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AA76C4A7-BA29-07EF-8805-75BA3C113A9B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A29C84E7-DB49-2194-AD7A-4F102A825FD0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96AA179A-D815-2F28-7F9D-0E4FC72706A5}"/>
              </a:ext>
            </a:extLst>
          </p:cNvPr>
          <p:cNvSpPr/>
          <p:nvPr/>
        </p:nvSpPr>
        <p:spPr>
          <a:xfrm>
            <a:off x="4510669" y="5077925"/>
            <a:ext cx="601743" cy="601743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CECCDF29-237B-44A8-0E1A-EFCD183E1C52}"/>
              </a:ext>
            </a:extLst>
          </p:cNvPr>
          <p:cNvSpPr txBox="1"/>
          <p:nvPr/>
        </p:nvSpPr>
        <p:spPr>
          <a:xfrm>
            <a:off x="0" y="0"/>
            <a:ext cx="12192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1" name="TextBox 31"/>
          <p:cNvSpPr txBox="1"/>
          <p:nvPr/>
        </p:nvSpPr>
        <p:spPr>
          <a:xfrm>
            <a:off x="800101" y="528347"/>
            <a:ext cx="529589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333"/>
              </a:lnSpc>
            </a:pPr>
            <a:r>
              <a:rPr lang="en-US" sz="6600" b="1" spc="-133" dirty="0">
                <a:latin typeface="+mj-lt"/>
                <a:ea typeface="The Youngest"/>
                <a:cs typeface="The Youngest"/>
                <a:sym typeface="The Youngest"/>
              </a:rPr>
              <a:t>Project Scope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8F3F54AD-AE27-AB1D-23DC-F14D63E31B01}"/>
              </a:ext>
            </a:extLst>
          </p:cNvPr>
          <p:cNvSpPr/>
          <p:nvPr/>
        </p:nvSpPr>
        <p:spPr>
          <a:xfrm rot="6557350">
            <a:off x="-5311456" y="1426196"/>
            <a:ext cx="8981842" cy="2627511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4B13BA96-9C22-22E8-FE5E-0AD252FE0517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4">
            <a:extLst>
              <a:ext uri="{FF2B5EF4-FFF2-40B4-BE49-F238E27FC236}">
                <a16:creationId xmlns:a16="http://schemas.microsoft.com/office/drawing/2014/main" id="{44982DBE-E987-C9CE-FEDA-0C80458B4546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70739A-DCD2-A7E3-2D54-D66E13EDE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5" y="1715849"/>
            <a:ext cx="5425078" cy="4938754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AF86124D-3028-BF51-B4B9-1BA412081A28}"/>
              </a:ext>
            </a:extLst>
          </p:cNvPr>
          <p:cNvSpPr/>
          <p:nvPr/>
        </p:nvSpPr>
        <p:spPr>
          <a:xfrm>
            <a:off x="6096000" y="617101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7B8BBE95-CDF4-04E8-0561-4B0FCF5D24A8}"/>
              </a:ext>
            </a:extLst>
          </p:cNvPr>
          <p:cNvSpPr/>
          <p:nvPr/>
        </p:nvSpPr>
        <p:spPr>
          <a:xfrm>
            <a:off x="6082736" y="1571716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BB742541-CF9B-72DD-E813-3891039C3ABC}"/>
              </a:ext>
            </a:extLst>
          </p:cNvPr>
          <p:cNvSpPr/>
          <p:nvPr/>
        </p:nvSpPr>
        <p:spPr>
          <a:xfrm>
            <a:off x="6082736" y="4590342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73876B5E-0781-64D4-0F98-A63B7241F558}"/>
              </a:ext>
            </a:extLst>
          </p:cNvPr>
          <p:cNvSpPr/>
          <p:nvPr/>
        </p:nvSpPr>
        <p:spPr>
          <a:xfrm>
            <a:off x="6082736" y="3568855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500D9FA8-E75F-842E-A809-480E56BB7C6D}"/>
              </a:ext>
            </a:extLst>
          </p:cNvPr>
          <p:cNvSpPr/>
          <p:nvPr/>
        </p:nvSpPr>
        <p:spPr>
          <a:xfrm>
            <a:off x="6096000" y="2563729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A8B951-A9FE-C8CA-0BB5-63A65960B178}"/>
              </a:ext>
            </a:extLst>
          </p:cNvPr>
          <p:cNvSpPr txBox="1"/>
          <p:nvPr/>
        </p:nvSpPr>
        <p:spPr>
          <a:xfrm>
            <a:off x="6210771" y="74379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D64B65-D42B-73C8-5E2B-397A88C8D7E0}"/>
              </a:ext>
            </a:extLst>
          </p:cNvPr>
          <p:cNvSpPr txBox="1"/>
          <p:nvPr/>
        </p:nvSpPr>
        <p:spPr>
          <a:xfrm>
            <a:off x="6197507" y="168689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4680B7-B089-0821-15FC-3EB99A5EF463}"/>
              </a:ext>
            </a:extLst>
          </p:cNvPr>
          <p:cNvSpPr txBox="1"/>
          <p:nvPr/>
        </p:nvSpPr>
        <p:spPr>
          <a:xfrm>
            <a:off x="6210771" y="266796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CED9B-7B9F-4EBF-5C89-FB6E566D2BA2}"/>
              </a:ext>
            </a:extLst>
          </p:cNvPr>
          <p:cNvSpPr txBox="1"/>
          <p:nvPr/>
        </p:nvSpPr>
        <p:spPr>
          <a:xfrm>
            <a:off x="6197507" y="367293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1E82C5-DCA5-6241-67C9-106BEDB4498E}"/>
              </a:ext>
            </a:extLst>
          </p:cNvPr>
          <p:cNvSpPr txBox="1"/>
          <p:nvPr/>
        </p:nvSpPr>
        <p:spPr>
          <a:xfrm>
            <a:off x="6185072" y="471857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D6EECE-4DBC-5532-89F0-93479D801738}"/>
              </a:ext>
            </a:extLst>
          </p:cNvPr>
          <p:cNvSpPr txBox="1"/>
          <p:nvPr/>
        </p:nvSpPr>
        <p:spPr>
          <a:xfrm>
            <a:off x="6990466" y="528347"/>
            <a:ext cx="486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In-Time Network Anomaly Detection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FF4ED2-3675-B903-9948-4505CC3CA805}"/>
              </a:ext>
            </a:extLst>
          </p:cNvPr>
          <p:cNvSpPr txBox="1"/>
          <p:nvPr/>
        </p:nvSpPr>
        <p:spPr>
          <a:xfrm>
            <a:off x="6990465" y="1696562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Training And Testing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89AAB6-787F-724E-0327-B6D1FA9F1821}"/>
              </a:ext>
            </a:extLst>
          </p:cNvPr>
          <p:cNvSpPr txBox="1"/>
          <p:nvPr/>
        </p:nvSpPr>
        <p:spPr>
          <a:xfrm>
            <a:off x="6990465" y="2442060"/>
            <a:ext cx="486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Automated Response Mechanism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D60BAF-6C09-8BEA-411F-7EFB11BA7140}"/>
              </a:ext>
            </a:extLst>
          </p:cNvPr>
          <p:cNvSpPr txBox="1"/>
          <p:nvPr/>
        </p:nvSpPr>
        <p:spPr>
          <a:xfrm>
            <a:off x="6977202" y="3654653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Deep Traffic Analysis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FDD3AF-6359-E993-346F-153252E88516}"/>
              </a:ext>
            </a:extLst>
          </p:cNvPr>
          <p:cNvSpPr txBox="1"/>
          <p:nvPr/>
        </p:nvSpPr>
        <p:spPr>
          <a:xfrm>
            <a:off x="6977202" y="4485517"/>
            <a:ext cx="486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YAML Misconfiguration Detection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200F18F-6DD8-ECBB-B34A-5671FC16C7B3}"/>
              </a:ext>
            </a:extLst>
          </p:cNvPr>
          <p:cNvSpPr/>
          <p:nvPr/>
        </p:nvSpPr>
        <p:spPr>
          <a:xfrm>
            <a:off x="6096000" y="5678716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57956-9F73-A07F-DDF6-6DD5E5F7AC0D}"/>
              </a:ext>
            </a:extLst>
          </p:cNvPr>
          <p:cNvSpPr txBox="1"/>
          <p:nvPr/>
        </p:nvSpPr>
        <p:spPr>
          <a:xfrm>
            <a:off x="6198336" y="58069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16748-5FEB-1A22-E9C3-44336E3DF408}"/>
              </a:ext>
            </a:extLst>
          </p:cNvPr>
          <p:cNvSpPr txBox="1"/>
          <p:nvPr/>
        </p:nvSpPr>
        <p:spPr>
          <a:xfrm>
            <a:off x="6990466" y="5573891"/>
            <a:ext cx="486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Creating Custom Dataset (tentative)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4" grpId="0"/>
      <p:bldP spid="55" grpId="0"/>
      <p:bldP spid="56" grpId="0"/>
      <p:bldP spid="57" grpId="0"/>
      <p:bldP spid="58" grpId="0"/>
      <p:bldP spid="59" grpId="0"/>
      <p:bldP spid="62" grpId="0"/>
      <p:bldP spid="63" grpId="0"/>
      <p:bldP spid="64" grpId="0"/>
      <p:bldP spid="65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5"/>
          <p:cNvSpPr/>
          <p:nvPr/>
        </p:nvSpPr>
        <p:spPr>
          <a:xfrm>
            <a:off x="4618384" y="5058643"/>
            <a:ext cx="979391" cy="845949"/>
          </a:xfrm>
          <a:custGeom>
            <a:avLst/>
            <a:gdLst/>
            <a:ahLst/>
            <a:cxnLst/>
            <a:rect l="l" t="t" r="r" b="b"/>
            <a:pathLst>
              <a:path w="1469087" h="1268924">
                <a:moveTo>
                  <a:pt x="0" y="0"/>
                </a:moveTo>
                <a:lnTo>
                  <a:pt x="1469087" y="0"/>
                </a:lnTo>
                <a:lnTo>
                  <a:pt x="1469087" y="1268924"/>
                </a:lnTo>
                <a:lnTo>
                  <a:pt x="0" y="1268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BC8A3DFC-354F-EF42-C832-B7E97CD96680}"/>
              </a:ext>
            </a:extLst>
          </p:cNvPr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ACAED36E-CDC0-CCA9-41FC-4942D54441DF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BF92CC22-A5FF-BB83-67D6-7A5FABD52139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A10C56-B108-7834-A67B-E997826CF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005" y="2559"/>
            <a:ext cx="9427989" cy="68528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B7BC4289-8291-BFC4-0113-C292AE0AC3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1739662"/>
                  </p:ext>
                </p:extLst>
              </p:nvPr>
            </p:nvGraphicFramePr>
            <p:xfrm>
              <a:off x="6427240" y="160002"/>
              <a:ext cx="1087985" cy="1087985"/>
            </p:xfrm>
            <a:graphic>
              <a:graphicData uri="http://schemas.microsoft.com/office/powerpoint/2016/slidezoom">
                <pslz:sldZm>
                  <pslz:sldZmObj sldId="261" cId="1137039480">
                    <pslz:zmPr id="{27581E37-0C77-44E8-9C0C-65C223431B00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7985" cy="1087985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7BC4289-8291-BFC4-0113-C292AE0AC3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240" y="160002"/>
                <a:ext cx="1087985" cy="1087985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C8934D94-0F68-54B0-C9DC-01E7A37071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6660726"/>
                  </p:ext>
                </p:extLst>
              </p:nvPr>
            </p:nvGraphicFramePr>
            <p:xfrm>
              <a:off x="9371588" y="2323090"/>
              <a:ext cx="1020186" cy="1020186"/>
            </p:xfrm>
            <a:graphic>
              <a:graphicData uri="http://schemas.microsoft.com/office/powerpoint/2016/slidezoom">
                <pslz:sldZm>
                  <pslz:sldZmObj sldId="272" cId="829908230">
                    <pslz:zmPr id="{50D928D6-1D42-407A-8122-A19BBD59EB51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20186" cy="102018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8934D94-0F68-54B0-C9DC-01E7A37071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1588" y="2323090"/>
                <a:ext cx="1020186" cy="1020186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C89AA5D2-9BD3-A793-A4ED-FF27A58AC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8957924"/>
                  </p:ext>
                </p:extLst>
              </p:nvPr>
            </p:nvGraphicFramePr>
            <p:xfrm>
              <a:off x="6102382" y="5904592"/>
              <a:ext cx="770857" cy="649715"/>
            </p:xfrm>
            <a:graphic>
              <a:graphicData uri="http://schemas.microsoft.com/office/powerpoint/2016/slidezoom">
                <pslz:sldZm>
                  <pslz:sldZmObj sldId="271" cId="2424144259">
                    <pslz:zmPr id="{ACCA1ED0-8528-4774-9C91-F59A7B2537CC}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0857" cy="649715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C89AA5D2-9BD3-A793-A4ED-FF27A58AC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2382" y="5904592"/>
                <a:ext cx="770857" cy="649715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B7158388-9256-E009-950B-FDE5D3E282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0407091"/>
                  </p:ext>
                </p:extLst>
              </p:nvPr>
            </p:nvGraphicFramePr>
            <p:xfrm>
              <a:off x="6241363" y="4130546"/>
              <a:ext cx="499679" cy="482456"/>
            </p:xfrm>
            <a:graphic>
              <a:graphicData uri="http://schemas.microsoft.com/office/powerpoint/2016/slidezoom">
                <pslz:sldZm>
                  <pslz:sldZmObj sldId="270" cId="393537548">
                    <pslz:zmPr id="{31B5D696-3E30-4CD8-8EE3-A4830FA6CA60}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9679" cy="48245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B7158388-9256-E009-950B-FDE5D3E282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1363" y="4130546"/>
                <a:ext cx="499679" cy="482456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06E8CB71-8A86-D3E3-B2CC-B4301917DE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4902402"/>
                  </p:ext>
                </p:extLst>
              </p:nvPr>
            </p:nvGraphicFramePr>
            <p:xfrm>
              <a:off x="6149111" y="2318662"/>
              <a:ext cx="770857" cy="741209"/>
            </p:xfrm>
            <a:graphic>
              <a:graphicData uri="http://schemas.microsoft.com/office/powerpoint/2016/slidezoom">
                <pslz:sldZm>
                  <pslz:sldZmObj sldId="275" cId="3683011734">
                    <pslz:zmPr id="{239FA5ED-5C4D-431C-8311-36290881250A}" imageType="cover" transitionDur="1000">
                      <p166:blipFill xmlns:p166="http://schemas.microsoft.com/office/powerpoint/2016/6/main"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0857" cy="741209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06E8CB71-8A86-D3E3-B2CC-B4301917DE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9111" y="2318662"/>
                <a:ext cx="770857" cy="741209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E4DECD-5DD6-1A54-F383-81B49CF0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">
            <a:extLst>
              <a:ext uri="{FF2B5EF4-FFF2-40B4-BE49-F238E27FC236}">
                <a16:creationId xmlns:a16="http://schemas.microsoft.com/office/drawing/2014/main" id="{2FA61AC8-D620-F15A-7DBE-39F27A73901F}"/>
              </a:ext>
            </a:extLst>
          </p:cNvPr>
          <p:cNvGrpSpPr/>
          <p:nvPr/>
        </p:nvGrpSpPr>
        <p:grpSpPr>
          <a:xfrm>
            <a:off x="9590566" y="225351"/>
            <a:ext cx="2392327" cy="6528391"/>
            <a:chOff x="0" y="0"/>
            <a:chExt cx="1131601" cy="25205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9AEA2733-9A9B-FB23-0F51-C8586927604C}"/>
                </a:ext>
              </a:extLst>
            </p:cNvPr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DEBE317F-1E15-CB58-ECF2-44077ADCA5CF}"/>
                </a:ext>
              </a:extLst>
            </p:cNvPr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A5FE970-246C-E15F-9DEB-D7C14C8B9B0D}"/>
              </a:ext>
            </a:extLst>
          </p:cNvPr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B4D0A2B-9FBE-62B1-4490-C5DFD2009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39" y="-700636"/>
            <a:ext cx="3369154" cy="336915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C1D768-8D1F-33E2-4CEA-33D873D6B8FD}"/>
              </a:ext>
            </a:extLst>
          </p:cNvPr>
          <p:cNvSpPr/>
          <p:nvPr/>
        </p:nvSpPr>
        <p:spPr>
          <a:xfrm>
            <a:off x="936340" y="228681"/>
            <a:ext cx="3041433" cy="1371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39">
            <a:extLst>
              <a:ext uri="{FF2B5EF4-FFF2-40B4-BE49-F238E27FC236}">
                <a16:creationId xmlns:a16="http://schemas.microsoft.com/office/drawing/2014/main" id="{7682B941-F85A-7931-FFE4-6FBEA670094E}"/>
              </a:ext>
            </a:extLst>
          </p:cNvPr>
          <p:cNvSpPr txBox="1"/>
          <p:nvPr/>
        </p:nvSpPr>
        <p:spPr>
          <a:xfrm>
            <a:off x="1634247" y="524279"/>
            <a:ext cx="1645618" cy="63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04"/>
              </a:lnSpc>
              <a:spcBef>
                <a:spcPct val="0"/>
              </a:spcBef>
            </a:pPr>
            <a:r>
              <a:rPr lang="en-US" sz="3844" spc="377" dirty="0">
                <a:solidFill>
                  <a:schemeClr val="tx1">
                    <a:lumMod val="75000"/>
                    <a:lumOff val="25000"/>
                  </a:schemeClr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Cilium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7ADDB-5FB3-3875-D0B1-1676BCF0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0C198F8-3D51-EFC5-E114-CD84C1AFA4F5}"/>
              </a:ext>
            </a:extLst>
          </p:cNvPr>
          <p:cNvSpPr/>
          <p:nvPr/>
        </p:nvSpPr>
        <p:spPr>
          <a:xfrm>
            <a:off x="1073892" y="2618271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52CC6-79B9-74DF-60DA-223A7239AFF4}"/>
              </a:ext>
            </a:extLst>
          </p:cNvPr>
          <p:cNvSpPr txBox="1"/>
          <p:nvPr/>
        </p:nvSpPr>
        <p:spPr>
          <a:xfrm>
            <a:off x="1188663" y="274496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C0DB6-B06F-12ED-3FBB-E1C44BB70717}"/>
              </a:ext>
            </a:extLst>
          </p:cNvPr>
          <p:cNvSpPr txBox="1"/>
          <p:nvPr/>
        </p:nvSpPr>
        <p:spPr>
          <a:xfrm>
            <a:off x="1968358" y="2744961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Networking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334D1B3-5C36-6085-21C3-E58C74463E35}"/>
              </a:ext>
            </a:extLst>
          </p:cNvPr>
          <p:cNvSpPr/>
          <p:nvPr/>
        </p:nvSpPr>
        <p:spPr>
          <a:xfrm>
            <a:off x="1073892" y="5113377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21F44-2F48-EA92-4E82-E6EC86C2B1B7}"/>
              </a:ext>
            </a:extLst>
          </p:cNvPr>
          <p:cNvSpPr txBox="1"/>
          <p:nvPr/>
        </p:nvSpPr>
        <p:spPr>
          <a:xfrm>
            <a:off x="1188663" y="524006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0B47E-8855-C70E-2A94-ECA46A1E5697}"/>
              </a:ext>
            </a:extLst>
          </p:cNvPr>
          <p:cNvSpPr txBox="1"/>
          <p:nvPr/>
        </p:nvSpPr>
        <p:spPr>
          <a:xfrm>
            <a:off x="1968357" y="5234190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Mesh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2F3599F-D1F3-25F0-B83B-2174F89668AA}"/>
              </a:ext>
            </a:extLst>
          </p:cNvPr>
          <p:cNvSpPr/>
          <p:nvPr/>
        </p:nvSpPr>
        <p:spPr>
          <a:xfrm>
            <a:off x="1073892" y="3847772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87EB4-BF97-4E86-E2E6-E4E5F0157EA9}"/>
              </a:ext>
            </a:extLst>
          </p:cNvPr>
          <p:cNvSpPr txBox="1"/>
          <p:nvPr/>
        </p:nvSpPr>
        <p:spPr>
          <a:xfrm>
            <a:off x="1188663" y="39744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04A5E-F804-6E83-8B6A-154515178735}"/>
              </a:ext>
            </a:extLst>
          </p:cNvPr>
          <p:cNvSpPr txBox="1"/>
          <p:nvPr/>
        </p:nvSpPr>
        <p:spPr>
          <a:xfrm>
            <a:off x="1968357" y="3927873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113703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B54C35-CC4C-EF58-4AB6-057073F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3F528402-9895-B94F-DF5A-88BC319C5976}"/>
              </a:ext>
            </a:extLst>
          </p:cNvPr>
          <p:cNvSpPr/>
          <p:nvPr/>
        </p:nvSpPr>
        <p:spPr>
          <a:xfrm rot="11214721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AB32A15-9C07-42B2-AD0F-44B8963D57CD}"/>
              </a:ext>
            </a:extLst>
          </p:cNvPr>
          <p:cNvSpPr/>
          <p:nvPr/>
        </p:nvSpPr>
        <p:spPr>
          <a:xfrm rot="2060485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A5FE970-246C-E15F-9DEB-D7C14C8B9B0D}"/>
              </a:ext>
            </a:extLst>
          </p:cNvPr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C1D768-8D1F-33E2-4CEA-33D873D6B8FD}"/>
              </a:ext>
            </a:extLst>
          </p:cNvPr>
          <p:cNvSpPr/>
          <p:nvPr/>
        </p:nvSpPr>
        <p:spPr>
          <a:xfrm>
            <a:off x="936340" y="228681"/>
            <a:ext cx="3041433" cy="1371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39">
            <a:extLst>
              <a:ext uri="{FF2B5EF4-FFF2-40B4-BE49-F238E27FC236}">
                <a16:creationId xmlns:a16="http://schemas.microsoft.com/office/drawing/2014/main" id="{7682B941-F85A-7931-FFE4-6FBEA670094E}"/>
              </a:ext>
            </a:extLst>
          </p:cNvPr>
          <p:cNvSpPr txBox="1"/>
          <p:nvPr/>
        </p:nvSpPr>
        <p:spPr>
          <a:xfrm>
            <a:off x="1263721" y="507731"/>
            <a:ext cx="2528178" cy="63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04"/>
              </a:lnSpc>
              <a:spcBef>
                <a:spcPct val="0"/>
              </a:spcBef>
            </a:pPr>
            <a:r>
              <a:rPr lang="en-US" sz="3844" spc="377" dirty="0">
                <a:solidFill>
                  <a:schemeClr val="tx1">
                    <a:lumMod val="75000"/>
                    <a:lumOff val="25000"/>
                  </a:schemeClr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DL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7C20A-8F38-1EB4-8A36-7E3E070BF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80" y="138587"/>
            <a:ext cx="1433334" cy="137820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8E78-D0B4-94FE-D0AF-8A29DC6A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06C-49B2-449D-B07D-290557A52753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8A99C-F4F0-0088-3176-410624CC5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24" y="2308646"/>
            <a:ext cx="7789170" cy="4105394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79E76A9E-8A75-8D0D-65CB-47A8CBB1744C}"/>
              </a:ext>
            </a:extLst>
          </p:cNvPr>
          <p:cNvSpPr/>
          <p:nvPr/>
        </p:nvSpPr>
        <p:spPr>
          <a:xfrm>
            <a:off x="378677" y="2481932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A37D-835A-6E6C-47C2-03998E5396E8}"/>
              </a:ext>
            </a:extLst>
          </p:cNvPr>
          <p:cNvSpPr txBox="1"/>
          <p:nvPr/>
        </p:nvSpPr>
        <p:spPr>
          <a:xfrm>
            <a:off x="493448" y="260862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323B36-3554-4CB3-1C1C-0040164004BA}"/>
              </a:ext>
            </a:extLst>
          </p:cNvPr>
          <p:cNvSpPr/>
          <p:nvPr/>
        </p:nvSpPr>
        <p:spPr>
          <a:xfrm>
            <a:off x="378677" y="4977038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13CD3-F004-C3BA-3587-6509C8D8CCDA}"/>
              </a:ext>
            </a:extLst>
          </p:cNvPr>
          <p:cNvSpPr txBox="1"/>
          <p:nvPr/>
        </p:nvSpPr>
        <p:spPr>
          <a:xfrm>
            <a:off x="493448" y="510372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B97FB22-F254-926D-FBB7-5773880AF2FE}"/>
              </a:ext>
            </a:extLst>
          </p:cNvPr>
          <p:cNvSpPr/>
          <p:nvPr/>
        </p:nvSpPr>
        <p:spPr>
          <a:xfrm>
            <a:off x="378677" y="3711433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BD768-2A4A-7C79-4934-660D503A6E38}"/>
              </a:ext>
            </a:extLst>
          </p:cNvPr>
          <p:cNvSpPr txBox="1"/>
          <p:nvPr/>
        </p:nvSpPr>
        <p:spPr>
          <a:xfrm>
            <a:off x="493448" y="383812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1874D-91A3-6BCE-4116-AD36166ADF70}"/>
              </a:ext>
            </a:extLst>
          </p:cNvPr>
          <p:cNvSpPr txBox="1"/>
          <p:nvPr/>
        </p:nvSpPr>
        <p:spPr>
          <a:xfrm>
            <a:off x="1414940" y="2608622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Network Traffic in Batch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378985-87DE-3BEB-29EE-EB42DC48C540}"/>
              </a:ext>
            </a:extLst>
          </p:cNvPr>
          <p:cNvSpPr txBox="1"/>
          <p:nvPr/>
        </p:nvSpPr>
        <p:spPr>
          <a:xfrm>
            <a:off x="1359981" y="3907323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Spatial &amp; Temporal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B8109-75A0-F3F6-5C34-1C2D7DEBD6DB}"/>
              </a:ext>
            </a:extLst>
          </p:cNvPr>
          <p:cNvSpPr txBox="1"/>
          <p:nvPr/>
        </p:nvSpPr>
        <p:spPr>
          <a:xfrm>
            <a:off x="1420125" y="5160825"/>
            <a:ext cx="486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Evolving Attacks</a:t>
            </a:r>
          </a:p>
        </p:txBody>
      </p:sp>
    </p:spTree>
    <p:extLst>
      <p:ext uri="{BB962C8B-B14F-4D97-AF65-F5344CB8AC3E}">
        <p14:creationId xmlns:p14="http://schemas.microsoft.com/office/powerpoint/2010/main" val="368301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AA5984B-58E3-4015-9FE9-015128EF034F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399</Words>
  <Application>Microsoft Office PowerPoint</Application>
  <PresentationFormat>Widescreen</PresentationFormat>
  <Paragraphs>127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Aptos Narrow</vt:lpstr>
      <vt:lpstr>Arial</vt:lpstr>
      <vt:lpstr>Arial Narrow</vt:lpstr>
      <vt:lpstr>Calibri</vt:lpstr>
      <vt:lpstr>Calibri </vt:lpstr>
      <vt:lpstr>Calibri Light</vt:lpstr>
      <vt:lpstr>Codec Pro ExtraBold</vt:lpstr>
      <vt:lpstr>Edwardian Script ITC</vt:lpstr>
      <vt:lpstr>Open Sauce Bold</vt:lpstr>
      <vt:lpstr>Open Sauce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i210653</dc:creator>
  <cp:lastModifiedBy>user</cp:lastModifiedBy>
  <cp:revision>24</cp:revision>
  <dcterms:created xsi:type="dcterms:W3CDTF">2024-08-27T15:31:52Z</dcterms:created>
  <dcterms:modified xsi:type="dcterms:W3CDTF">2024-08-31T04:12:31Z</dcterms:modified>
</cp:coreProperties>
</file>