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97" r:id="rId3"/>
    <p:sldId id="258" r:id="rId4"/>
    <p:sldId id="298" r:id="rId5"/>
    <p:sldId id="259" r:id="rId6"/>
    <p:sldId id="260" r:id="rId7"/>
    <p:sldId id="261" r:id="rId8"/>
    <p:sldId id="299" r:id="rId9"/>
    <p:sldId id="300" r:id="rId10"/>
    <p:sldId id="301" r:id="rId11"/>
    <p:sldId id="302" r:id="rId12"/>
    <p:sldId id="303" r:id="rId13"/>
    <p:sldId id="268" r:id="rId14"/>
    <p:sldId id="304" r:id="rId15"/>
    <p:sldId id="305" r:id="rId16"/>
    <p:sldId id="263" r:id="rId17"/>
    <p:sldId id="306" r:id="rId18"/>
    <p:sldId id="308" r:id="rId19"/>
    <p:sldId id="309" r:id="rId20"/>
    <p:sldId id="310" r:id="rId21"/>
    <p:sldId id="311" r:id="rId22"/>
    <p:sldId id="274" r:id="rId23"/>
    <p:sldId id="312" r:id="rId24"/>
    <p:sldId id="278" r:id="rId25"/>
    <p:sldId id="307" r:id="rId26"/>
  </p:sldIdLst>
  <p:sldSz cx="9144000" cy="5143500" type="screen16x9"/>
  <p:notesSz cx="6858000" cy="9144000"/>
  <p:embeddedFontLst>
    <p:embeddedFont>
      <p:font typeface="Alumni Sans" panose="020B0604020202020204" charset="0"/>
      <p:regular r:id="rId28"/>
      <p:bold r:id="rId29"/>
      <p:italic r:id="rId30"/>
      <p:boldItalic r:id="rId31"/>
    </p:embeddedFont>
    <p:embeddedFont>
      <p:font typeface="Anaheim" panose="020B0604020202020204" charset="0"/>
      <p:regular r:id="rId32"/>
    </p:embeddedFont>
    <p:embeddedFont>
      <p:font typeface="Assistant" pitchFamily="2" charset="-79"/>
      <p:regular r:id="rId33"/>
      <p:bold r:id="rId34"/>
    </p:embeddedFont>
    <p:embeddedFont>
      <p:font typeface="DM Sans" pitchFamily="2"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Nunito Light"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AB262A-C683-4A3F-AD11-4BA62B9333F2}">
  <a:tblStyle styleId="{A4AB262A-C683-4A3F-AD11-4BA62B9333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F835ED9-E516-46C1-B56B-A8F77CA3E62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94660"/>
  </p:normalViewPr>
  <p:slideViewPr>
    <p:cSldViewPr snapToGrid="0">
      <p:cViewPr varScale="1">
        <p:scale>
          <a:sx n="112" d="100"/>
          <a:sy n="112"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59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64f6d21aaf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64f6d21aa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64f6d21aaf_0_1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64f6d21aaf_0_1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4f6d21aaf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4f6d21aaf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b4b8456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b4b8456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8568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783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186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067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225" y="1781974"/>
            <a:ext cx="5751000" cy="2163900"/>
          </a:xfrm>
          <a:prstGeom prst="rect">
            <a:avLst/>
          </a:prstGeom>
        </p:spPr>
        <p:txBody>
          <a:bodyPr spcFirstLastPara="1" wrap="square" lIns="91425" tIns="0"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79933"/>
            <a:ext cx="3653100" cy="406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Assistan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8" name="Google Shape;78;p16"/>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9" name="Google Shape;79;p16"/>
          <p:cNvSpPr txBox="1">
            <a:spLocks noGrp="1"/>
          </p:cNvSpPr>
          <p:nvPr>
            <p:ph type="subTitle" idx="1"/>
          </p:nvPr>
        </p:nvSpPr>
        <p:spPr>
          <a:xfrm>
            <a:off x="1506164" y="149659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6"/>
          <p:cNvSpPr txBox="1">
            <a:spLocks noGrp="1"/>
          </p:cNvSpPr>
          <p:nvPr>
            <p:ph type="subTitle" idx="2"/>
          </p:nvPr>
        </p:nvSpPr>
        <p:spPr>
          <a:xfrm>
            <a:off x="1506178" y="270155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6"/>
          <p:cNvSpPr txBox="1">
            <a:spLocks noGrp="1"/>
          </p:cNvSpPr>
          <p:nvPr>
            <p:ph type="subTitle" idx="3"/>
          </p:nvPr>
        </p:nvSpPr>
        <p:spPr>
          <a:xfrm>
            <a:off x="1506191" y="3906519"/>
            <a:ext cx="6748500" cy="690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txBox="1">
            <a:spLocks noGrp="1"/>
          </p:cNvSpPr>
          <p:nvPr>
            <p:ph type="subTitle" idx="4"/>
          </p:nvPr>
        </p:nvSpPr>
        <p:spPr>
          <a:xfrm>
            <a:off x="1506164" y="1078700"/>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3" name="Google Shape;83;p16"/>
          <p:cNvSpPr txBox="1">
            <a:spLocks noGrp="1"/>
          </p:cNvSpPr>
          <p:nvPr>
            <p:ph type="subTitle" idx="5"/>
          </p:nvPr>
        </p:nvSpPr>
        <p:spPr>
          <a:xfrm>
            <a:off x="1506189" y="2283598"/>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6"/>
          <p:cNvSpPr txBox="1">
            <a:spLocks noGrp="1"/>
          </p:cNvSpPr>
          <p:nvPr>
            <p:ph type="subTitle" idx="6"/>
          </p:nvPr>
        </p:nvSpPr>
        <p:spPr>
          <a:xfrm>
            <a:off x="1506189" y="3488495"/>
            <a:ext cx="6748500" cy="4476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8_1_1">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pic>
        <p:nvPicPr>
          <p:cNvPr id="102" name="Google Shape;102;p18"/>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0"/>
          <p:cNvPicPr preferRelativeResize="0"/>
          <p:nvPr/>
        </p:nvPicPr>
        <p:blipFill>
          <a:blip r:embed="rId2">
            <a:alphaModFix/>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4" name="Google Shape;14;p3"/>
          <p:cNvSpPr txBox="1">
            <a:spLocks noGrp="1"/>
          </p:cNvSpPr>
          <p:nvPr>
            <p:ph type="title"/>
          </p:nvPr>
        </p:nvSpPr>
        <p:spPr>
          <a:xfrm>
            <a:off x="1409600" y="2163225"/>
            <a:ext cx="3627600" cy="1431000"/>
          </a:xfrm>
          <a:prstGeom prst="rect">
            <a:avLst/>
          </a:prstGeom>
        </p:spPr>
        <p:txBody>
          <a:bodyPr spcFirstLastPara="1" wrap="square" lIns="91425" tIns="0" rIns="91425" bIns="91425" anchor="t" anchorCtr="0">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499100" y="769593"/>
            <a:ext cx="1276200" cy="11349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Clr>
                <a:schemeClr val="lt1"/>
              </a:buClr>
              <a:buSzPts val="6000"/>
              <a:buNone/>
              <a:defRPr sz="82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33" name="Google Shape;33;p7"/>
          <p:cNvSpPr txBox="1">
            <a:spLocks noGrp="1"/>
          </p:cNvSpPr>
          <p:nvPr>
            <p:ph type="title"/>
          </p:nvPr>
        </p:nvSpPr>
        <p:spPr>
          <a:xfrm>
            <a:off x="720000" y="621355"/>
            <a:ext cx="2852700" cy="1149300"/>
          </a:xfrm>
          <a:prstGeom prst="rect">
            <a:avLst/>
          </a:prstGeom>
        </p:spPr>
        <p:txBody>
          <a:bodyPr spcFirstLastPara="1" wrap="square" lIns="91425" tIns="0" rIns="91425" bIns="91425" anchor="t" anchorCtr="0">
            <a:noAutofit/>
          </a:bodyPr>
          <a:lstStyle>
            <a:lvl1pPr lvl="0" rtl="0">
              <a:lnSpc>
                <a:spcPct val="90000"/>
              </a:lnSpc>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4" name="Google Shape;34;p7"/>
          <p:cNvSpPr txBox="1">
            <a:spLocks noGrp="1"/>
          </p:cNvSpPr>
          <p:nvPr>
            <p:ph type="subTitle" idx="1"/>
          </p:nvPr>
        </p:nvSpPr>
        <p:spPr>
          <a:xfrm>
            <a:off x="720000" y="2028541"/>
            <a:ext cx="4117200" cy="243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5" name="Google Shape;35;p7"/>
          <p:cNvSpPr>
            <a:spLocks noGrp="1"/>
          </p:cNvSpPr>
          <p:nvPr>
            <p:ph type="pic" idx="2"/>
          </p:nvPr>
        </p:nvSpPr>
        <p:spPr>
          <a:xfrm>
            <a:off x="5063816" y="539500"/>
            <a:ext cx="3366900" cy="406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8" name="Google Shape;38;p8"/>
          <p:cNvSpPr txBox="1">
            <a:spLocks noGrp="1"/>
          </p:cNvSpPr>
          <p:nvPr>
            <p:ph type="title"/>
          </p:nvPr>
        </p:nvSpPr>
        <p:spPr>
          <a:xfrm>
            <a:off x="1121225" y="2219925"/>
            <a:ext cx="4887900" cy="2076600"/>
          </a:xfrm>
          <a:prstGeom prst="rect">
            <a:avLst/>
          </a:prstGeom>
        </p:spPr>
        <p:txBody>
          <a:bodyPr spcFirstLastPara="1" wrap="square" lIns="91425" tIns="0" rIns="91425" bIns="91425" anchor="t" anchorCtr="0">
            <a:noAutofit/>
          </a:bodyPr>
          <a:lstStyle>
            <a:lvl1pPr lvl="0">
              <a:spcBef>
                <a:spcPts val="0"/>
              </a:spcBef>
              <a:spcAft>
                <a:spcPts val="0"/>
              </a:spcAft>
              <a:buSzPts val="4800"/>
              <a:buNone/>
              <a:defRPr sz="4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2135550" y="1655488"/>
            <a:ext cx="4872900" cy="1161300"/>
          </a:xfrm>
          <a:prstGeom prst="rect">
            <a:avLst/>
          </a:prstGeom>
        </p:spPr>
        <p:txBody>
          <a:bodyPr spcFirstLastPara="1" wrap="square" lIns="91425" tIns="0" rIns="91425" bIns="91425" anchor="b" anchorCtr="0">
            <a:noAutofit/>
          </a:bodyPr>
          <a:lstStyle>
            <a:lvl1pPr lvl="0" algn="ctr" rtl="0">
              <a:spcBef>
                <a:spcPts val="0"/>
              </a:spcBef>
              <a:spcAft>
                <a:spcPts val="0"/>
              </a:spcAft>
              <a:buSzPts val="4200"/>
              <a:buNone/>
              <a:defRPr sz="6500"/>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42" name="Google Shape;4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pic>
        <p:nvPicPr>
          <p:cNvPr id="52" name="Google Shape;52;p13"/>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54" name="Google Shape;54;p13"/>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5" hasCustomPrompt="1"/>
          </p:nvPr>
        </p:nvSpPr>
        <p:spPr>
          <a:xfrm>
            <a:off x="1020376" y="12266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1024432" y="3014065"/>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1020385" y="2120366"/>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8" hasCustomPrompt="1"/>
          </p:nvPr>
        </p:nvSpPr>
        <p:spPr>
          <a:xfrm>
            <a:off x="1024437" y="3907768"/>
            <a:ext cx="517800" cy="447600"/>
          </a:xfrm>
          <a:prstGeom prst="rect">
            <a:avLst/>
          </a:prstGeom>
          <a:solidFill>
            <a:schemeClr val="dk2"/>
          </a:solidFill>
        </p:spPr>
        <p:txBody>
          <a:bodyPr spcFirstLastPara="1" wrap="square" lIns="91425" tIns="0" rIns="91425" bIns="91425" anchor="b" anchorCtr="0">
            <a:noAutofit/>
          </a:bodyPr>
          <a:lstStyle>
            <a:lvl1pPr lvl="0" algn="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1640924" y="10902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3" name="Google Shape;63;p13"/>
          <p:cNvSpPr txBox="1">
            <a:spLocks noGrp="1"/>
          </p:cNvSpPr>
          <p:nvPr>
            <p:ph type="subTitle" idx="13"/>
          </p:nvPr>
        </p:nvSpPr>
        <p:spPr>
          <a:xfrm>
            <a:off x="1640924" y="19839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4" name="Google Shape;64;p13"/>
          <p:cNvSpPr txBox="1">
            <a:spLocks noGrp="1"/>
          </p:cNvSpPr>
          <p:nvPr>
            <p:ph type="subTitle" idx="14"/>
          </p:nvPr>
        </p:nvSpPr>
        <p:spPr>
          <a:xfrm>
            <a:off x="1640924" y="28776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5" name="Google Shape;65;p13"/>
          <p:cNvSpPr txBox="1">
            <a:spLocks noGrp="1"/>
          </p:cNvSpPr>
          <p:nvPr>
            <p:ph type="subTitle" idx="15"/>
          </p:nvPr>
        </p:nvSpPr>
        <p:spPr>
          <a:xfrm>
            <a:off x="1640924" y="3771397"/>
            <a:ext cx="64827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500">
                <a:solidFill>
                  <a:schemeClr val="dk1"/>
                </a:solidFill>
                <a:latin typeface="Alumni Sans"/>
                <a:ea typeface="Alumni Sans"/>
                <a:cs typeface="Alumni Sans"/>
                <a:sym typeface="Alumni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blip>
          <a:srcRect t="3669" b="3660"/>
          <a:stretch/>
        </p:blipFill>
        <p:spPr>
          <a:xfrm flipH="1">
            <a:off x="3" y="-2706"/>
            <a:ext cx="281673" cy="5220401"/>
          </a:xfrm>
          <a:prstGeom prst="rect">
            <a:avLst/>
          </a:prstGeom>
          <a:noFill/>
          <a:ln>
            <a:noFill/>
          </a:ln>
        </p:spPr>
      </p:pic>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9" name="Google Shape;69;p14"/>
          <p:cNvSpPr txBox="1">
            <a:spLocks noGrp="1"/>
          </p:cNvSpPr>
          <p:nvPr>
            <p:ph type="subTitle" idx="1"/>
          </p:nvPr>
        </p:nvSpPr>
        <p:spPr>
          <a:xfrm>
            <a:off x="4686716"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4"/>
          <p:cNvSpPr txBox="1">
            <a:spLocks noGrp="1"/>
          </p:cNvSpPr>
          <p:nvPr>
            <p:ph type="subTitle" idx="2"/>
          </p:nvPr>
        </p:nvSpPr>
        <p:spPr>
          <a:xfrm>
            <a:off x="1039084" y="1394192"/>
            <a:ext cx="3418200" cy="306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_1">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2">
            <a:alphaModFix/>
          </a:blip>
          <a:srcRect t="3669" b="3660"/>
          <a:stretch/>
        </p:blipFill>
        <p:spPr>
          <a:xfrm flipH="1">
            <a:off x="8862328" y="-38456"/>
            <a:ext cx="281673" cy="5220401"/>
          </a:xfrm>
          <a:prstGeom prst="rect">
            <a:avLst/>
          </a:prstGeom>
          <a:noFill/>
          <a:ln>
            <a:noFill/>
          </a:ln>
        </p:spPr>
      </p:pic>
      <p:sp>
        <p:nvSpPr>
          <p:cNvPr id="73" name="Google Shape;73;p15"/>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4" name="Google Shape;74;p15"/>
          <p:cNvSpPr txBox="1">
            <a:spLocks noGrp="1"/>
          </p:cNvSpPr>
          <p:nvPr>
            <p:ph type="body" idx="1"/>
          </p:nvPr>
        </p:nvSpPr>
        <p:spPr>
          <a:xfrm>
            <a:off x="720000"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75" name="Google Shape;75;p15"/>
          <p:cNvSpPr txBox="1">
            <a:spLocks noGrp="1"/>
          </p:cNvSpPr>
          <p:nvPr>
            <p:ph type="body" idx="2"/>
          </p:nvPr>
        </p:nvSpPr>
        <p:spPr>
          <a:xfrm>
            <a:off x="4571975" y="1139550"/>
            <a:ext cx="3852000" cy="346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0" rIns="91425" bIns="91425" anchor="t" anchorCtr="0">
            <a:noAutofit/>
          </a:bodyPr>
          <a:lstStyle>
            <a:lvl1pPr lvl="0"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1pPr>
            <a:lvl2pPr lvl="1"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2pPr>
            <a:lvl3pPr lvl="2"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3pPr>
            <a:lvl4pPr lvl="3"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4pPr>
            <a:lvl5pPr lvl="4"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5pPr>
            <a:lvl6pPr lvl="5"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6pPr>
            <a:lvl7pPr lvl="6"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7pPr>
            <a:lvl8pPr lvl="7"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8pPr>
            <a:lvl9pPr lvl="8" rtl="0">
              <a:spcBef>
                <a:spcPts val="0"/>
              </a:spcBef>
              <a:spcAft>
                <a:spcPts val="0"/>
              </a:spcAft>
              <a:buClr>
                <a:schemeClr val="dk1"/>
              </a:buClr>
              <a:buSzPts val="4200"/>
              <a:buFont typeface="Alumni Sans"/>
              <a:buNone/>
              <a:defRPr sz="4200">
                <a:solidFill>
                  <a:schemeClr val="dk1"/>
                </a:solidFill>
                <a:latin typeface="Alumni Sans"/>
                <a:ea typeface="Alumni Sans"/>
                <a:cs typeface="Alumni Sans"/>
                <a:sym typeface="Alumni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ctrTitle"/>
          </p:nvPr>
        </p:nvSpPr>
        <p:spPr>
          <a:xfrm>
            <a:off x="508127" y="1594019"/>
            <a:ext cx="5751000" cy="1345734"/>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b="1" dirty="0"/>
              <a:t>Investigate and Implement KNN Classifier </a:t>
            </a:r>
            <a:br>
              <a:rPr lang="en" dirty="0"/>
            </a:br>
            <a:endParaRPr dirty="0"/>
          </a:p>
        </p:txBody>
      </p:sp>
      <p:sp>
        <p:nvSpPr>
          <p:cNvPr id="123" name="Google Shape;123;p25"/>
          <p:cNvSpPr txBox="1">
            <a:spLocks noGrp="1"/>
          </p:cNvSpPr>
          <p:nvPr>
            <p:ph type="subTitle" idx="1"/>
          </p:nvPr>
        </p:nvSpPr>
        <p:spPr>
          <a:xfrm>
            <a:off x="2345471" y="343373"/>
            <a:ext cx="3653100" cy="10960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latin typeface="Alumni Sans" panose="020B0604020202020204" charset="0"/>
              </a:rPr>
              <a:t>Software Engineering Course </a:t>
            </a:r>
          </a:p>
          <a:p>
            <a:pPr marL="0" lvl="0" indent="0" algn="ctr" rtl="0">
              <a:spcBef>
                <a:spcPts val="0"/>
              </a:spcBef>
              <a:spcAft>
                <a:spcPts val="0"/>
              </a:spcAft>
              <a:buNone/>
            </a:pPr>
            <a:r>
              <a:rPr lang="en-US" sz="1800" b="1" dirty="0">
                <a:latin typeface="Alumni Sans" panose="020B0604020202020204" charset="0"/>
              </a:rPr>
              <a:t>Lecturer</a:t>
            </a:r>
            <a:r>
              <a:rPr lang="en-US" sz="1800" dirty="0">
                <a:latin typeface="Alumni Sans" panose="020B0604020202020204" charset="0"/>
              </a:rPr>
              <a:t>: Damir </a:t>
            </a:r>
            <a:r>
              <a:rPr lang="en-US" sz="1800" dirty="0" err="1">
                <a:latin typeface="Alumni Sans" panose="020B0604020202020204" charset="0"/>
              </a:rPr>
              <a:t>Dobric</a:t>
            </a:r>
            <a:r>
              <a:rPr lang="en-US" sz="1800" dirty="0">
                <a:latin typeface="Alumni Sans" panose="020B0604020202020204" charset="0"/>
              </a:rPr>
              <a:t> / Andreas </a:t>
            </a:r>
            <a:r>
              <a:rPr lang="en-US" sz="1800" dirty="0" err="1">
                <a:latin typeface="Alumni Sans" panose="020B0604020202020204" charset="0"/>
              </a:rPr>
              <a:t>Pech</a:t>
            </a:r>
            <a:endParaRPr lang="en-US" sz="1800" dirty="0">
              <a:latin typeface="Alumni Sans" panose="020B0604020202020204" charset="0"/>
            </a:endParaRPr>
          </a:p>
          <a:p>
            <a:pPr marL="0" lvl="0" indent="0" algn="l" rtl="0">
              <a:spcBef>
                <a:spcPts val="0"/>
              </a:spcBef>
              <a:spcAft>
                <a:spcPts val="0"/>
              </a:spcAft>
              <a:buNone/>
            </a:pPr>
            <a:endParaRPr dirty="0"/>
          </a:p>
        </p:txBody>
      </p:sp>
      <p:sp>
        <p:nvSpPr>
          <p:cNvPr id="124" name="Google Shape;124;p25"/>
          <p:cNvSpPr/>
          <p:nvPr/>
        </p:nvSpPr>
        <p:spPr>
          <a:xfrm>
            <a:off x="0" y="968675"/>
            <a:ext cx="1629000" cy="470700"/>
          </a:xfrm>
          <a:prstGeom prst="rect">
            <a:avLst/>
          </a:prstGeom>
          <a:solidFill>
            <a:schemeClr val="dk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500" dirty="0">
                <a:solidFill>
                  <a:schemeClr val="lt1"/>
                </a:solidFill>
                <a:latin typeface="Alumni Sans"/>
                <a:ea typeface="Alumni Sans"/>
                <a:cs typeface="Alumni Sans"/>
                <a:sym typeface="Alumni Sans"/>
              </a:rPr>
              <a:t>2023-2024</a:t>
            </a:r>
            <a:endParaRPr sz="2500" dirty="0">
              <a:solidFill>
                <a:schemeClr val="lt1"/>
              </a:solidFill>
              <a:latin typeface="Alumni Sans"/>
              <a:ea typeface="Alumni Sans"/>
              <a:cs typeface="Alumni Sans"/>
              <a:sym typeface="Alumni Sans"/>
            </a:endParaRPr>
          </a:p>
        </p:txBody>
      </p:sp>
      <p:pic>
        <p:nvPicPr>
          <p:cNvPr id="125" name="Google Shape;125;p25"/>
          <p:cNvPicPr preferRelativeResize="0"/>
          <p:nvPr/>
        </p:nvPicPr>
        <p:blipFill>
          <a:blip r:embed="rId3">
            <a:alphaModFix/>
          </a:blip>
          <a:stretch>
            <a:fillRect/>
          </a:stretch>
        </p:blipFill>
        <p:spPr>
          <a:xfrm rot="10800000" flipH="1">
            <a:off x="6884544" y="4002608"/>
            <a:ext cx="1546231" cy="360850"/>
          </a:xfrm>
          <a:prstGeom prst="rect">
            <a:avLst/>
          </a:prstGeom>
          <a:noFill/>
          <a:ln>
            <a:noFill/>
          </a:ln>
        </p:spPr>
      </p:pic>
      <p:pic>
        <p:nvPicPr>
          <p:cNvPr id="3" name="Picture 2" descr="A logo for a university&#10;&#10;Description automatically generated">
            <a:extLst>
              <a:ext uri="{FF2B5EF4-FFF2-40B4-BE49-F238E27FC236}">
                <a16:creationId xmlns:a16="http://schemas.microsoft.com/office/drawing/2014/main" id="{BA8028F2-6D60-1B5C-196E-E13435DB881F}"/>
              </a:ext>
            </a:extLst>
          </p:cNvPr>
          <p:cNvPicPr>
            <a:picLocks noChangeAspect="1"/>
          </p:cNvPicPr>
          <p:nvPr/>
        </p:nvPicPr>
        <p:blipFill>
          <a:blip r:embed="rId4"/>
          <a:stretch>
            <a:fillRect/>
          </a:stretch>
        </p:blipFill>
        <p:spPr>
          <a:xfrm>
            <a:off x="7126254" y="289580"/>
            <a:ext cx="1697738" cy="679095"/>
          </a:xfrm>
          <a:prstGeom prst="rect">
            <a:avLst/>
          </a:prstGeom>
        </p:spPr>
      </p:pic>
      <p:sp>
        <p:nvSpPr>
          <p:cNvPr id="5" name="TextBox 4">
            <a:extLst>
              <a:ext uri="{FF2B5EF4-FFF2-40B4-BE49-F238E27FC236}">
                <a16:creationId xmlns:a16="http://schemas.microsoft.com/office/drawing/2014/main" id="{8AC2B42D-BC66-CB7C-AC5F-2F84660DDC5A}"/>
              </a:ext>
            </a:extLst>
          </p:cNvPr>
          <p:cNvSpPr txBox="1"/>
          <p:nvPr/>
        </p:nvSpPr>
        <p:spPr>
          <a:xfrm>
            <a:off x="585387" y="3366979"/>
            <a:ext cx="4572000" cy="923330"/>
          </a:xfrm>
          <a:prstGeom prst="rect">
            <a:avLst/>
          </a:prstGeom>
          <a:noFill/>
        </p:spPr>
        <p:txBody>
          <a:bodyPr wrap="square">
            <a:spAutoFit/>
          </a:bodyPr>
          <a:lstStyle/>
          <a:p>
            <a:r>
              <a:rPr lang="en-US" sz="1800" b="1" dirty="0">
                <a:latin typeface="Alumni Sans" panose="020B0604020202020204" charset="0"/>
              </a:rPr>
              <a:t>Group Name: </a:t>
            </a:r>
            <a:r>
              <a:rPr lang="en-US" sz="1800" dirty="0">
                <a:latin typeface="Alumni Sans" panose="020B0604020202020204" charset="0"/>
              </a:rPr>
              <a:t>Global Variable</a:t>
            </a:r>
          </a:p>
          <a:p>
            <a:r>
              <a:rPr lang="en-US" sz="1800" b="1" dirty="0">
                <a:latin typeface="Alumni Sans" panose="020B0604020202020204" charset="0"/>
              </a:rPr>
              <a:t>Group Member</a:t>
            </a:r>
            <a:r>
              <a:rPr lang="en-US" sz="1800" dirty="0">
                <a:latin typeface="Alumni Sans" panose="020B0604020202020204" charset="0"/>
              </a:rPr>
              <a:t>: Muhammad Haris (1440274)</a:t>
            </a:r>
          </a:p>
          <a:p>
            <a:r>
              <a:rPr lang="en-US" sz="1800" dirty="0">
                <a:latin typeface="Alumni Sans" panose="020B0604020202020204" charset="0"/>
              </a:rPr>
              <a:t>	    </a:t>
            </a:r>
            <a:r>
              <a:rPr lang="en-US" sz="1800" dirty="0" err="1">
                <a:latin typeface="Alumni Sans" panose="020B0604020202020204" charset="0"/>
              </a:rPr>
              <a:t>Zaka</a:t>
            </a:r>
            <a:r>
              <a:rPr lang="en-US" sz="1800">
                <a:latin typeface="Alumni Sans" panose="020B0604020202020204" charset="0"/>
              </a:rPr>
              <a:t> Ahmad ()</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Define the Value of K</a:t>
            </a:r>
            <a:endParaRPr dirty="0"/>
          </a:p>
        </p:txBody>
      </p:sp>
      <p:pic>
        <p:nvPicPr>
          <p:cNvPr id="12" name="Picture 11" descr="A diagram of red and blue dots&#10;&#10;Description automatically generated">
            <a:extLst>
              <a:ext uri="{FF2B5EF4-FFF2-40B4-BE49-F238E27FC236}">
                <a16:creationId xmlns:a16="http://schemas.microsoft.com/office/drawing/2014/main" id="{655E141D-C39F-C7D7-3CF8-FD78D0DFF3F8}"/>
              </a:ext>
            </a:extLst>
          </p:cNvPr>
          <p:cNvPicPr>
            <a:picLocks noChangeAspect="1"/>
          </p:cNvPicPr>
          <p:nvPr/>
        </p:nvPicPr>
        <p:blipFill>
          <a:blip r:embed="rId3"/>
          <a:stretch>
            <a:fillRect/>
          </a:stretch>
        </p:blipFill>
        <p:spPr>
          <a:xfrm>
            <a:off x="773394" y="1468773"/>
            <a:ext cx="7597211" cy="3131265"/>
          </a:xfrm>
          <a:prstGeom prst="rect">
            <a:avLst/>
          </a:prstGeom>
        </p:spPr>
      </p:pic>
    </p:spTree>
    <p:extLst>
      <p:ext uri="{BB962C8B-B14F-4D97-AF65-F5344CB8AC3E}">
        <p14:creationId xmlns:p14="http://schemas.microsoft.com/office/powerpoint/2010/main" val="187995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Voting Method</a:t>
            </a:r>
            <a:endParaRPr dirty="0"/>
          </a:p>
        </p:txBody>
      </p:sp>
      <p:sp>
        <p:nvSpPr>
          <p:cNvPr id="172" name="Google Shape;172;p30"/>
          <p:cNvSpPr txBox="1">
            <a:spLocks noGrp="1"/>
          </p:cNvSpPr>
          <p:nvPr>
            <p:ph type="subTitle" idx="1"/>
          </p:nvPr>
        </p:nvSpPr>
        <p:spPr>
          <a:xfrm>
            <a:off x="811850" y="1392964"/>
            <a:ext cx="4998400" cy="349336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b="0" i="0" dirty="0">
                <a:solidFill>
                  <a:srgbClr val="0D0D0D"/>
                </a:solidFill>
                <a:effectLst/>
                <a:latin typeface="Alumni Sans" panose="020B0604020202020204" charset="0"/>
              </a:rPr>
              <a:t>Prediction in KNN is based on K nearest neighbors.</a:t>
            </a:r>
          </a:p>
          <a:p>
            <a:pPr algn="l">
              <a:buFont typeface="Arial" panose="020B0604020202020204" pitchFamily="34" charset="0"/>
              <a:buChar char="•"/>
            </a:pPr>
            <a:r>
              <a:rPr lang="en-US" sz="1800" b="0" i="0" dirty="0">
                <a:solidFill>
                  <a:srgbClr val="0D0D0D"/>
                </a:solidFill>
                <a:effectLst/>
                <a:latin typeface="Alumni Sans" panose="020B0604020202020204" charset="0"/>
              </a:rPr>
              <a:t>The predicted </a:t>
            </a:r>
            <a:r>
              <a:rPr lang="en-US" sz="1800" dirty="0">
                <a:solidFill>
                  <a:srgbClr val="0D0D0D"/>
                </a:solidFill>
                <a:latin typeface="Alumni Sans" panose="020B0604020202020204" charset="0"/>
              </a:rPr>
              <a:t>or </a:t>
            </a:r>
            <a:r>
              <a:rPr lang="en-US" sz="1800" b="0" i="0" dirty="0">
                <a:solidFill>
                  <a:srgbClr val="0D0D0D"/>
                </a:solidFill>
                <a:effectLst/>
                <a:latin typeface="Alumni Sans" panose="020B0604020202020204" charset="0"/>
              </a:rPr>
              <a:t>Winning class determined by majority voting principle.</a:t>
            </a:r>
          </a:p>
          <a:p>
            <a:pPr algn="l">
              <a:buFont typeface="Arial" panose="020B0604020202020204" pitchFamily="34" charset="0"/>
              <a:buChar char="•"/>
            </a:pPr>
            <a:r>
              <a:rPr lang="en-US" sz="1800" b="0" i="0" dirty="0">
                <a:solidFill>
                  <a:srgbClr val="0D0D0D"/>
                </a:solidFill>
                <a:effectLst/>
                <a:latin typeface="Alumni Sans" panose="020B0604020202020204" charset="0"/>
              </a:rPr>
              <a:t>Class with highest number of votes assigned to the element.</a:t>
            </a:r>
          </a:p>
          <a:p>
            <a:pPr marL="457200" lvl="1" indent="0" algn="l">
              <a:buNone/>
            </a:pPr>
            <a:r>
              <a:rPr lang="en-US" sz="1800" dirty="0">
                <a:solidFill>
                  <a:srgbClr val="0D0D0D"/>
                </a:solidFill>
                <a:latin typeface="Alumni Sans" panose="020B0604020202020204" charset="0"/>
              </a:rPr>
              <a:t>Important Thing to Consider</a:t>
            </a:r>
            <a:endParaRPr lang="en-US" sz="1800" b="0" i="0" dirty="0">
              <a:solidFill>
                <a:srgbClr val="0D0D0D"/>
              </a:solidFill>
              <a:effectLst/>
              <a:latin typeface="Alumni Sans" panose="020B0604020202020204" charset="0"/>
            </a:endParaRPr>
          </a:p>
          <a:p>
            <a:pPr lvl="1" algn="l">
              <a:buFont typeface="Arial" panose="020B0604020202020204" pitchFamily="34" charset="0"/>
              <a:buChar char="•"/>
            </a:pPr>
            <a:r>
              <a:rPr lang="en-US" sz="1800" b="0" i="0" dirty="0">
                <a:solidFill>
                  <a:srgbClr val="0D0D0D"/>
                </a:solidFill>
                <a:effectLst/>
                <a:latin typeface="Alumni Sans" panose="020B0604020202020204" charset="0"/>
              </a:rPr>
              <a:t>Choice of K impacts voting outcome.</a:t>
            </a:r>
          </a:p>
          <a:p>
            <a:pPr lvl="1" algn="l">
              <a:buFont typeface="Arial" panose="020B0604020202020204" pitchFamily="34" charset="0"/>
              <a:buChar char="•"/>
            </a:pPr>
            <a:r>
              <a:rPr lang="en-US" sz="1800" b="0" i="0" dirty="0">
                <a:solidFill>
                  <a:srgbClr val="0D0D0D"/>
                </a:solidFill>
                <a:effectLst/>
                <a:latin typeface="Alumni Sans" panose="020B0604020202020204" charset="0"/>
              </a:rPr>
              <a:t>Higher K values may lead to less confident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Imbalanced data scenarios can bias majority voting.</a:t>
            </a:r>
          </a:p>
          <a:p>
            <a:pPr lvl="1" algn="l">
              <a:buFont typeface="Arial" panose="020B0604020202020204" pitchFamily="34" charset="0"/>
              <a:buChar char="•"/>
            </a:pPr>
            <a:r>
              <a:rPr lang="en-US" sz="1800" b="0" i="0" dirty="0">
                <a:solidFill>
                  <a:srgbClr val="0D0D0D"/>
                </a:solidFill>
                <a:effectLst/>
                <a:latin typeface="Alumni Sans" panose="020B0604020202020204" charset="0"/>
              </a:rPr>
              <a:t>One class outweighing the other can skew predictions.</a:t>
            </a:r>
          </a:p>
          <a:p>
            <a:pPr lvl="1" algn="l">
              <a:buFont typeface="Arial" panose="020B0604020202020204" pitchFamily="34" charset="0"/>
              <a:buChar char="•"/>
            </a:pPr>
            <a:r>
              <a:rPr lang="en-US" sz="1800" b="0" i="0" dirty="0">
                <a:solidFill>
                  <a:srgbClr val="0D0D0D"/>
                </a:solidFill>
                <a:effectLst/>
                <a:latin typeface="Alumni Sans" panose="020B0604020202020204" charset="0"/>
              </a:rPr>
              <a:t>Techniques to resolve bias in majority voting are Distance-weighted voting and Weighted voting.</a:t>
            </a:r>
          </a:p>
          <a:p>
            <a:pPr marL="139700" indent="0" algn="l">
              <a:buNone/>
            </a:pPr>
            <a:endParaRPr lang="en-US" b="0" i="0" dirty="0">
              <a:solidFill>
                <a:srgbClr val="0D0D0D"/>
              </a:solidFill>
              <a:effectLst/>
              <a:latin typeface="Söhne"/>
            </a:endParaRPr>
          </a:p>
        </p:txBody>
      </p:sp>
      <p:pic>
        <p:nvPicPr>
          <p:cNvPr id="5" name="Picture 4" descr="A diagram of a diagram&#10;&#10;Description automatically generated">
            <a:extLst>
              <a:ext uri="{FF2B5EF4-FFF2-40B4-BE49-F238E27FC236}">
                <a16:creationId xmlns:a16="http://schemas.microsoft.com/office/drawing/2014/main" id="{5EEEC382-E6E8-3D51-76D4-7986D373D185}"/>
              </a:ext>
            </a:extLst>
          </p:cNvPr>
          <p:cNvPicPr>
            <a:picLocks noChangeAspect="1"/>
          </p:cNvPicPr>
          <p:nvPr/>
        </p:nvPicPr>
        <p:blipFill>
          <a:blip r:embed="rId3"/>
          <a:stretch>
            <a:fillRect/>
          </a:stretch>
        </p:blipFill>
        <p:spPr>
          <a:xfrm>
            <a:off x="5810250" y="1495776"/>
            <a:ext cx="2752725" cy="2676174"/>
          </a:xfrm>
          <a:prstGeom prst="rect">
            <a:avLst/>
          </a:prstGeom>
        </p:spPr>
      </p:pic>
    </p:spTree>
    <p:extLst>
      <p:ext uri="{BB962C8B-B14F-4D97-AF65-F5344CB8AC3E}">
        <p14:creationId xmlns:p14="http://schemas.microsoft.com/office/powerpoint/2010/main" val="303219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Project Methodology</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03</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285774" y="3720807"/>
            <a:ext cx="5924651" cy="653100"/>
          </a:xfrm>
        </p:spPr>
        <p:txBody>
          <a:bodyPr/>
          <a:lstStyle/>
          <a:p>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30334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7"/>
          <p:cNvSpPr/>
          <p:nvPr/>
        </p:nvSpPr>
        <p:spPr>
          <a:xfrm>
            <a:off x="15270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4909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4548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7418707" y="136170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txBox="1"/>
          <p:nvPr/>
        </p:nvSpPr>
        <p:spPr>
          <a:xfrm flipH="1">
            <a:off x="709007" y="1842900"/>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I</a:t>
            </a:r>
            <a:r>
              <a:rPr lang="en-US" sz="2500" dirty="0">
                <a:solidFill>
                  <a:schemeClr val="dk1"/>
                </a:solidFill>
                <a:latin typeface="Alumni Sans"/>
                <a:ea typeface="Alumni Sans"/>
                <a:cs typeface="Alumni Sans"/>
                <a:sym typeface="Alumni Sans"/>
              </a:rPr>
              <a:t>n</a:t>
            </a:r>
            <a:r>
              <a:rPr lang="en" sz="2500" dirty="0">
                <a:solidFill>
                  <a:schemeClr val="dk1"/>
                </a:solidFill>
                <a:latin typeface="Alumni Sans"/>
                <a:ea typeface="Alumni Sans"/>
                <a:cs typeface="Alumni Sans"/>
                <a:sym typeface="Alumni Sans"/>
              </a:rPr>
              <a:t>put Sequence</a:t>
            </a:r>
            <a:endParaRPr sz="2500" dirty="0">
              <a:solidFill>
                <a:schemeClr val="dk1"/>
              </a:solidFill>
              <a:latin typeface="Alumni Sans"/>
              <a:ea typeface="Alumni Sans"/>
              <a:cs typeface="Alumni Sans"/>
              <a:sym typeface="Alumni Sans"/>
            </a:endParaRPr>
          </a:p>
        </p:txBody>
      </p:sp>
      <p:sp>
        <p:nvSpPr>
          <p:cNvPr id="509" name="Google Shape;509;p37"/>
          <p:cNvSpPr txBox="1"/>
          <p:nvPr/>
        </p:nvSpPr>
        <p:spPr>
          <a:xfrm flipH="1">
            <a:off x="2672907" y="1538051"/>
            <a:ext cx="1812300" cy="897900"/>
          </a:xfrm>
          <a:prstGeom prst="rect">
            <a:avLst/>
          </a:prstGeom>
          <a:noFill/>
          <a:ln>
            <a:noFill/>
          </a:ln>
        </p:spPr>
        <p:txBody>
          <a:bodyPr spcFirstLastPara="1" wrap="square" lIns="182875" tIns="91425" rIns="18287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Encoder</a:t>
            </a:r>
            <a:endParaRPr sz="2500" dirty="0">
              <a:solidFill>
                <a:schemeClr val="dk1"/>
              </a:solidFill>
              <a:latin typeface="Alumni Sans"/>
              <a:ea typeface="Alumni Sans"/>
              <a:cs typeface="Alumni Sans"/>
              <a:sym typeface="Alumni Sans"/>
            </a:endParaRPr>
          </a:p>
        </p:txBody>
      </p:sp>
      <p:sp>
        <p:nvSpPr>
          <p:cNvPr id="510" name="Google Shape;510;p37"/>
          <p:cNvSpPr txBox="1"/>
          <p:nvPr/>
        </p:nvSpPr>
        <p:spPr>
          <a:xfrm flipH="1">
            <a:off x="4658795" y="1544501"/>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a:t>
            </a:r>
            <a:r>
              <a:rPr lang="en-US" sz="2500" dirty="0">
                <a:solidFill>
                  <a:schemeClr val="dk1"/>
                </a:solidFill>
                <a:latin typeface="Alumni Sans"/>
                <a:ea typeface="Alumni Sans"/>
                <a:cs typeface="Alumni Sans"/>
                <a:sym typeface="Alumni Sans"/>
              </a:rPr>
              <a:t>p</a:t>
            </a:r>
            <a:r>
              <a:rPr lang="en" sz="2500" dirty="0">
                <a:solidFill>
                  <a:schemeClr val="dk1"/>
                </a:solidFill>
                <a:latin typeface="Alumni Sans"/>
                <a:ea typeface="Alumni Sans"/>
                <a:cs typeface="Alumni Sans"/>
                <a:sym typeface="Alumni Sans"/>
              </a:rPr>
              <a:t>artial Pooler</a:t>
            </a:r>
            <a:endParaRPr sz="2500" dirty="0">
              <a:solidFill>
                <a:schemeClr val="dk1"/>
              </a:solidFill>
              <a:latin typeface="Alumni Sans"/>
              <a:ea typeface="Alumni Sans"/>
              <a:cs typeface="Alumni Sans"/>
              <a:sym typeface="Alumni Sans"/>
            </a:endParaRPr>
          </a:p>
        </p:txBody>
      </p:sp>
      <p:sp>
        <p:nvSpPr>
          <p:cNvPr id="511" name="Google Shape;511;p37"/>
          <p:cNvSpPr txBox="1"/>
          <p:nvPr/>
        </p:nvSpPr>
        <p:spPr>
          <a:xfrm flipH="1">
            <a:off x="6600707" y="184290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Temporal Memory</a:t>
            </a:r>
            <a:endParaRPr sz="2500" dirty="0">
              <a:solidFill>
                <a:schemeClr val="dk1"/>
              </a:solidFill>
              <a:latin typeface="Alumni Sans"/>
              <a:ea typeface="Alumni Sans"/>
              <a:cs typeface="Alumni Sans"/>
              <a:sym typeface="Alumni Sans"/>
            </a:endParaRPr>
          </a:p>
        </p:txBody>
      </p:sp>
      <p:cxnSp>
        <p:nvCxnSpPr>
          <p:cNvPr id="512" name="Google Shape;512;p37"/>
          <p:cNvCxnSpPr>
            <a:stCxn id="504" idx="3"/>
            <a:endCxn id="505" idx="1"/>
          </p:cNvCxnSpPr>
          <p:nvPr/>
        </p:nvCxnSpPr>
        <p:spPr>
          <a:xfrm>
            <a:off x="17034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37"/>
          <p:cNvCxnSpPr>
            <a:stCxn id="505" idx="3"/>
            <a:endCxn id="506" idx="1"/>
          </p:cNvCxnSpPr>
          <p:nvPr/>
        </p:nvCxnSpPr>
        <p:spPr>
          <a:xfrm>
            <a:off x="36673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37"/>
          <p:cNvCxnSpPr>
            <a:stCxn id="506" idx="3"/>
            <a:endCxn id="507" idx="1"/>
          </p:cNvCxnSpPr>
          <p:nvPr/>
        </p:nvCxnSpPr>
        <p:spPr>
          <a:xfrm>
            <a:off x="5631207"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15" name="Google Shape;515;p37"/>
          <p:cNvCxnSpPr>
            <a:stCxn id="504" idx="2"/>
            <a:endCxn id="508" idx="0"/>
          </p:cNvCxnSpPr>
          <p:nvPr/>
        </p:nvCxnSpPr>
        <p:spPr>
          <a:xfrm>
            <a:off x="1615207" y="153810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16" name="Google Shape;516;p37"/>
          <p:cNvCxnSpPr>
            <a:stCxn id="505" idx="2"/>
            <a:endCxn id="509" idx="0"/>
          </p:cNvCxnSpPr>
          <p:nvPr/>
        </p:nvCxnSpPr>
        <p:spPr>
          <a:xfrm flipH="1" flipV="1">
            <a:off x="3579057" y="1538051"/>
            <a:ext cx="50" cy="49"/>
          </a:xfrm>
          <a:prstGeom prst="straightConnector1">
            <a:avLst/>
          </a:prstGeom>
          <a:noFill/>
          <a:ln w="9525" cap="flat" cmpd="sng">
            <a:solidFill>
              <a:schemeClr val="dk1"/>
            </a:solidFill>
            <a:prstDash val="solid"/>
            <a:round/>
            <a:headEnd type="none" w="med" len="med"/>
            <a:tailEnd type="diamond" w="med" len="med"/>
          </a:ln>
        </p:spPr>
      </p:cxnSp>
      <p:cxnSp>
        <p:nvCxnSpPr>
          <p:cNvPr id="517" name="Google Shape;517;p37"/>
          <p:cNvCxnSpPr>
            <a:stCxn id="506" idx="2"/>
            <a:endCxn id="510" idx="0"/>
          </p:cNvCxnSpPr>
          <p:nvPr/>
        </p:nvCxnSpPr>
        <p:spPr>
          <a:xfrm>
            <a:off x="5543007" y="1538100"/>
            <a:ext cx="21938" cy="6401"/>
          </a:xfrm>
          <a:prstGeom prst="straightConnector1">
            <a:avLst/>
          </a:prstGeom>
          <a:noFill/>
          <a:ln w="9525" cap="flat" cmpd="sng">
            <a:solidFill>
              <a:schemeClr val="dk1"/>
            </a:solidFill>
            <a:prstDash val="solid"/>
            <a:round/>
            <a:headEnd type="none" w="med" len="med"/>
            <a:tailEnd type="diamond" w="med" len="med"/>
          </a:ln>
        </p:spPr>
      </p:cxnSp>
      <p:cxnSp>
        <p:nvCxnSpPr>
          <p:cNvPr id="518" name="Google Shape;518;p37"/>
          <p:cNvCxnSpPr>
            <a:stCxn id="507" idx="2"/>
            <a:endCxn id="511" idx="0"/>
          </p:cNvCxnSpPr>
          <p:nvPr/>
        </p:nvCxnSpPr>
        <p:spPr>
          <a:xfrm>
            <a:off x="7506907" y="1538100"/>
            <a:ext cx="0" cy="304800"/>
          </a:xfrm>
          <a:prstGeom prst="straightConnector1">
            <a:avLst/>
          </a:prstGeom>
          <a:noFill/>
          <a:ln w="9525" cap="flat" cmpd="sng">
            <a:solidFill>
              <a:schemeClr val="dk1"/>
            </a:solidFill>
            <a:prstDash val="solid"/>
            <a:round/>
            <a:headEnd type="none" w="med" len="med"/>
            <a:tailEnd type="diamond" w="med" len="med"/>
          </a:ln>
        </p:spPr>
      </p:cxnSp>
      <p:sp>
        <p:nvSpPr>
          <p:cNvPr id="519" name="Google Shape;519;p37"/>
          <p:cNvSpPr/>
          <p:nvPr/>
        </p:nvSpPr>
        <p:spPr>
          <a:xfrm>
            <a:off x="15270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4909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4548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7418707" y="319615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txBox="1"/>
          <p:nvPr/>
        </p:nvSpPr>
        <p:spPr>
          <a:xfrm flipH="1">
            <a:off x="709007" y="3677350"/>
            <a:ext cx="1812300" cy="11804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Sparse Distribution Representation</a:t>
            </a:r>
            <a:endParaRPr sz="2500" dirty="0">
              <a:solidFill>
                <a:schemeClr val="dk1"/>
              </a:solidFill>
              <a:latin typeface="Alumni Sans"/>
              <a:ea typeface="Alumni Sans"/>
              <a:cs typeface="Alumni Sans"/>
              <a:sym typeface="Alumni Sans"/>
            </a:endParaRPr>
          </a:p>
        </p:txBody>
      </p:sp>
      <p:sp>
        <p:nvSpPr>
          <p:cNvPr id="524" name="Google Shape;524;p37"/>
          <p:cNvSpPr txBox="1"/>
          <p:nvPr/>
        </p:nvSpPr>
        <p:spPr>
          <a:xfrm flipH="1">
            <a:off x="26729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US" sz="2500" dirty="0">
                <a:solidFill>
                  <a:schemeClr val="dk1"/>
                </a:solidFill>
                <a:latin typeface="Alumni Sans"/>
                <a:ea typeface="Alumni Sans"/>
                <a:cs typeface="Alumni Sans"/>
                <a:sym typeface="Alumni Sans"/>
              </a:rPr>
              <a:t>Dataset File</a:t>
            </a:r>
            <a:endParaRPr sz="2500" dirty="0">
              <a:solidFill>
                <a:schemeClr val="dk1"/>
              </a:solidFill>
              <a:latin typeface="Alumni Sans"/>
              <a:ea typeface="Alumni Sans"/>
              <a:cs typeface="Alumni Sans"/>
              <a:sym typeface="Alumni Sans"/>
            </a:endParaRPr>
          </a:p>
        </p:txBody>
      </p:sp>
      <p:sp>
        <p:nvSpPr>
          <p:cNvPr id="525" name="Google Shape;525;p37"/>
          <p:cNvSpPr txBox="1"/>
          <p:nvPr/>
        </p:nvSpPr>
        <p:spPr>
          <a:xfrm flipH="1">
            <a:off x="46368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KNN CLassifier</a:t>
            </a:r>
            <a:endParaRPr sz="2500" dirty="0">
              <a:solidFill>
                <a:schemeClr val="dk1"/>
              </a:solidFill>
              <a:latin typeface="Alumni Sans"/>
              <a:ea typeface="Alumni Sans"/>
              <a:cs typeface="Alumni Sans"/>
              <a:sym typeface="Alumni Sans"/>
            </a:endParaRPr>
          </a:p>
        </p:txBody>
      </p:sp>
      <p:sp>
        <p:nvSpPr>
          <p:cNvPr id="526" name="Google Shape;526;p37"/>
          <p:cNvSpPr txBox="1"/>
          <p:nvPr/>
        </p:nvSpPr>
        <p:spPr>
          <a:xfrm flipH="1">
            <a:off x="6600707" y="3677350"/>
            <a:ext cx="1812300" cy="8979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None/>
            </a:pPr>
            <a:r>
              <a:rPr lang="en" sz="2500" dirty="0">
                <a:solidFill>
                  <a:schemeClr val="dk1"/>
                </a:solidFill>
                <a:latin typeface="Alumni Sans"/>
                <a:ea typeface="Alumni Sans"/>
                <a:cs typeface="Alumni Sans"/>
                <a:sym typeface="Alumni Sans"/>
              </a:rPr>
              <a:t>Predicted Input Sequence</a:t>
            </a:r>
            <a:endParaRPr sz="2500" dirty="0">
              <a:solidFill>
                <a:schemeClr val="dk1"/>
              </a:solidFill>
              <a:latin typeface="Alumni Sans"/>
              <a:ea typeface="Alumni Sans"/>
              <a:cs typeface="Alumni Sans"/>
              <a:sym typeface="Alumni Sans"/>
            </a:endParaRPr>
          </a:p>
        </p:txBody>
      </p:sp>
      <p:cxnSp>
        <p:nvCxnSpPr>
          <p:cNvPr id="527" name="Google Shape;527;p37"/>
          <p:cNvCxnSpPr>
            <a:stCxn id="519" idx="3"/>
            <a:endCxn id="520" idx="1"/>
          </p:cNvCxnSpPr>
          <p:nvPr/>
        </p:nvCxnSpPr>
        <p:spPr>
          <a:xfrm>
            <a:off x="17034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37"/>
          <p:cNvCxnSpPr>
            <a:stCxn id="520" idx="3"/>
            <a:endCxn id="521" idx="1"/>
          </p:cNvCxnSpPr>
          <p:nvPr/>
        </p:nvCxnSpPr>
        <p:spPr>
          <a:xfrm>
            <a:off x="36673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37"/>
          <p:cNvCxnSpPr>
            <a:stCxn id="521" idx="3"/>
            <a:endCxn id="522" idx="1"/>
          </p:cNvCxnSpPr>
          <p:nvPr/>
        </p:nvCxnSpPr>
        <p:spPr>
          <a:xfrm>
            <a:off x="5631207"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37"/>
          <p:cNvCxnSpPr>
            <a:cxnSpLocks/>
            <a:stCxn id="519" idx="2"/>
            <a:endCxn id="523" idx="0"/>
          </p:cNvCxnSpPr>
          <p:nvPr/>
        </p:nvCxnSpPr>
        <p:spPr>
          <a:xfrm flipH="1">
            <a:off x="1615157" y="3372550"/>
            <a:ext cx="50" cy="304800"/>
          </a:xfrm>
          <a:prstGeom prst="straightConnector1">
            <a:avLst/>
          </a:prstGeom>
          <a:noFill/>
          <a:ln w="9525" cap="flat" cmpd="sng">
            <a:solidFill>
              <a:schemeClr val="dk1"/>
            </a:solidFill>
            <a:prstDash val="solid"/>
            <a:round/>
            <a:headEnd type="none" w="med" len="med"/>
            <a:tailEnd type="diamond" w="med" len="med"/>
          </a:ln>
        </p:spPr>
      </p:cxnSp>
      <p:cxnSp>
        <p:nvCxnSpPr>
          <p:cNvPr id="531" name="Google Shape;531;p37"/>
          <p:cNvCxnSpPr>
            <a:stCxn id="520" idx="2"/>
            <a:endCxn id="524" idx="0"/>
          </p:cNvCxnSpPr>
          <p:nvPr/>
        </p:nvCxnSpPr>
        <p:spPr>
          <a:xfrm>
            <a:off x="35791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2" name="Google Shape;532;p37"/>
          <p:cNvCxnSpPr>
            <a:stCxn id="521" idx="2"/>
            <a:endCxn id="525" idx="0"/>
          </p:cNvCxnSpPr>
          <p:nvPr/>
        </p:nvCxnSpPr>
        <p:spPr>
          <a:xfrm>
            <a:off x="55430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3" name="Google Shape;533;p37"/>
          <p:cNvCxnSpPr>
            <a:stCxn id="522" idx="2"/>
            <a:endCxn id="526" idx="0"/>
          </p:cNvCxnSpPr>
          <p:nvPr/>
        </p:nvCxnSpPr>
        <p:spPr>
          <a:xfrm>
            <a:off x="7506907" y="3372550"/>
            <a:ext cx="0" cy="304800"/>
          </a:xfrm>
          <a:prstGeom prst="straightConnector1">
            <a:avLst/>
          </a:prstGeom>
          <a:noFill/>
          <a:ln w="9525" cap="flat" cmpd="sng">
            <a:solidFill>
              <a:schemeClr val="dk1"/>
            </a:solidFill>
            <a:prstDash val="solid"/>
            <a:round/>
            <a:headEnd type="none" w="med" len="med"/>
            <a:tailEnd type="diamond" w="med" len="med"/>
          </a:ln>
        </p:spPr>
      </p:cxnSp>
      <p:cxnSp>
        <p:nvCxnSpPr>
          <p:cNvPr id="534" name="Google Shape;534;p37"/>
          <p:cNvCxnSpPr>
            <a:stCxn id="507" idx="3"/>
            <a:endCxn id="519" idx="1"/>
          </p:cNvCxnSpPr>
          <p:nvPr/>
        </p:nvCxnSpPr>
        <p:spPr>
          <a:xfrm flipH="1">
            <a:off x="1527007" y="1449900"/>
            <a:ext cx="6068100" cy="1834500"/>
          </a:xfrm>
          <a:prstGeom prst="bentConnector5">
            <a:avLst>
              <a:gd name="adj1" fmla="val -13841"/>
              <a:gd name="adj2" fmla="val 78111"/>
              <a:gd name="adj3" fmla="val 113449"/>
            </a:avLst>
          </a:prstGeom>
          <a:noFill/>
          <a:ln w="9525" cap="flat" cmpd="sng">
            <a:solidFill>
              <a:schemeClr val="dk1"/>
            </a:solidFill>
            <a:prstDash val="solid"/>
            <a:round/>
            <a:headEnd type="none" w="med" len="med"/>
            <a:tailEnd type="none" w="med" len="med"/>
          </a:ln>
        </p:spPr>
      </p:cxnSp>
      <p:sp>
        <p:nvSpPr>
          <p:cNvPr id="535" name="Google Shape;535;p3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en" dirty="0"/>
              <a:t>Project WorkFLOW</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29F3-6025-4258-9961-4E4677CDB4EB}"/>
              </a:ext>
            </a:extLst>
          </p:cNvPr>
          <p:cNvSpPr>
            <a:spLocks noGrp="1"/>
          </p:cNvSpPr>
          <p:nvPr>
            <p:ph type="title"/>
          </p:nvPr>
        </p:nvSpPr>
        <p:spPr/>
        <p:txBody>
          <a:bodyPr/>
          <a:lstStyle/>
          <a:p>
            <a:r>
              <a:rPr lang="en-US" dirty="0"/>
              <a:t>Process Diagram</a:t>
            </a:r>
          </a:p>
        </p:txBody>
      </p:sp>
      <p:pic>
        <p:nvPicPr>
          <p:cNvPr id="4" name="Picture 3" descr="A diagram of a software system&#10;&#10;Description automatically generated">
            <a:extLst>
              <a:ext uri="{FF2B5EF4-FFF2-40B4-BE49-F238E27FC236}">
                <a16:creationId xmlns:a16="http://schemas.microsoft.com/office/drawing/2014/main" id="{917A1B5C-9451-CDE4-6675-7440F65E2D63}"/>
              </a:ext>
            </a:extLst>
          </p:cNvPr>
          <p:cNvPicPr>
            <a:picLocks noChangeAspect="1"/>
          </p:cNvPicPr>
          <p:nvPr/>
        </p:nvPicPr>
        <p:blipFill>
          <a:blip r:embed="rId2"/>
          <a:stretch>
            <a:fillRect/>
          </a:stretch>
        </p:blipFill>
        <p:spPr>
          <a:xfrm>
            <a:off x="857250" y="1323975"/>
            <a:ext cx="7181850" cy="3260200"/>
          </a:xfrm>
          <a:prstGeom prst="rect">
            <a:avLst/>
          </a:prstGeom>
        </p:spPr>
      </p:pic>
    </p:spTree>
    <p:extLst>
      <p:ext uri="{BB962C8B-B14F-4D97-AF65-F5344CB8AC3E}">
        <p14:creationId xmlns:p14="http://schemas.microsoft.com/office/powerpoint/2010/main" val="206180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Define the Value of K</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04</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indent="0"/>
            <a:r>
              <a:rPr lang="en-US" sz="1800" dirty="0">
                <a:latin typeface="Alumni Sans" panose="020B0604020202020204" charset="0"/>
              </a:rPr>
              <a:t>Concluding the value of K based on different results</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481149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5" name="Picture 4" descr="A table with numbers and text&#10;&#10;Description automatically generated">
            <a:extLst>
              <a:ext uri="{FF2B5EF4-FFF2-40B4-BE49-F238E27FC236}">
                <a16:creationId xmlns:a16="http://schemas.microsoft.com/office/drawing/2014/main" id="{2FB0C70A-D691-5D84-7B45-363C277E98EB}"/>
              </a:ext>
            </a:extLst>
          </p:cNvPr>
          <p:cNvPicPr>
            <a:picLocks noChangeAspect="1"/>
          </p:cNvPicPr>
          <p:nvPr/>
        </p:nvPicPr>
        <p:blipFill>
          <a:blip r:embed="rId3"/>
          <a:stretch>
            <a:fillRect/>
          </a:stretch>
        </p:blipFill>
        <p:spPr>
          <a:xfrm>
            <a:off x="1550194" y="1789102"/>
            <a:ext cx="6043612" cy="2640023"/>
          </a:xfrm>
          <a:prstGeom prst="rect">
            <a:avLst/>
          </a:prstGeom>
        </p:spPr>
      </p:pic>
      <p:sp>
        <p:nvSpPr>
          <p:cNvPr id="13" name="TextBox 12">
            <a:extLst>
              <a:ext uri="{FF2B5EF4-FFF2-40B4-BE49-F238E27FC236}">
                <a16:creationId xmlns:a16="http://schemas.microsoft.com/office/drawing/2014/main" id="{2B171BB4-0DAA-A84E-18A0-3B07CCCA3A8E}"/>
              </a:ext>
            </a:extLst>
          </p:cNvPr>
          <p:cNvSpPr txBox="1"/>
          <p:nvPr/>
        </p:nvSpPr>
        <p:spPr>
          <a:xfrm>
            <a:off x="1095375" y="893862"/>
            <a:ext cx="4572000" cy="738664"/>
          </a:xfrm>
          <a:prstGeom prst="rect">
            <a:avLst/>
          </a:prstGeom>
          <a:noFill/>
        </p:spPr>
        <p:txBody>
          <a:bodyPr wrap="square">
            <a:spAutoFit/>
          </a:bodyPr>
          <a:lstStyle/>
          <a:p>
            <a:r>
              <a:rPr lang="en-US" sz="4200" dirty="0">
                <a:latin typeface="Alumni Sans" panose="020B0604020202020204" charset="0"/>
              </a:rPr>
              <a:t>Value of K chosen as 3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CB48-4A7B-FD5F-114B-B12F7D51525C}"/>
              </a:ext>
            </a:extLst>
          </p:cNvPr>
          <p:cNvSpPr>
            <a:spLocks noGrp="1"/>
          </p:cNvSpPr>
          <p:nvPr>
            <p:ph type="title"/>
          </p:nvPr>
        </p:nvSpPr>
        <p:spPr>
          <a:xfrm>
            <a:off x="1409599" y="2163225"/>
            <a:ext cx="4029175" cy="1431000"/>
          </a:xfrm>
        </p:spPr>
        <p:txBody>
          <a:bodyPr/>
          <a:lstStyle/>
          <a:p>
            <a:r>
              <a:rPr lang="en-US" dirty="0"/>
              <a:t>Results</a:t>
            </a:r>
          </a:p>
        </p:txBody>
      </p:sp>
      <p:sp>
        <p:nvSpPr>
          <p:cNvPr id="3" name="Title 2">
            <a:extLst>
              <a:ext uri="{FF2B5EF4-FFF2-40B4-BE49-F238E27FC236}">
                <a16:creationId xmlns:a16="http://schemas.microsoft.com/office/drawing/2014/main" id="{23E63CDD-96AF-E0E3-6E9A-D31E08142F9E}"/>
              </a:ext>
            </a:extLst>
          </p:cNvPr>
          <p:cNvSpPr>
            <a:spLocks noGrp="1"/>
          </p:cNvSpPr>
          <p:nvPr>
            <p:ph type="title" idx="2"/>
          </p:nvPr>
        </p:nvSpPr>
        <p:spPr/>
        <p:txBody>
          <a:bodyPr/>
          <a:lstStyle/>
          <a:p>
            <a:r>
              <a:rPr lang="en-US" dirty="0"/>
              <a:t>05</a:t>
            </a:r>
          </a:p>
        </p:txBody>
      </p:sp>
      <p:sp>
        <p:nvSpPr>
          <p:cNvPr id="4" name="Subtitle 3">
            <a:extLst>
              <a:ext uri="{FF2B5EF4-FFF2-40B4-BE49-F238E27FC236}">
                <a16:creationId xmlns:a16="http://schemas.microsoft.com/office/drawing/2014/main" id="{F8CF7627-BDB1-5852-9911-BADF791EB5E9}"/>
              </a:ext>
            </a:extLst>
          </p:cNvPr>
          <p:cNvSpPr>
            <a:spLocks noGrp="1"/>
          </p:cNvSpPr>
          <p:nvPr>
            <p:ph type="subTitle" idx="1"/>
          </p:nvPr>
        </p:nvSpPr>
        <p:spPr>
          <a:xfrm>
            <a:off x="1409599" y="3720807"/>
            <a:ext cx="5924651" cy="653100"/>
          </a:xfrm>
        </p:spPr>
        <p:txBody>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a:p>
            <a:endParaRPr lang="en-US" dirty="0"/>
          </a:p>
        </p:txBody>
      </p:sp>
      <p:pic>
        <p:nvPicPr>
          <p:cNvPr id="5" name="Google Shape;166;p29">
            <a:extLst>
              <a:ext uri="{FF2B5EF4-FFF2-40B4-BE49-F238E27FC236}">
                <a16:creationId xmlns:a16="http://schemas.microsoft.com/office/drawing/2014/main" id="{7A51A8BC-DC0B-F619-B0B1-E8F4ED00509C}"/>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3836595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Result Output Window </a:t>
            </a:r>
          </a:p>
        </p:txBody>
      </p:sp>
      <p:pic>
        <p:nvPicPr>
          <p:cNvPr id="4" name="Picture 3" descr="A computer screen shot of a black screen&#10;&#10;Description automatically generated">
            <a:extLst>
              <a:ext uri="{FF2B5EF4-FFF2-40B4-BE49-F238E27FC236}">
                <a16:creationId xmlns:a16="http://schemas.microsoft.com/office/drawing/2014/main" id="{B6AAF434-FBD4-454C-51ED-B16AE2605275}"/>
              </a:ext>
            </a:extLst>
          </p:cNvPr>
          <p:cNvPicPr>
            <a:picLocks noChangeAspect="1"/>
          </p:cNvPicPr>
          <p:nvPr/>
        </p:nvPicPr>
        <p:blipFill>
          <a:blip r:embed="rId2"/>
          <a:stretch>
            <a:fillRect/>
          </a:stretch>
        </p:blipFill>
        <p:spPr>
          <a:xfrm>
            <a:off x="976884" y="1476376"/>
            <a:ext cx="3737991" cy="31426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6D9FBF8-7BEA-E125-73D8-E6FC8A92061E}"/>
              </a:ext>
            </a:extLst>
          </p:cNvPr>
          <p:cNvPicPr>
            <a:picLocks noChangeAspect="1"/>
          </p:cNvPicPr>
          <p:nvPr/>
        </p:nvPicPr>
        <p:blipFill>
          <a:blip r:embed="rId3"/>
          <a:stretch>
            <a:fillRect/>
          </a:stretch>
        </p:blipFill>
        <p:spPr>
          <a:xfrm>
            <a:off x="4853558" y="1476376"/>
            <a:ext cx="3737991" cy="3142687"/>
          </a:xfrm>
          <a:prstGeom prst="rect">
            <a:avLst/>
          </a:prstGeom>
        </p:spPr>
      </p:pic>
    </p:spTree>
    <p:extLst>
      <p:ext uri="{BB962C8B-B14F-4D97-AF65-F5344CB8AC3E}">
        <p14:creationId xmlns:p14="http://schemas.microsoft.com/office/powerpoint/2010/main" val="224164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Unit Test</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06</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r>
              <a:rPr lang="en-US" sz="1800" dirty="0">
                <a:latin typeface="Alumni Sans" panose="020B0604020202020204" charset="0"/>
              </a:rPr>
              <a:t>Unit test preform to test the algorithm</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205749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AB1F-DD4D-9521-9188-64318699A3C8}"/>
              </a:ext>
            </a:extLst>
          </p:cNvPr>
          <p:cNvSpPr>
            <a:spLocks noGrp="1"/>
          </p:cNvSpPr>
          <p:nvPr>
            <p:ph type="title"/>
          </p:nvPr>
        </p:nvSpPr>
        <p:spPr>
          <a:xfrm>
            <a:off x="597750" y="445521"/>
            <a:ext cx="3162400" cy="653100"/>
          </a:xfrm>
        </p:spPr>
        <p:txBody>
          <a:bodyPr/>
          <a:lstStyle/>
          <a:p>
            <a:r>
              <a:rPr lang="en-US" sz="4400" b="1" dirty="0"/>
              <a:t>Project Goal</a:t>
            </a:r>
          </a:p>
        </p:txBody>
      </p:sp>
      <p:sp>
        <p:nvSpPr>
          <p:cNvPr id="4" name="Subtitle 3">
            <a:extLst>
              <a:ext uri="{FF2B5EF4-FFF2-40B4-BE49-F238E27FC236}">
                <a16:creationId xmlns:a16="http://schemas.microsoft.com/office/drawing/2014/main" id="{1A701B80-77A8-77F0-0BEB-C50B09328E34}"/>
              </a:ext>
            </a:extLst>
          </p:cNvPr>
          <p:cNvSpPr>
            <a:spLocks noGrp="1"/>
          </p:cNvSpPr>
          <p:nvPr>
            <p:ph type="subTitle" idx="1"/>
          </p:nvPr>
        </p:nvSpPr>
        <p:spPr>
          <a:xfrm>
            <a:off x="597750" y="1098621"/>
            <a:ext cx="5204846" cy="2774004"/>
          </a:xfrm>
        </p:spPr>
        <p:txBody>
          <a:bodyPr/>
          <a:lstStyle/>
          <a:p>
            <a:pPr marL="482600" indent="-342900">
              <a:lnSpc>
                <a:spcPct val="200000"/>
              </a:lnSpc>
              <a:buAutoNum type="arabicPeriod"/>
            </a:pPr>
            <a:r>
              <a:rPr lang="en-US" sz="1800" dirty="0">
                <a:latin typeface="Alumni Sans" panose="020B0604020202020204" charset="0"/>
              </a:rPr>
              <a:t>KNN Experiment and Unit Test demonstrating how KNN works.</a:t>
            </a:r>
          </a:p>
          <a:p>
            <a:pPr marL="482600" indent="-342900">
              <a:lnSpc>
                <a:spcPct val="200000"/>
              </a:lnSpc>
              <a:buAutoNum type="arabicPeriod"/>
            </a:pPr>
            <a:r>
              <a:rPr lang="en-US" sz="1800" dirty="0">
                <a:latin typeface="Alumni Sans" panose="020B0604020202020204" charset="0"/>
              </a:rPr>
              <a:t>KNN Implementation with SP generated SDR’s.</a:t>
            </a:r>
          </a:p>
          <a:p>
            <a:pPr marL="482600" indent="-342900">
              <a:lnSpc>
                <a:spcPct val="200000"/>
              </a:lnSpc>
              <a:buAutoNum type="arabicPeriod"/>
            </a:pPr>
            <a:r>
              <a:rPr lang="en-US" sz="1800" dirty="0">
                <a:latin typeface="Alumni Sans" panose="020B0604020202020204" charset="0"/>
              </a:rPr>
              <a:t>KNN Implementation with TM generated SDR’s and Unit Test of the experiment.</a:t>
            </a:r>
          </a:p>
          <a:p>
            <a:pPr marL="482600" indent="-342900">
              <a:lnSpc>
                <a:spcPct val="200000"/>
              </a:lnSpc>
              <a:buAutoNum type="arabicPeriod"/>
            </a:pPr>
            <a:r>
              <a:rPr lang="en-US" sz="1800" dirty="0">
                <a:latin typeface="Alumni Sans" panose="020B0604020202020204" charset="0"/>
              </a:rPr>
              <a:t>Replace the HTMClassifier with your KNN Classifier</a:t>
            </a:r>
          </a:p>
          <a:p>
            <a:pPr marL="139700" indent="0"/>
            <a:r>
              <a:rPr lang="en-US" sz="1800" dirty="0">
                <a:latin typeface="Alumni Sans" panose="020B0604020202020204" charset="0"/>
              </a:rPr>
              <a:t> .</a:t>
            </a:r>
          </a:p>
          <a:p>
            <a:pPr marL="139700" indent="0"/>
            <a:endParaRPr lang="en-US" dirty="0"/>
          </a:p>
        </p:txBody>
      </p:sp>
    </p:spTree>
    <p:extLst>
      <p:ext uri="{BB962C8B-B14F-4D97-AF65-F5344CB8AC3E}">
        <p14:creationId xmlns:p14="http://schemas.microsoft.com/office/powerpoint/2010/main" val="352078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7CFA-3B4F-86D6-488B-A0EF3664F177}"/>
              </a:ext>
            </a:extLst>
          </p:cNvPr>
          <p:cNvSpPr>
            <a:spLocks noGrp="1"/>
          </p:cNvSpPr>
          <p:nvPr>
            <p:ph type="title"/>
          </p:nvPr>
        </p:nvSpPr>
        <p:spPr>
          <a:xfrm>
            <a:off x="854525" y="734025"/>
            <a:ext cx="4887900" cy="532800"/>
          </a:xfrm>
        </p:spPr>
        <p:txBody>
          <a:bodyPr/>
          <a:lstStyle/>
          <a:p>
            <a:r>
              <a:rPr lang="en-US" dirty="0"/>
              <a:t>Unit Test</a:t>
            </a:r>
          </a:p>
        </p:txBody>
      </p:sp>
      <p:pic>
        <p:nvPicPr>
          <p:cNvPr id="5" name="Picture 4" descr="A screenshot of a computer&#10;&#10;Description automatically generated">
            <a:extLst>
              <a:ext uri="{FF2B5EF4-FFF2-40B4-BE49-F238E27FC236}">
                <a16:creationId xmlns:a16="http://schemas.microsoft.com/office/drawing/2014/main" id="{6E67FA3F-2ABC-C9A8-BF47-D1CA8AE586D5}"/>
              </a:ext>
            </a:extLst>
          </p:cNvPr>
          <p:cNvPicPr>
            <a:picLocks noChangeAspect="1"/>
          </p:cNvPicPr>
          <p:nvPr/>
        </p:nvPicPr>
        <p:blipFill>
          <a:blip r:embed="rId2"/>
          <a:stretch>
            <a:fillRect/>
          </a:stretch>
        </p:blipFill>
        <p:spPr>
          <a:xfrm>
            <a:off x="1000125" y="1465175"/>
            <a:ext cx="7543800" cy="3380882"/>
          </a:xfrm>
          <a:prstGeom prst="rect">
            <a:avLst/>
          </a:prstGeom>
        </p:spPr>
      </p:pic>
    </p:spTree>
    <p:extLst>
      <p:ext uri="{BB962C8B-B14F-4D97-AF65-F5344CB8AC3E}">
        <p14:creationId xmlns:p14="http://schemas.microsoft.com/office/powerpoint/2010/main" val="462897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3CAF-3759-262F-17DF-19979C99B470}"/>
              </a:ext>
            </a:extLst>
          </p:cNvPr>
          <p:cNvSpPr>
            <a:spLocks noGrp="1"/>
          </p:cNvSpPr>
          <p:nvPr>
            <p:ph type="title"/>
          </p:nvPr>
        </p:nvSpPr>
        <p:spPr/>
        <p:txBody>
          <a:bodyPr/>
          <a:lstStyle/>
          <a:p>
            <a:r>
              <a:rPr lang="en-US" dirty="0"/>
              <a:t>Conclusion</a:t>
            </a:r>
          </a:p>
        </p:txBody>
      </p:sp>
      <p:sp>
        <p:nvSpPr>
          <p:cNvPr id="3" name="Title 2">
            <a:extLst>
              <a:ext uri="{FF2B5EF4-FFF2-40B4-BE49-F238E27FC236}">
                <a16:creationId xmlns:a16="http://schemas.microsoft.com/office/drawing/2014/main" id="{B9C044D8-DBBF-3E18-03D0-622F3B8D0C46}"/>
              </a:ext>
            </a:extLst>
          </p:cNvPr>
          <p:cNvSpPr>
            <a:spLocks noGrp="1"/>
          </p:cNvSpPr>
          <p:nvPr>
            <p:ph type="title" idx="2"/>
          </p:nvPr>
        </p:nvSpPr>
        <p:spPr/>
        <p:txBody>
          <a:bodyPr/>
          <a:lstStyle/>
          <a:p>
            <a:r>
              <a:rPr lang="en-US" dirty="0"/>
              <a:t>07</a:t>
            </a:r>
          </a:p>
        </p:txBody>
      </p:sp>
      <p:sp>
        <p:nvSpPr>
          <p:cNvPr id="4" name="Subtitle 3">
            <a:extLst>
              <a:ext uri="{FF2B5EF4-FFF2-40B4-BE49-F238E27FC236}">
                <a16:creationId xmlns:a16="http://schemas.microsoft.com/office/drawing/2014/main" id="{07C84CF2-1027-E4B1-A0D3-F6A717AE6A42}"/>
              </a:ext>
            </a:extLst>
          </p:cNvPr>
          <p:cNvSpPr>
            <a:spLocks noGrp="1"/>
          </p:cNvSpPr>
          <p:nvPr>
            <p:ph type="subTitle" idx="1"/>
          </p:nvPr>
        </p:nvSpPr>
        <p:spPr/>
        <p:txBody>
          <a:bodyPr/>
          <a:lstStyle/>
          <a:p>
            <a:pPr marL="0" lvl="0" indent="0" algn="l" rtl="0">
              <a:spcBef>
                <a:spcPts val="0"/>
              </a:spcBef>
              <a:spcAft>
                <a:spcPts val="0"/>
              </a:spcAft>
              <a:buNone/>
            </a:pPr>
            <a:r>
              <a:rPr lang="en-US" sz="1800" dirty="0">
                <a:latin typeface="Alumni Sans" panose="020B0604020202020204" charset="0"/>
              </a:rPr>
              <a:t>Concluding the solution of the problem with results.</a:t>
            </a:r>
          </a:p>
          <a:p>
            <a:endParaRPr lang="en-US" dirty="0"/>
          </a:p>
        </p:txBody>
      </p:sp>
      <p:pic>
        <p:nvPicPr>
          <p:cNvPr id="5" name="Google Shape;166;p29">
            <a:extLst>
              <a:ext uri="{FF2B5EF4-FFF2-40B4-BE49-F238E27FC236}">
                <a16:creationId xmlns:a16="http://schemas.microsoft.com/office/drawing/2014/main" id="{6F678F9E-E7C9-BEBB-AD8D-72E71AD825F5}"/>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11347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3"/>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Conclusions</a:t>
            </a:r>
            <a:endParaRPr/>
          </a:p>
        </p:txBody>
      </p:sp>
      <p:sp>
        <p:nvSpPr>
          <p:cNvPr id="608" name="Google Shape;608;p43"/>
          <p:cNvSpPr txBox="1">
            <a:spLocks noGrp="1"/>
          </p:cNvSpPr>
          <p:nvPr>
            <p:ph type="subTitle" idx="1"/>
          </p:nvPr>
        </p:nvSpPr>
        <p:spPr>
          <a:xfrm>
            <a:off x="1506164" y="1394770"/>
            <a:ext cx="6748500" cy="556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initiated the project by designing a generic KNN prototype, achieving the desired outcomes. </a:t>
            </a:r>
            <a:endParaRPr sz="1800" dirty="0">
              <a:latin typeface="Alumni Sans" panose="020B0604020202020204" charset="0"/>
            </a:endParaRPr>
          </a:p>
        </p:txBody>
      </p:sp>
      <p:sp>
        <p:nvSpPr>
          <p:cNvPr id="609" name="Google Shape;609;p43"/>
          <p:cNvSpPr txBox="1">
            <a:spLocks noGrp="1"/>
          </p:cNvSpPr>
          <p:nvPr>
            <p:ph type="subTitle" idx="2"/>
          </p:nvPr>
        </p:nvSpPr>
        <p:spPr>
          <a:xfrm>
            <a:off x="1506164" y="2226300"/>
            <a:ext cx="6748500" cy="6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we developed the KNN model, seamlessly integrating it with the Neocortex API. The integrated model efficiently processes data streams to predict outcomes, with the KNN classifier accurately classifying sequences as matches or mismatches</a:t>
            </a:r>
            <a:endParaRPr sz="1800" dirty="0">
              <a:latin typeface="Alumni Sans" panose="020B0604020202020204" charset="0"/>
            </a:endParaRPr>
          </a:p>
        </p:txBody>
      </p:sp>
      <p:sp>
        <p:nvSpPr>
          <p:cNvPr id="610" name="Google Shape;610;p43"/>
          <p:cNvSpPr txBox="1">
            <a:spLocks noGrp="1"/>
          </p:cNvSpPr>
          <p:nvPr>
            <p:ph type="subTitle" idx="3"/>
          </p:nvPr>
        </p:nvSpPr>
        <p:spPr>
          <a:xfrm>
            <a:off x="1506164" y="3621799"/>
            <a:ext cx="6748500" cy="886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our model demonstrates an exceptional accuracy rate of 100% across most input sequences. To ensure robustness, comprehensive unit tests, particularly referencing the HTM Classifier, have been implemented, yielding consistently satisfactory results.</a:t>
            </a:r>
            <a:endParaRPr sz="1800" dirty="0">
              <a:latin typeface="Alumni Sans" panose="020B0604020202020204" charset="0"/>
            </a:endParaRPr>
          </a:p>
        </p:txBody>
      </p:sp>
      <p:sp>
        <p:nvSpPr>
          <p:cNvPr id="611" name="Google Shape;611;p43"/>
          <p:cNvSpPr txBox="1">
            <a:spLocks noGrp="1"/>
          </p:cNvSpPr>
          <p:nvPr>
            <p:ph type="subTitle" idx="4"/>
          </p:nvPr>
        </p:nvSpPr>
        <p:spPr>
          <a:xfrm>
            <a:off x="1506164" y="1078700"/>
            <a:ext cx="6748500" cy="444871"/>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Prototype</a:t>
            </a:r>
            <a:endParaRPr dirty="0"/>
          </a:p>
        </p:txBody>
      </p:sp>
      <p:sp>
        <p:nvSpPr>
          <p:cNvPr id="612" name="Google Shape;612;p43"/>
          <p:cNvSpPr txBox="1">
            <a:spLocks noGrp="1"/>
          </p:cNvSpPr>
          <p:nvPr>
            <p:ph type="subTitle" idx="5"/>
          </p:nvPr>
        </p:nvSpPr>
        <p:spPr>
          <a:xfrm>
            <a:off x="1506164" y="1966004"/>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integration</a:t>
            </a:r>
            <a:endParaRPr dirty="0"/>
          </a:p>
        </p:txBody>
      </p:sp>
      <p:sp>
        <p:nvSpPr>
          <p:cNvPr id="613" name="Google Shape;613;p43"/>
          <p:cNvSpPr txBox="1">
            <a:spLocks noGrp="1"/>
          </p:cNvSpPr>
          <p:nvPr>
            <p:ph type="subTitle" idx="6"/>
          </p:nvPr>
        </p:nvSpPr>
        <p:spPr>
          <a:xfrm>
            <a:off x="1506164" y="3280138"/>
            <a:ext cx="67485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Desired Result</a:t>
            </a:r>
            <a:endParaRPr dirty="0"/>
          </a:p>
        </p:txBody>
      </p:sp>
      <p:sp>
        <p:nvSpPr>
          <p:cNvPr id="614" name="Google Shape;614;p43"/>
          <p:cNvSpPr/>
          <p:nvPr/>
        </p:nvSpPr>
        <p:spPr>
          <a:xfrm>
            <a:off x="889309" y="1231109"/>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3"/>
          <p:cNvSpPr/>
          <p:nvPr/>
        </p:nvSpPr>
        <p:spPr>
          <a:xfrm>
            <a:off x="889309" y="2078718"/>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616" name="Google Shape;616;p43"/>
          <p:cNvSpPr/>
          <p:nvPr/>
        </p:nvSpPr>
        <p:spPr>
          <a:xfrm>
            <a:off x="889309" y="3464791"/>
            <a:ext cx="517800" cy="447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9C27-2262-0767-E40A-38C42EA793CA}"/>
              </a:ext>
            </a:extLst>
          </p:cNvPr>
          <p:cNvSpPr>
            <a:spLocks noGrp="1"/>
          </p:cNvSpPr>
          <p:nvPr>
            <p:ph type="title"/>
          </p:nvPr>
        </p:nvSpPr>
        <p:spPr/>
        <p:txBody>
          <a:bodyPr/>
          <a:lstStyle/>
          <a:p>
            <a:r>
              <a:rPr lang="en-US" dirty="0"/>
              <a:t>Reference</a:t>
            </a:r>
          </a:p>
        </p:txBody>
      </p:sp>
      <p:sp>
        <p:nvSpPr>
          <p:cNvPr id="3" name="Title 2">
            <a:extLst>
              <a:ext uri="{FF2B5EF4-FFF2-40B4-BE49-F238E27FC236}">
                <a16:creationId xmlns:a16="http://schemas.microsoft.com/office/drawing/2014/main" id="{05F61630-9B92-CDF4-7837-600036CC4041}"/>
              </a:ext>
            </a:extLst>
          </p:cNvPr>
          <p:cNvSpPr>
            <a:spLocks noGrp="1"/>
          </p:cNvSpPr>
          <p:nvPr>
            <p:ph type="title" idx="2"/>
          </p:nvPr>
        </p:nvSpPr>
        <p:spPr/>
        <p:txBody>
          <a:bodyPr/>
          <a:lstStyle/>
          <a:p>
            <a:r>
              <a:rPr lang="en-US" dirty="0"/>
              <a:t>08</a:t>
            </a:r>
          </a:p>
        </p:txBody>
      </p:sp>
      <p:sp>
        <p:nvSpPr>
          <p:cNvPr id="4" name="Subtitle 3">
            <a:extLst>
              <a:ext uri="{FF2B5EF4-FFF2-40B4-BE49-F238E27FC236}">
                <a16:creationId xmlns:a16="http://schemas.microsoft.com/office/drawing/2014/main" id="{657DADF6-5296-FFA7-9311-651E545B6BC8}"/>
              </a:ext>
            </a:extLst>
          </p:cNvPr>
          <p:cNvSpPr>
            <a:spLocks noGrp="1"/>
          </p:cNvSpPr>
          <p:nvPr>
            <p:ph type="subTitle" idx="1"/>
          </p:nvPr>
        </p:nvSpPr>
        <p:spPr>
          <a:xfrm>
            <a:off x="1285775" y="3694164"/>
            <a:ext cx="4636200" cy="653100"/>
          </a:xfrm>
        </p:spPr>
        <p:txBody>
          <a:bodyPr/>
          <a:lstStyle/>
          <a:p>
            <a:r>
              <a:rPr lang="en-US" sz="1800" dirty="0">
                <a:latin typeface="Alumni Sans" panose="020B0604020202020204" charset="0"/>
              </a:rPr>
              <a:t>Research Paper reference used for the project</a:t>
            </a:r>
          </a:p>
          <a:p>
            <a:endParaRPr lang="en-US" dirty="0"/>
          </a:p>
        </p:txBody>
      </p:sp>
      <p:pic>
        <p:nvPicPr>
          <p:cNvPr id="5" name="Google Shape;166;p29">
            <a:extLst>
              <a:ext uri="{FF2B5EF4-FFF2-40B4-BE49-F238E27FC236}">
                <a16:creationId xmlns:a16="http://schemas.microsoft.com/office/drawing/2014/main" id="{3A4BFDA1-FDB9-BFB6-E7E3-1A8FB2B88EEE}"/>
              </a:ext>
            </a:extLst>
          </p:cNvPr>
          <p:cNvPicPr preferRelativeResize="0"/>
          <p:nvPr/>
        </p:nvPicPr>
        <p:blipFill>
          <a:blip r:embed="rId2">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64518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References</a:t>
            </a:r>
            <a:endParaRPr dirty="0"/>
          </a:p>
        </p:txBody>
      </p:sp>
      <p:sp>
        <p:nvSpPr>
          <p:cNvPr id="718" name="Google Shape;718;p47"/>
          <p:cNvSpPr txBox="1">
            <a:spLocks noGrp="1"/>
          </p:cNvSpPr>
          <p:nvPr>
            <p:ph type="body" idx="1"/>
          </p:nvPr>
        </p:nvSpPr>
        <p:spPr>
          <a:xfrm>
            <a:off x="719999" y="1139550"/>
            <a:ext cx="7538175" cy="3464400"/>
          </a:xfrm>
          <a:prstGeom prst="rect">
            <a:avLst/>
          </a:prstGeom>
        </p:spPr>
        <p:txBody>
          <a:bodyPr spcFirstLastPara="1" wrap="square" lIns="91425" tIns="91425" rIns="91425" bIns="91425" anchor="t" anchorCtr="0">
            <a:noAutofit/>
          </a:bodyPr>
          <a:lstStyle/>
          <a:p>
            <a:pPr eaLnBrk="1" hangingPunct="1"/>
            <a:r>
              <a:rPr lang="en-US" altLang="en-US" sz="1650" dirty="0">
                <a:latin typeface="Alumni Sans" panose="020B0604020202020204" charset="0"/>
                <a:cs typeface="Times New Roman" panose="02020603050405020304" pitchFamily="18" charset="0"/>
              </a:rPr>
              <a:t>R.B.S. </a:t>
            </a:r>
            <a:r>
              <a:rPr lang="en-US" altLang="en-US" sz="1650" dirty="0" err="1">
                <a:latin typeface="Alumni Sans" panose="020B0604020202020204" charset="0"/>
                <a:cs typeface="Times New Roman" panose="02020603050405020304" pitchFamily="18" charset="0"/>
              </a:rPr>
              <a:t>Aiman</a:t>
            </a:r>
            <a:r>
              <a:rPr lang="en-US" altLang="en-US" sz="1650" dirty="0">
                <a:latin typeface="Alumni Sans" panose="020B0604020202020204" charset="0"/>
                <a:cs typeface="Times New Roman" panose="02020603050405020304" pitchFamily="18" charset="0"/>
              </a:rPr>
              <a:t> </a:t>
            </a:r>
            <a:r>
              <a:rPr lang="en-US" altLang="en-US" sz="1650" dirty="0" err="1">
                <a:latin typeface="Alumni Sans" panose="020B0604020202020204" charset="0"/>
                <a:cs typeface="Times New Roman" panose="02020603050405020304" pitchFamily="18" charset="0"/>
              </a:rPr>
              <a:t>Moldagulova</a:t>
            </a:r>
            <a:r>
              <a:rPr lang="en-US" altLang="en-US" sz="1650" dirty="0">
                <a:latin typeface="Alumni Sans" panose="020B0604020202020204" charset="0"/>
                <a:cs typeface="Times New Roman" panose="02020603050405020304" pitchFamily="18" charset="0"/>
              </a:rPr>
              <a:t>, “Using KNN Algorithm for Classification of Textual Documents,” in 8</a:t>
            </a:r>
            <a:r>
              <a:rPr lang="en-US" altLang="en-US" sz="1650" baseline="30000" dirty="0">
                <a:latin typeface="Alumni Sans" panose="020B0604020202020204" charset="0"/>
                <a:cs typeface="Times New Roman" panose="02020603050405020304" pitchFamily="18" charset="0"/>
              </a:rPr>
              <a:t>th</a:t>
            </a:r>
            <a:r>
              <a:rPr lang="en-US" altLang="en-US" sz="1650" dirty="0">
                <a:latin typeface="Alumni Sans" panose="020B0604020202020204" charset="0"/>
                <a:cs typeface="Times New Roman" panose="02020603050405020304" pitchFamily="18" charset="0"/>
              </a:rPr>
              <a:t> International Conference on Information Technology(ICIT), 2017</a:t>
            </a:r>
          </a:p>
          <a:p>
            <a:pPr eaLnBrk="1" hangingPunct="1"/>
            <a:r>
              <a:rPr lang="en-US" altLang="en-US" sz="1650" dirty="0">
                <a:latin typeface="Alumni Sans" panose="020B0604020202020204" charset="0"/>
                <a:cs typeface="Times New Roman" panose="02020603050405020304" pitchFamily="18" charset="0"/>
              </a:rPr>
              <a:t>D. </a:t>
            </a:r>
            <a:r>
              <a:rPr lang="en-US" altLang="en-US" sz="1650" dirty="0" err="1">
                <a:latin typeface="Alumni Sans" panose="020B0604020202020204" charset="0"/>
                <a:cs typeface="Times New Roman" panose="02020603050405020304" pitchFamily="18" charset="0"/>
              </a:rPr>
              <a:t>Dobric</a:t>
            </a:r>
            <a:r>
              <a:rPr lang="en-US" altLang="en-US" sz="1650" dirty="0">
                <a:latin typeface="Alumni Sans" panose="020B0604020202020204" charset="0"/>
                <a:cs typeface="Times New Roman" panose="02020603050405020304" pitchFamily="18" charset="0"/>
              </a:rPr>
              <a:t>, “Influence of Input Sparsity to Hierarchical Temporal Memory Spatial Pooler Noise Robustness” 2019</a:t>
            </a:r>
          </a:p>
          <a:p>
            <a:pPr eaLnBrk="1" hangingPunct="1"/>
            <a:r>
              <a:rPr lang="en-US" altLang="en-US" sz="1650" dirty="0">
                <a:latin typeface="Alumni Sans" panose="020B0604020202020204" charset="0"/>
                <a:cs typeface="Times New Roman" panose="02020603050405020304" pitchFamily="18" charset="0"/>
              </a:rPr>
              <a:t>G. K. V. K. Eui-Hong(Sam) Han, “Text Categorization Using Weight Adjusted k-Nearest Neighbor Classification,” Department of Computer Science and Engineering University of Minnesota, USA, Minnesota, 1999</a:t>
            </a:r>
          </a:p>
          <a:p>
            <a:pPr eaLnBrk="1" hangingPunct="1"/>
            <a:r>
              <a:rPr lang="en-US" altLang="en-US" sz="1650" dirty="0">
                <a:latin typeface="Alumni Sans" panose="020B0604020202020204" charset="0"/>
                <a:cs typeface="Times New Roman" panose="02020603050405020304" pitchFamily="18" charset="0"/>
              </a:rPr>
              <a:t>J. H. a. D. George, “Hierarchical Temporal Memory Concepts, Theory and Terminology,” </a:t>
            </a:r>
            <a:r>
              <a:rPr lang="en-US" altLang="en-US" sz="1650" dirty="0" err="1">
                <a:latin typeface="Alumni Sans" panose="020B0604020202020204" charset="0"/>
                <a:cs typeface="Times New Roman" panose="02020603050405020304" pitchFamily="18" charset="0"/>
              </a:rPr>
              <a:t>Numenta</a:t>
            </a:r>
            <a:r>
              <a:rPr lang="en-US" altLang="en-US" sz="1650" dirty="0">
                <a:latin typeface="Alumni Sans" panose="020B0604020202020204" charset="0"/>
                <a:cs typeface="Times New Roman" panose="02020603050405020304" pitchFamily="18" charset="0"/>
              </a:rPr>
              <a:t>, Redwood City, CA, USA</a:t>
            </a:r>
          </a:p>
          <a:p>
            <a:pPr eaLnBrk="1" hangingPunct="1"/>
            <a:r>
              <a:rPr lang="en-US" altLang="en-US" sz="1650" dirty="0">
                <a:latin typeface="Alumni Sans" panose="020B0604020202020204" charset="0"/>
                <a:cs typeface="Times New Roman" panose="02020603050405020304" pitchFamily="18" charset="0"/>
              </a:rPr>
              <a:t>S. D. S. V. A. S. Kashvi </a:t>
            </a:r>
            <a:r>
              <a:rPr lang="en-US" altLang="en-US" sz="1650" dirty="0" err="1">
                <a:latin typeface="Alumni Sans" panose="020B0604020202020204" charset="0"/>
                <a:cs typeface="Times New Roman" panose="02020603050405020304" pitchFamily="18" charset="0"/>
              </a:rPr>
              <a:t>Tanuk</a:t>
            </a:r>
            <a:r>
              <a:rPr lang="en-US" altLang="en-US" sz="1650" dirty="0">
                <a:latin typeface="Alumni Sans" panose="020B0604020202020204" charset="0"/>
                <a:cs typeface="Times New Roman" panose="02020603050405020304" pitchFamily="18" charset="0"/>
              </a:rPr>
              <a:t>, “A Brief Review of Nearest Neighbor Algorithm for Learning and Classification,” in Proceedings of the International Conference on Intelligent Computing and Control Systems, 2019</a:t>
            </a:r>
          </a:p>
          <a:p>
            <a:pPr eaLnBrk="1" hangingPunct="1"/>
            <a:r>
              <a:rPr lang="en-US" altLang="en-US" sz="1650" dirty="0">
                <a:latin typeface="Alumni Sans" panose="020B0604020202020204" charset="0"/>
                <a:cs typeface="Times New Roman" panose="02020603050405020304" pitchFamily="18" charset="0"/>
              </a:rPr>
              <a:t>X. L. Y. &amp;. C. Z. Yu, “Weighted k-nearest Neighbor Algorithm based on Gaussian Kernel Function,” Journal of Ambient Intelligence and Humanized Computing, 11(5), 1985-1993</a:t>
            </a:r>
          </a:p>
          <a:p>
            <a:pPr marL="0" lvl="0" indent="0" algn="l" rtl="0">
              <a:lnSpc>
                <a:spcPct val="115000"/>
              </a:lnSpc>
              <a:spcBef>
                <a:spcPts val="800"/>
              </a:spcBef>
              <a:spcAft>
                <a:spcPts val="0"/>
              </a:spcAft>
              <a:buNone/>
            </a:pPr>
            <a:endParaRPr dirty="0">
              <a:latin typeface="Assistant"/>
              <a:ea typeface="Assistant"/>
              <a:cs typeface="Assistant"/>
              <a:sym typeface="Assistan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6D10-A5B8-DCA6-4185-6DF708EA37FE}"/>
              </a:ext>
            </a:extLst>
          </p:cNvPr>
          <p:cNvSpPr>
            <a:spLocks noGrp="1"/>
          </p:cNvSpPr>
          <p:nvPr>
            <p:ph type="title"/>
          </p:nvPr>
        </p:nvSpPr>
        <p:spPr>
          <a:xfrm>
            <a:off x="558075" y="1713900"/>
            <a:ext cx="7704000" cy="572700"/>
          </a:xfrm>
        </p:spPr>
        <p:txBody>
          <a:bodyPr/>
          <a:lstStyle/>
          <a:p>
            <a:pPr algn="ctr"/>
            <a:r>
              <a:rPr lang="en-US" sz="6600" dirty="0"/>
              <a:t>Thank You!</a:t>
            </a:r>
          </a:p>
        </p:txBody>
      </p:sp>
    </p:spTree>
    <p:extLst>
      <p:ext uri="{BB962C8B-B14F-4D97-AF65-F5344CB8AC3E}">
        <p14:creationId xmlns:p14="http://schemas.microsoft.com/office/powerpoint/2010/main" val="259608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Following a structured approach to efficiently manage project tasks</a:t>
            </a:r>
            <a:endParaRPr lang="en-US"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Navigating the principles that form the Classifer of in-depth KNN studies</a:t>
            </a:r>
            <a:endParaRPr sz="1800" dirty="0">
              <a:latin typeface="Alumni Sans" panose="020B0604020202020204" charset="0"/>
            </a:endParaRP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indent="0"/>
            <a:r>
              <a:rPr lang="en-US" sz="1800" dirty="0">
                <a:latin typeface="Alumni Sans" panose="020B0604020202020204" charset="0"/>
              </a:rPr>
              <a:t>Concluding the value of K based on different results</a:t>
            </a:r>
          </a:p>
          <a:p>
            <a:pPr marL="0" lvl="0" indent="0" algn="l" rtl="0">
              <a:spcBef>
                <a:spcPts val="0"/>
              </a:spcBef>
              <a:spcAft>
                <a:spcPts val="0"/>
              </a:spcAft>
              <a:buNone/>
            </a:pPr>
            <a:endParaRPr dirty="0"/>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01</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03</a:t>
            </a:r>
            <a:endParaRPr/>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02</a:t>
            </a:r>
            <a:endParaRPr/>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04</a:t>
            </a:r>
            <a:endParaRPr/>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KNN Classifier Working Principle</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KNN Parameters and Matrix</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Project Methodology</a:t>
            </a:r>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Define the Value of 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0" name="Google Shape;140;p27"/>
          <p:cNvSpPr txBox="1">
            <a:spLocks noGrp="1"/>
          </p:cNvSpPr>
          <p:nvPr>
            <p:ph type="subTitle" idx="3"/>
          </p:nvPr>
        </p:nvSpPr>
        <p:spPr>
          <a:xfrm>
            <a:off x="1640916" y="3322218"/>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Concluding the solution of the problem with results.</a:t>
            </a:r>
            <a:endParaRPr sz="1800" dirty="0">
              <a:latin typeface="Alumni Sans" panose="020B0604020202020204" charset="0"/>
            </a:endParaRPr>
          </a:p>
        </p:txBody>
      </p:sp>
      <p:sp>
        <p:nvSpPr>
          <p:cNvPr id="141" name="Google Shape;141;p27"/>
          <p:cNvSpPr txBox="1">
            <a:spLocks noGrp="1"/>
          </p:cNvSpPr>
          <p:nvPr>
            <p:ph type="subTitle" idx="1"/>
          </p:nvPr>
        </p:nvSpPr>
        <p:spPr>
          <a:xfrm>
            <a:off x="1640916" y="1531225"/>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Classification of the SDR Class on Output Window</a:t>
            </a:r>
          </a:p>
        </p:txBody>
      </p:sp>
      <p:sp>
        <p:nvSpPr>
          <p:cNvPr id="142" name="Google Shape;142;p27"/>
          <p:cNvSpPr txBox="1">
            <a:spLocks noGrp="1"/>
          </p:cNvSpPr>
          <p:nvPr>
            <p:ph type="subTitle" idx="2"/>
          </p:nvPr>
        </p:nvSpPr>
        <p:spPr>
          <a:xfrm>
            <a:off x="1640916" y="2428516"/>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Unit test preform to test the algorithm</a:t>
            </a:r>
          </a:p>
        </p:txBody>
      </p:sp>
      <p:sp>
        <p:nvSpPr>
          <p:cNvPr id="143" name="Google Shape;143;p27"/>
          <p:cNvSpPr txBox="1">
            <a:spLocks noGrp="1"/>
          </p:cNvSpPr>
          <p:nvPr>
            <p:ph type="subTitle" idx="4"/>
          </p:nvPr>
        </p:nvSpPr>
        <p:spPr>
          <a:xfrm>
            <a:off x="1640916" y="4215924"/>
            <a:ext cx="6482700" cy="37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Alumni Sans" panose="020B0604020202020204" charset="0"/>
              </a:rPr>
              <a:t>Research Paper reference used for the project</a:t>
            </a:r>
            <a:endParaRPr sz="1800" dirty="0">
              <a:latin typeface="Alumni Sans" panose="020B0604020202020204" charset="0"/>
            </a:endParaRPr>
          </a:p>
        </p:txBody>
      </p:sp>
      <p:sp>
        <p:nvSpPr>
          <p:cNvPr id="144" name="Google Shape;144;p27"/>
          <p:cNvSpPr txBox="1">
            <a:spLocks noGrp="1"/>
          </p:cNvSpPr>
          <p:nvPr>
            <p:ph type="title" idx="5"/>
          </p:nvPr>
        </p:nvSpPr>
        <p:spPr>
          <a:xfrm>
            <a:off x="1020376" y="12266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05</a:t>
            </a:r>
            <a:endParaRPr dirty="0"/>
          </a:p>
        </p:txBody>
      </p:sp>
      <p:sp>
        <p:nvSpPr>
          <p:cNvPr id="145" name="Google Shape;145;p27"/>
          <p:cNvSpPr txBox="1">
            <a:spLocks noGrp="1"/>
          </p:cNvSpPr>
          <p:nvPr>
            <p:ph type="title" idx="6"/>
          </p:nvPr>
        </p:nvSpPr>
        <p:spPr>
          <a:xfrm>
            <a:off x="1024432" y="3014065"/>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07</a:t>
            </a:r>
            <a:endParaRPr dirty="0"/>
          </a:p>
        </p:txBody>
      </p:sp>
      <p:sp>
        <p:nvSpPr>
          <p:cNvPr id="146" name="Google Shape;146;p27"/>
          <p:cNvSpPr txBox="1">
            <a:spLocks noGrp="1"/>
          </p:cNvSpPr>
          <p:nvPr>
            <p:ph type="title" idx="7"/>
          </p:nvPr>
        </p:nvSpPr>
        <p:spPr>
          <a:xfrm>
            <a:off x="1020385" y="2120366"/>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06</a:t>
            </a:r>
            <a:endParaRPr dirty="0"/>
          </a:p>
        </p:txBody>
      </p:sp>
      <p:sp>
        <p:nvSpPr>
          <p:cNvPr id="147" name="Google Shape;147;p27"/>
          <p:cNvSpPr txBox="1">
            <a:spLocks noGrp="1"/>
          </p:cNvSpPr>
          <p:nvPr>
            <p:ph type="title" idx="8"/>
          </p:nvPr>
        </p:nvSpPr>
        <p:spPr>
          <a:xfrm>
            <a:off x="1024437" y="3907768"/>
            <a:ext cx="517800" cy="4476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dirty="0"/>
              <a:t>08</a:t>
            </a:r>
            <a:endParaRPr dirty="0"/>
          </a:p>
        </p:txBody>
      </p:sp>
      <p:sp>
        <p:nvSpPr>
          <p:cNvPr id="148" name="Google Shape;148;p27"/>
          <p:cNvSpPr txBox="1">
            <a:spLocks noGrp="1"/>
          </p:cNvSpPr>
          <p:nvPr>
            <p:ph type="subTitle" idx="9"/>
          </p:nvPr>
        </p:nvSpPr>
        <p:spPr>
          <a:xfrm>
            <a:off x="1640924" y="10902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Results</a:t>
            </a:r>
            <a:endParaRPr dirty="0"/>
          </a:p>
        </p:txBody>
      </p:sp>
      <p:sp>
        <p:nvSpPr>
          <p:cNvPr id="149" name="Google Shape;149;p27"/>
          <p:cNvSpPr txBox="1">
            <a:spLocks noGrp="1"/>
          </p:cNvSpPr>
          <p:nvPr>
            <p:ph type="subTitle" idx="13"/>
          </p:nvPr>
        </p:nvSpPr>
        <p:spPr>
          <a:xfrm>
            <a:off x="1640924" y="19839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Unit Test</a:t>
            </a:r>
            <a:endParaRPr dirty="0"/>
          </a:p>
        </p:txBody>
      </p:sp>
      <p:sp>
        <p:nvSpPr>
          <p:cNvPr id="150" name="Google Shape;150;p27"/>
          <p:cNvSpPr txBox="1">
            <a:spLocks noGrp="1"/>
          </p:cNvSpPr>
          <p:nvPr>
            <p:ph type="subTitle" idx="14"/>
          </p:nvPr>
        </p:nvSpPr>
        <p:spPr>
          <a:xfrm>
            <a:off x="1640924" y="28776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Conclusion</a:t>
            </a:r>
            <a:endParaRPr dirty="0"/>
          </a:p>
        </p:txBody>
      </p:sp>
      <p:sp>
        <p:nvSpPr>
          <p:cNvPr id="151" name="Google Shape;151;p27"/>
          <p:cNvSpPr txBox="1">
            <a:spLocks noGrp="1"/>
          </p:cNvSpPr>
          <p:nvPr>
            <p:ph type="subTitle" idx="15"/>
          </p:nvPr>
        </p:nvSpPr>
        <p:spPr>
          <a:xfrm>
            <a:off x="1640924" y="3771397"/>
            <a:ext cx="6482700" cy="4476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References</a:t>
            </a:r>
            <a:endParaRPr dirty="0"/>
          </a:p>
        </p:txBody>
      </p:sp>
    </p:spTree>
    <p:extLst>
      <p:ext uri="{BB962C8B-B14F-4D97-AF65-F5344CB8AC3E}">
        <p14:creationId xmlns:p14="http://schemas.microsoft.com/office/powerpoint/2010/main" val="139618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720000" y="445025"/>
            <a:ext cx="7704000" cy="5727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KNN Classifier Introduction</a:t>
            </a:r>
            <a:endParaRPr dirty="0"/>
          </a:p>
        </p:txBody>
      </p:sp>
      <p:sp>
        <p:nvSpPr>
          <p:cNvPr id="157" name="Google Shape;157;p28"/>
          <p:cNvSpPr txBox="1">
            <a:spLocks noGrp="1"/>
          </p:cNvSpPr>
          <p:nvPr>
            <p:ph type="subTitle" idx="1"/>
          </p:nvPr>
        </p:nvSpPr>
        <p:spPr>
          <a:xfrm>
            <a:off x="4657725" y="1394192"/>
            <a:ext cx="4000500" cy="30627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At its core, KNN makes predictions based on the majority class of the K nearest neighbors to a given data point. In other words, it classifies a new instance by finding the K most similar instances in the training data and assigning the most common class label among them to the new instance. However, it's important to note that KNN's performance can be sensitive to the choice of the number of neighbors (K) and the distance metric used to measure similarity between data points.</a:t>
            </a:r>
            <a:endParaRPr sz="1800" dirty="0">
              <a:latin typeface="Alumni Sans" panose="020B0604020202020204" charset="0"/>
            </a:endParaRPr>
          </a:p>
        </p:txBody>
      </p:sp>
      <p:sp>
        <p:nvSpPr>
          <p:cNvPr id="158" name="Google Shape;158;p28"/>
          <p:cNvSpPr txBox="1">
            <a:spLocks noGrp="1"/>
          </p:cNvSpPr>
          <p:nvPr>
            <p:ph type="subTitle" idx="2"/>
          </p:nvPr>
        </p:nvSpPr>
        <p:spPr>
          <a:xfrm>
            <a:off x="1039084" y="1394192"/>
            <a:ext cx="3913916" cy="3062700"/>
          </a:xfrm>
          <a:prstGeom prst="rect">
            <a:avLst/>
          </a:prstGeom>
        </p:spPr>
        <p:txBody>
          <a:bodyPr spcFirstLastPara="1" wrap="square" lIns="91425" tIns="91425" rIns="548625" bIns="91425" anchor="t" anchorCtr="0">
            <a:noAutofit/>
          </a:bodyPr>
          <a:lstStyle/>
          <a:p>
            <a:pPr marL="0" lvl="0" indent="0" algn="l" rtl="0">
              <a:spcBef>
                <a:spcPts val="0"/>
              </a:spcBef>
              <a:spcAft>
                <a:spcPts val="0"/>
              </a:spcAft>
              <a:buNone/>
            </a:pPr>
            <a:r>
              <a:rPr lang="en-US" sz="1800" b="0" i="0" dirty="0">
                <a:solidFill>
                  <a:srgbClr val="0D0D0D"/>
                </a:solidFill>
                <a:effectLst/>
                <a:latin typeface="Alumni Sans" panose="020B0604020202020204" charset="0"/>
              </a:rPr>
              <a:t>The K-Nearest Neighbors (KNN) algorithm is a simple yet effective method for classification tasks in machine learning. It is a non-parametric, instance-based learning algorithm, which means it doesn't make strong assumptions about the underlying data distribution and instead relies on the data itself during the prediction phase.</a:t>
            </a:r>
            <a:endParaRPr sz="1800" dirty="0">
              <a:latin typeface="Alumni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4200" dirty="0"/>
              <a:t>KNN Classifier Working Principle</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a:t>01</a:t>
            </a:r>
            <a:endParaRPr/>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Navigating the principles that form the Classifier of in-depth KNN studies</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11493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Classifier Working Principle</a:t>
            </a:r>
            <a:endParaRPr dirty="0"/>
          </a:p>
        </p:txBody>
      </p:sp>
      <p:sp>
        <p:nvSpPr>
          <p:cNvPr id="172" name="Google Shape;172;p30"/>
          <p:cNvSpPr txBox="1">
            <a:spLocks noGrp="1"/>
          </p:cNvSpPr>
          <p:nvPr>
            <p:ph type="subTitle" idx="1"/>
          </p:nvPr>
        </p:nvSpPr>
        <p:spPr>
          <a:xfrm>
            <a:off x="811850" y="1392964"/>
            <a:ext cx="5033473" cy="3238857"/>
          </a:xfrm>
          <a:prstGeom prst="rect">
            <a:avLst/>
          </a:prstGeom>
        </p:spPr>
        <p:txBody>
          <a:bodyPr spcFirstLastPara="1" wrap="square" lIns="91425" tIns="91425" rIns="91425" bIns="91425" anchor="t" anchorCtr="0">
            <a:noAutofit/>
          </a:bodyPr>
          <a:lstStyle/>
          <a:p>
            <a:pPr marL="139700" indent="0" algn="l">
              <a:buNone/>
            </a:pPr>
            <a:endParaRPr lang="en-US" b="0" i="0" dirty="0">
              <a:solidFill>
                <a:srgbClr val="0D0D0D"/>
              </a:solidFill>
              <a:effectLst/>
              <a:latin typeface="Söhne"/>
            </a:endParaRPr>
          </a:p>
          <a:p>
            <a:pPr algn="l">
              <a:buFont typeface="+mj-lt"/>
              <a:buAutoNum type="arabicPeriod"/>
            </a:pPr>
            <a:r>
              <a:rPr lang="en-US" sz="1800" b="0" i="0" dirty="0">
                <a:solidFill>
                  <a:srgbClr val="0D0D0D"/>
                </a:solidFill>
                <a:effectLst/>
                <a:latin typeface="Alumni Sans" panose="020B0604020202020204" charset="0"/>
              </a:rPr>
              <a:t>Loading Dataset</a:t>
            </a:r>
          </a:p>
          <a:p>
            <a:pPr algn="l">
              <a:buFont typeface="+mj-lt"/>
              <a:buAutoNum type="arabicPeriod"/>
            </a:pPr>
            <a:r>
              <a:rPr lang="en-US" sz="1800" b="0" i="0" dirty="0">
                <a:solidFill>
                  <a:srgbClr val="0D0D0D"/>
                </a:solidFill>
                <a:effectLst/>
                <a:latin typeface="Alumni Sans" panose="020B0604020202020204" charset="0"/>
              </a:rPr>
              <a:t>Defining the Value of K</a:t>
            </a:r>
          </a:p>
          <a:p>
            <a:pPr algn="l">
              <a:buFont typeface="+mj-lt"/>
              <a:buAutoNum type="arabicPeriod"/>
            </a:pPr>
            <a:r>
              <a:rPr lang="en-US" sz="1800" b="0" i="0" dirty="0">
                <a:solidFill>
                  <a:srgbClr val="0D0D0D"/>
                </a:solidFill>
                <a:effectLst/>
                <a:latin typeface="Alumni Sans" panose="020B0604020202020204" charset="0"/>
              </a:rPr>
              <a:t>Calculate the distance between the testing data point and all the training data point.</a:t>
            </a:r>
          </a:p>
          <a:p>
            <a:pPr algn="l">
              <a:buFont typeface="+mj-lt"/>
              <a:buAutoNum type="arabicPeriod"/>
            </a:pPr>
            <a:r>
              <a:rPr lang="en-US" sz="1800" b="0" i="0" dirty="0">
                <a:solidFill>
                  <a:srgbClr val="0D0D0D"/>
                </a:solidFill>
                <a:effectLst/>
                <a:latin typeface="Alumni Sans" panose="020B0604020202020204" charset="0"/>
              </a:rPr>
              <a:t>Sort the distances and select the K nearest neighbors.</a:t>
            </a:r>
          </a:p>
          <a:p>
            <a:pPr algn="l">
              <a:buFont typeface="+mj-lt"/>
              <a:buAutoNum type="arabicPeriod"/>
            </a:pPr>
            <a:r>
              <a:rPr lang="en-US" sz="1800" b="0" i="0" dirty="0">
                <a:solidFill>
                  <a:srgbClr val="0D0D0D"/>
                </a:solidFill>
                <a:effectLst/>
                <a:latin typeface="Alumni Sans" panose="020B0604020202020204" charset="0"/>
              </a:rPr>
              <a:t>Assign the class label of test data by majority vote.</a:t>
            </a:r>
          </a:p>
          <a:p>
            <a:pPr algn="l">
              <a:buFont typeface="+mj-lt"/>
              <a:buAutoNum type="arabicPeriod"/>
            </a:pPr>
            <a:r>
              <a:rPr lang="en-US" sz="1800" dirty="0">
                <a:solidFill>
                  <a:srgbClr val="0D0D0D"/>
                </a:solidFill>
                <a:latin typeface="Alumni Sans" panose="020B0604020202020204" charset="0"/>
              </a:rPr>
              <a:t>Predicting the Class</a:t>
            </a:r>
            <a:endParaRPr lang="en-US" sz="1800" b="0" i="0" dirty="0">
              <a:solidFill>
                <a:srgbClr val="0D0D0D"/>
              </a:solidFill>
              <a:effectLst/>
              <a:latin typeface="Alumni Sans" panose="020B0604020202020204" charset="0"/>
            </a:endParaRPr>
          </a:p>
        </p:txBody>
      </p:sp>
      <p:pic>
        <p:nvPicPr>
          <p:cNvPr id="5" name="Picture 4" descr="A diagram of a data flow&#10;&#10;Description automatically generated">
            <a:extLst>
              <a:ext uri="{FF2B5EF4-FFF2-40B4-BE49-F238E27FC236}">
                <a16:creationId xmlns:a16="http://schemas.microsoft.com/office/drawing/2014/main" id="{6A13A475-9035-0A3B-124A-CDB51E2B5AF4}"/>
              </a:ext>
            </a:extLst>
          </p:cNvPr>
          <p:cNvPicPr>
            <a:picLocks noChangeAspect="1"/>
          </p:cNvPicPr>
          <p:nvPr/>
        </p:nvPicPr>
        <p:blipFill>
          <a:blip r:embed="rId3"/>
          <a:stretch>
            <a:fillRect/>
          </a:stretch>
        </p:blipFill>
        <p:spPr>
          <a:xfrm>
            <a:off x="6187156" y="1283288"/>
            <a:ext cx="2144994" cy="3238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1409600" y="2163225"/>
            <a:ext cx="3837518" cy="1431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KNN Parameters and Matrix</a:t>
            </a:r>
          </a:p>
        </p:txBody>
      </p:sp>
      <p:sp>
        <p:nvSpPr>
          <p:cNvPr id="164" name="Google Shape;164;p29"/>
          <p:cNvSpPr txBox="1">
            <a:spLocks noGrp="1"/>
          </p:cNvSpPr>
          <p:nvPr>
            <p:ph type="title" idx="2"/>
          </p:nvPr>
        </p:nvSpPr>
        <p:spPr>
          <a:xfrm>
            <a:off x="1499100" y="769593"/>
            <a:ext cx="1276200" cy="11349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dirty="0"/>
              <a:t>02</a:t>
            </a:r>
            <a:endParaRPr dirty="0"/>
          </a:p>
        </p:txBody>
      </p:sp>
      <p:sp>
        <p:nvSpPr>
          <p:cNvPr id="165" name="Google Shape;165;p29"/>
          <p:cNvSpPr txBox="1">
            <a:spLocks noGrp="1"/>
          </p:cNvSpPr>
          <p:nvPr>
            <p:ph type="subTitle" idx="1"/>
          </p:nvPr>
        </p:nvSpPr>
        <p:spPr>
          <a:xfrm>
            <a:off x="1409600" y="3720800"/>
            <a:ext cx="46362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Alumni Sans" panose="020B0604020202020204" charset="0"/>
              </a:rPr>
              <a:t>Distance matrix, K-Value selection, and Voting</a:t>
            </a:r>
          </a:p>
        </p:txBody>
      </p:sp>
      <p:pic>
        <p:nvPicPr>
          <p:cNvPr id="166" name="Google Shape;166;p29"/>
          <p:cNvPicPr preferRelativeResize="0"/>
          <p:nvPr/>
        </p:nvPicPr>
        <p:blipFill>
          <a:blip r:embed="rId3">
            <a:alphaModFix/>
          </a:blip>
          <a:stretch>
            <a:fillRect/>
          </a:stretch>
        </p:blipFill>
        <p:spPr>
          <a:xfrm rot="10800000" flipH="1">
            <a:off x="5475644" y="3122858"/>
            <a:ext cx="1546231" cy="360850"/>
          </a:xfrm>
          <a:prstGeom prst="rect">
            <a:avLst/>
          </a:prstGeom>
          <a:noFill/>
          <a:ln>
            <a:noFill/>
          </a:ln>
        </p:spPr>
      </p:pic>
    </p:spTree>
    <p:extLst>
      <p:ext uri="{BB962C8B-B14F-4D97-AF65-F5344CB8AC3E}">
        <p14:creationId xmlns:p14="http://schemas.microsoft.com/office/powerpoint/2010/main" val="13131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719999" y="621355"/>
            <a:ext cx="5774805" cy="600694"/>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Distance Metrix</a:t>
            </a:r>
            <a:endParaRPr dirty="0"/>
          </a:p>
        </p:txBody>
      </p:sp>
      <p:sp>
        <p:nvSpPr>
          <p:cNvPr id="172" name="Google Shape;172;p30"/>
          <p:cNvSpPr txBox="1">
            <a:spLocks noGrp="1"/>
          </p:cNvSpPr>
          <p:nvPr>
            <p:ph type="subTitle" idx="1"/>
          </p:nvPr>
        </p:nvSpPr>
        <p:spPr>
          <a:xfrm>
            <a:off x="811851" y="1392964"/>
            <a:ext cx="2409914" cy="521295"/>
          </a:xfrm>
          <a:prstGeom prst="rect">
            <a:avLst/>
          </a:prstGeom>
        </p:spPr>
        <p:txBody>
          <a:bodyPr spcFirstLastPara="1" wrap="square" lIns="91425" tIns="91425" rIns="91425" bIns="91425" anchor="t" anchorCtr="0">
            <a:noAutofit/>
          </a:bodyPr>
          <a:lstStyle/>
          <a:p>
            <a:pPr marL="139700" indent="0" algn="ctr">
              <a:buNone/>
            </a:pPr>
            <a:r>
              <a:rPr lang="en-US" sz="1800" dirty="0">
                <a:solidFill>
                  <a:srgbClr val="0D0D0D"/>
                </a:solidFill>
                <a:latin typeface="Alumni Sans" panose="020B0604020202020204" charset="0"/>
              </a:rPr>
              <a:t>E</a:t>
            </a:r>
            <a:r>
              <a:rPr lang="en-US" sz="1800" b="0" i="0" dirty="0">
                <a:solidFill>
                  <a:srgbClr val="0D0D0D"/>
                </a:solidFill>
                <a:effectLst/>
                <a:latin typeface="Alumni Sans" panose="020B0604020202020204" charset="0"/>
              </a:rPr>
              <a:t>uclidean </a:t>
            </a:r>
            <a:r>
              <a:rPr lang="en-US" sz="1800" dirty="0">
                <a:solidFill>
                  <a:srgbClr val="0D0D0D"/>
                </a:solidFill>
                <a:latin typeface="Alumni Sans" panose="020B0604020202020204" charset="0"/>
              </a:rPr>
              <a:t>D</a:t>
            </a:r>
            <a:r>
              <a:rPr lang="en-US" sz="1800" b="0" i="0" dirty="0">
                <a:solidFill>
                  <a:srgbClr val="0D0D0D"/>
                </a:solidFill>
                <a:effectLst/>
                <a:latin typeface="Alumni Sans" panose="020B0604020202020204" charset="0"/>
              </a:rPr>
              <a:t>istance</a:t>
            </a:r>
          </a:p>
          <a:p>
            <a:pPr marL="139700" indent="0" algn="l">
              <a:buNone/>
            </a:pPr>
            <a:endParaRPr lang="en-US" dirty="0">
              <a:solidFill>
                <a:srgbClr val="0D0D0D"/>
              </a:solidFill>
              <a:latin typeface="Söhne"/>
            </a:endParaRPr>
          </a:p>
          <a:p>
            <a:pPr marL="139700" indent="0" algn="l">
              <a:buNone/>
            </a:pPr>
            <a:endParaRPr lang="en-US" b="0" i="0" dirty="0">
              <a:solidFill>
                <a:srgbClr val="0D0D0D"/>
              </a:solidFill>
              <a:effectLst/>
              <a:latin typeface="Söhne"/>
            </a:endParaRPr>
          </a:p>
        </p:txBody>
      </p:sp>
      <p:sp>
        <p:nvSpPr>
          <p:cNvPr id="2" name="Google Shape;172;p30">
            <a:extLst>
              <a:ext uri="{FF2B5EF4-FFF2-40B4-BE49-F238E27FC236}">
                <a16:creationId xmlns:a16="http://schemas.microsoft.com/office/drawing/2014/main" id="{B0A04F27-A647-A404-A46A-61E80CE6BC86}"/>
              </a:ext>
            </a:extLst>
          </p:cNvPr>
          <p:cNvSpPr txBox="1">
            <a:spLocks/>
          </p:cNvSpPr>
          <p:nvPr/>
        </p:nvSpPr>
        <p:spPr>
          <a:xfrm>
            <a:off x="3221765" y="1392965"/>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a:solidFill>
                  <a:srgbClr val="0D0D0D"/>
                </a:solidFill>
                <a:latin typeface="Alumni Sans" panose="020B0604020202020204" charset="0"/>
              </a:rPr>
              <a:t>Manhattan Distance</a:t>
            </a:r>
          </a:p>
          <a:p>
            <a:pPr marL="139700" indent="0">
              <a:buFont typeface="Nunito Light"/>
              <a:buNone/>
            </a:pPr>
            <a:endParaRPr lang="en-US" dirty="0">
              <a:solidFill>
                <a:srgbClr val="0D0D0D"/>
              </a:solidFill>
              <a:latin typeface="Söhne"/>
            </a:endParaRPr>
          </a:p>
        </p:txBody>
      </p:sp>
      <p:sp>
        <p:nvSpPr>
          <p:cNvPr id="3" name="Google Shape;172;p30">
            <a:extLst>
              <a:ext uri="{FF2B5EF4-FFF2-40B4-BE49-F238E27FC236}">
                <a16:creationId xmlns:a16="http://schemas.microsoft.com/office/drawing/2014/main" id="{8057A55C-A21F-1C35-5718-FF47544F23E1}"/>
              </a:ext>
            </a:extLst>
          </p:cNvPr>
          <p:cNvSpPr txBox="1">
            <a:spLocks/>
          </p:cNvSpPr>
          <p:nvPr/>
        </p:nvSpPr>
        <p:spPr>
          <a:xfrm>
            <a:off x="5599887" y="1392964"/>
            <a:ext cx="2409914" cy="52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600"/>
              <a:buFont typeface="Nunito Light"/>
              <a:buChar char="■"/>
              <a:defRPr sz="14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Assistant"/>
                <a:ea typeface="Assistant"/>
                <a:cs typeface="Assistant"/>
                <a:sym typeface="Assistant"/>
              </a:defRPr>
            </a:lvl9pPr>
          </a:lstStyle>
          <a:p>
            <a:pPr marL="139700" indent="0" algn="ctr">
              <a:buFont typeface="Nunito Light"/>
              <a:buNone/>
            </a:pPr>
            <a:r>
              <a:rPr lang="en-US" sz="1800" dirty="0" err="1">
                <a:latin typeface="Alumni Sans" panose="020B0604020202020204" charset="0"/>
              </a:rPr>
              <a:t>Minkowski</a:t>
            </a:r>
            <a:r>
              <a:rPr lang="en-US" sz="1800" dirty="0">
                <a:latin typeface="Alumni Sans" panose="020B0604020202020204" charset="0"/>
              </a:rPr>
              <a:t> distance</a:t>
            </a:r>
            <a:endParaRPr lang="en-US" sz="1800" dirty="0">
              <a:solidFill>
                <a:srgbClr val="0D0D0D"/>
              </a:solidFill>
              <a:latin typeface="Alumni Sans" panose="020B0604020202020204" charset="0"/>
            </a:endParaRPr>
          </a:p>
          <a:p>
            <a:pPr marL="139700" indent="0">
              <a:buFont typeface="Nunito Light"/>
              <a:buNone/>
            </a:pPr>
            <a:endParaRPr lang="en-US" dirty="0">
              <a:solidFill>
                <a:srgbClr val="0D0D0D"/>
              </a:solidFill>
              <a:latin typeface="Söhne"/>
            </a:endParaRPr>
          </a:p>
        </p:txBody>
      </p:sp>
      <p:pic>
        <p:nvPicPr>
          <p:cNvPr id="7" name="Picture 6" descr="A graph with lines and points&#10;&#10;Description automatically generated">
            <a:extLst>
              <a:ext uri="{FF2B5EF4-FFF2-40B4-BE49-F238E27FC236}">
                <a16:creationId xmlns:a16="http://schemas.microsoft.com/office/drawing/2014/main" id="{6553DABA-944E-9DDD-84D0-564F08A9A430}"/>
              </a:ext>
            </a:extLst>
          </p:cNvPr>
          <p:cNvPicPr>
            <a:picLocks noChangeAspect="1"/>
          </p:cNvPicPr>
          <p:nvPr/>
        </p:nvPicPr>
        <p:blipFill>
          <a:blip r:embed="rId3"/>
          <a:stretch>
            <a:fillRect/>
          </a:stretch>
        </p:blipFill>
        <p:spPr>
          <a:xfrm>
            <a:off x="1012676" y="1914258"/>
            <a:ext cx="2055775" cy="2212126"/>
          </a:xfrm>
          <a:prstGeom prst="rect">
            <a:avLst/>
          </a:prstGeom>
        </p:spPr>
      </p:pic>
      <p:pic>
        <p:nvPicPr>
          <p:cNvPr id="9" name="Picture 8" descr="A graph with a line drawn on it&#10;&#10;Description automatically generated">
            <a:extLst>
              <a:ext uri="{FF2B5EF4-FFF2-40B4-BE49-F238E27FC236}">
                <a16:creationId xmlns:a16="http://schemas.microsoft.com/office/drawing/2014/main" id="{DA747AEE-2133-F14C-348A-5795140302F5}"/>
              </a:ext>
            </a:extLst>
          </p:cNvPr>
          <p:cNvPicPr>
            <a:picLocks noChangeAspect="1"/>
          </p:cNvPicPr>
          <p:nvPr/>
        </p:nvPicPr>
        <p:blipFill>
          <a:blip r:embed="rId4"/>
          <a:stretch>
            <a:fillRect/>
          </a:stretch>
        </p:blipFill>
        <p:spPr>
          <a:xfrm>
            <a:off x="3544112" y="1914259"/>
            <a:ext cx="2055775" cy="2212125"/>
          </a:xfrm>
          <a:prstGeom prst="rect">
            <a:avLst/>
          </a:prstGeom>
        </p:spPr>
      </p:pic>
      <p:pic>
        <p:nvPicPr>
          <p:cNvPr id="11" name="Picture 10" descr="A graph of a function&#10;&#10;Description automatically generated with medium confidence">
            <a:extLst>
              <a:ext uri="{FF2B5EF4-FFF2-40B4-BE49-F238E27FC236}">
                <a16:creationId xmlns:a16="http://schemas.microsoft.com/office/drawing/2014/main" id="{AA9ABC2A-9107-9460-B32B-CC0A4D894983}"/>
              </a:ext>
            </a:extLst>
          </p:cNvPr>
          <p:cNvPicPr>
            <a:picLocks noChangeAspect="1"/>
          </p:cNvPicPr>
          <p:nvPr/>
        </p:nvPicPr>
        <p:blipFill>
          <a:blip r:embed="rId5"/>
          <a:stretch>
            <a:fillRect/>
          </a:stretch>
        </p:blipFill>
        <p:spPr>
          <a:xfrm>
            <a:off x="5983087" y="1914259"/>
            <a:ext cx="2026714" cy="2212125"/>
          </a:xfrm>
          <a:prstGeom prst="rect">
            <a:avLst/>
          </a:prstGeom>
        </p:spPr>
      </p:pic>
    </p:spTree>
    <p:extLst>
      <p:ext uri="{BB962C8B-B14F-4D97-AF65-F5344CB8AC3E}">
        <p14:creationId xmlns:p14="http://schemas.microsoft.com/office/powerpoint/2010/main" val="1001015880"/>
      </p:ext>
    </p:extLst>
  </p:cSld>
  <p:clrMapOvr>
    <a:masterClrMapping/>
  </p:clrMapOvr>
</p:sld>
</file>

<file path=ppt/theme/theme1.xml><?xml version="1.0" encoding="utf-8"?>
<a:theme xmlns:a="http://schemas.openxmlformats.org/drawingml/2006/main" name=" Global Health - Doctor of Philosophy (Ph.D.) in Public Health Sciences by Slidesgo">
  <a:themeElements>
    <a:clrScheme name="Simple Light">
      <a:dk1>
        <a:srgbClr val="000000"/>
      </a:dk1>
      <a:lt1>
        <a:srgbClr val="F8F8F8"/>
      </a:lt1>
      <a:dk2>
        <a:srgbClr val="0061FC"/>
      </a:dk2>
      <a:lt2>
        <a:srgbClr val="FFFFFF"/>
      </a:lt2>
      <a:accent1>
        <a:srgbClr val="D9D9D9"/>
      </a:accent1>
      <a:accent2>
        <a:srgbClr val="99999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902</Words>
  <Application>Microsoft Office PowerPoint</Application>
  <PresentationFormat>On-screen Show (16:9)</PresentationFormat>
  <Paragraphs>117</Paragraphs>
  <Slides>25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Alumni Sans</vt:lpstr>
      <vt:lpstr>Söhne</vt:lpstr>
      <vt:lpstr>Anaheim</vt:lpstr>
      <vt:lpstr>Lato</vt:lpstr>
      <vt:lpstr>DM Sans</vt:lpstr>
      <vt:lpstr>Nunito Light</vt:lpstr>
      <vt:lpstr>Assistant</vt:lpstr>
      <vt:lpstr> Global Health - Doctor of Philosophy (Ph.D.) in Public Health Sciences by Slidesgo</vt:lpstr>
      <vt:lpstr>Investigate and Implement KNN Classifier  </vt:lpstr>
      <vt:lpstr>Project Goal</vt:lpstr>
      <vt:lpstr>Table of contents</vt:lpstr>
      <vt:lpstr>Table of contents</vt:lpstr>
      <vt:lpstr>KNN Classifier Introduction</vt:lpstr>
      <vt:lpstr>KNN Classifier Working Principle</vt:lpstr>
      <vt:lpstr>KNN Classifier Working Principle</vt:lpstr>
      <vt:lpstr>KNN Parameters and Matrix</vt:lpstr>
      <vt:lpstr>Distance Metrix</vt:lpstr>
      <vt:lpstr>Define the Value of K</vt:lpstr>
      <vt:lpstr>Voting Method</vt:lpstr>
      <vt:lpstr>Project Methodology</vt:lpstr>
      <vt:lpstr>Project WorkFLOW</vt:lpstr>
      <vt:lpstr>Process Diagram</vt:lpstr>
      <vt:lpstr>Define the Value of K</vt:lpstr>
      <vt:lpstr>PowerPoint Presentation</vt:lpstr>
      <vt:lpstr>Results</vt:lpstr>
      <vt:lpstr>Result Output Window </vt:lpstr>
      <vt:lpstr>Unit Test</vt:lpstr>
      <vt:lpstr>Unit Test</vt:lpstr>
      <vt:lpstr>Conclusion</vt:lpstr>
      <vt:lpstr>Conclusions</vt:lpstr>
      <vt:lpstr>Reference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and Implement KNN Classifier  </dc:title>
  <dc:creator>Lenovo</dc:creator>
  <cp:lastModifiedBy>Muhammad Haris</cp:lastModifiedBy>
  <cp:revision>7</cp:revision>
  <dcterms:modified xsi:type="dcterms:W3CDTF">2024-03-22T06:27:28Z</dcterms:modified>
</cp:coreProperties>
</file>