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31"/>
  </p:notesMasterIdLst>
  <p:sldIdLst>
    <p:sldId id="256" r:id="rId2"/>
    <p:sldId id="297" r:id="rId3"/>
    <p:sldId id="258" r:id="rId4"/>
    <p:sldId id="298" r:id="rId5"/>
    <p:sldId id="259" r:id="rId6"/>
    <p:sldId id="260" r:id="rId7"/>
    <p:sldId id="261" r:id="rId8"/>
    <p:sldId id="299" r:id="rId9"/>
    <p:sldId id="300" r:id="rId10"/>
    <p:sldId id="301" r:id="rId11"/>
    <p:sldId id="302" r:id="rId12"/>
    <p:sldId id="303" r:id="rId13"/>
    <p:sldId id="268" r:id="rId14"/>
    <p:sldId id="305" r:id="rId15"/>
    <p:sldId id="314" r:id="rId16"/>
    <p:sldId id="316" r:id="rId17"/>
    <p:sldId id="306" r:id="rId18"/>
    <p:sldId id="317" r:id="rId19"/>
    <p:sldId id="263" r:id="rId20"/>
    <p:sldId id="308" r:id="rId21"/>
    <p:sldId id="313" r:id="rId22"/>
    <p:sldId id="309" r:id="rId23"/>
    <p:sldId id="310" r:id="rId24"/>
    <p:sldId id="311" r:id="rId25"/>
    <p:sldId id="274" r:id="rId26"/>
    <p:sldId id="312" r:id="rId27"/>
    <p:sldId id="278" r:id="rId28"/>
    <p:sldId id="318" r:id="rId29"/>
    <p:sldId id="307" r:id="rId30"/>
  </p:sldIdLst>
  <p:sldSz cx="9144000" cy="5143500" type="screen16x9"/>
  <p:notesSz cx="6858000" cy="9144000"/>
  <p:embeddedFontLst>
    <p:embeddedFont>
      <p:font typeface="Alumni Sans" panose="020B0604020202020204" charset="0"/>
      <p:regular r:id="rId32"/>
      <p:bold r:id="rId33"/>
      <p:italic r:id="rId34"/>
      <p:boldItalic r:id="rId35"/>
    </p:embeddedFont>
    <p:embeddedFont>
      <p:font typeface="Anaheim" panose="020B0604020202020204" charset="0"/>
      <p:regular r:id="rId36"/>
    </p:embeddedFont>
    <p:embeddedFont>
      <p:font typeface="Assistant" pitchFamily="2" charset="-79"/>
      <p:regular r:id="rId37"/>
      <p:bold r:id="rId38"/>
    </p:embeddedFont>
    <p:embeddedFont>
      <p:font typeface="DM Sans" pitchFamily="2" charset="0"/>
      <p:regular r:id="rId39"/>
      <p:bold r:id="rId40"/>
      <p:italic r:id="rId41"/>
      <p:boldItalic r:id="rId42"/>
    </p:embeddedFont>
    <p:embeddedFont>
      <p:font typeface="Lato" panose="020F0502020204030203" pitchFamily="34" charset="0"/>
      <p:regular r:id="rId43"/>
      <p:bold r:id="rId44"/>
      <p:italic r:id="rId45"/>
      <p:boldItalic r:id="rId46"/>
    </p:embeddedFont>
    <p:embeddedFont>
      <p:font typeface="Nunito Light" pitchFamily="2" charset="0"/>
      <p:regular r:id="rId47"/>
      <p: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AB262A-C683-4A3F-AD11-4BA62B9333F2}">
  <a:tblStyle styleId="{A4AB262A-C683-4A3F-AD11-4BA62B9333F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F835ED9-E516-46C1-B56B-A8F77CA3E62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8" autoAdjust="0"/>
    <p:restoredTop sz="94660"/>
  </p:normalViewPr>
  <p:slideViewPr>
    <p:cSldViewPr snapToGrid="0">
      <p:cViewPr varScale="1">
        <p:scale>
          <a:sx n="112" d="100"/>
          <a:sy n="112" d="100"/>
        </p:scale>
        <p:origin x="8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5592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264f6d21aaf_0_1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264f6d21aaf_0_1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3597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4732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4123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264f6d21aaf_0_1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264f6d21aaf_0_1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264f6d21aaf_0_1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264f6d21aaf_0_1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264f6d21aaf_0_1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264f6d21aaf_0_1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792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ab4b84569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ab4b84569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ab4b84569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ab4b84569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285684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1783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1864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70679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713225" y="1781974"/>
            <a:ext cx="5751000" cy="2163900"/>
          </a:xfrm>
          <a:prstGeom prst="rect">
            <a:avLst/>
          </a:prstGeom>
        </p:spPr>
        <p:txBody>
          <a:bodyPr spcFirstLastPara="1" wrap="square" lIns="91425" tIns="0" rIns="91425" bIns="91425" anchor="t" anchorCtr="0">
            <a:noAutofit/>
          </a:bodyPr>
          <a:lstStyle>
            <a:lvl1pPr lvl="0">
              <a:spcBef>
                <a:spcPts val="0"/>
              </a:spcBef>
              <a:spcAft>
                <a:spcPts val="0"/>
              </a:spcAft>
              <a:buClr>
                <a:srgbClr val="191919"/>
              </a:buClr>
              <a:buSzPts val="5200"/>
              <a:buNone/>
              <a:defRPr sz="4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25" y="3979933"/>
            <a:ext cx="3653100" cy="406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latin typeface="Assistant"/>
                <a:ea typeface="Assistant"/>
                <a:cs typeface="Assistant"/>
                <a:sym typeface="Assistant"/>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76"/>
        <p:cNvGrpSpPr/>
        <p:nvPr/>
      </p:nvGrpSpPr>
      <p:grpSpPr>
        <a:xfrm>
          <a:off x="0" y="0"/>
          <a:ext cx="0" cy="0"/>
          <a:chOff x="0" y="0"/>
          <a:chExt cx="0" cy="0"/>
        </a:xfrm>
      </p:grpSpPr>
      <p:pic>
        <p:nvPicPr>
          <p:cNvPr id="77" name="Google Shape;77;p16"/>
          <p:cNvPicPr preferRelativeResize="0"/>
          <p:nvPr/>
        </p:nvPicPr>
        <p:blipFill rotWithShape="1">
          <a:blip r:embed="rId2">
            <a:alphaModFix/>
          </a:blip>
          <a:srcRect t="3669" b="3660"/>
          <a:stretch/>
        </p:blipFill>
        <p:spPr>
          <a:xfrm flipH="1">
            <a:off x="8862328" y="-38456"/>
            <a:ext cx="281673" cy="5220401"/>
          </a:xfrm>
          <a:prstGeom prst="rect">
            <a:avLst/>
          </a:prstGeom>
          <a:noFill/>
          <a:ln>
            <a:noFill/>
          </a:ln>
        </p:spPr>
      </p:pic>
      <p:sp>
        <p:nvSpPr>
          <p:cNvPr id="78" name="Google Shape;78;p16"/>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79" name="Google Shape;79;p16"/>
          <p:cNvSpPr txBox="1">
            <a:spLocks noGrp="1"/>
          </p:cNvSpPr>
          <p:nvPr>
            <p:ph type="subTitle" idx="1"/>
          </p:nvPr>
        </p:nvSpPr>
        <p:spPr>
          <a:xfrm>
            <a:off x="1506164" y="1496599"/>
            <a:ext cx="6748500" cy="690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6"/>
          <p:cNvSpPr txBox="1">
            <a:spLocks noGrp="1"/>
          </p:cNvSpPr>
          <p:nvPr>
            <p:ph type="subTitle" idx="2"/>
          </p:nvPr>
        </p:nvSpPr>
        <p:spPr>
          <a:xfrm>
            <a:off x="1506178" y="2701559"/>
            <a:ext cx="6748500" cy="690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6"/>
          <p:cNvSpPr txBox="1">
            <a:spLocks noGrp="1"/>
          </p:cNvSpPr>
          <p:nvPr>
            <p:ph type="subTitle" idx="3"/>
          </p:nvPr>
        </p:nvSpPr>
        <p:spPr>
          <a:xfrm>
            <a:off x="1506191" y="3906519"/>
            <a:ext cx="6748500" cy="690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6"/>
          <p:cNvSpPr txBox="1">
            <a:spLocks noGrp="1"/>
          </p:cNvSpPr>
          <p:nvPr>
            <p:ph type="subTitle" idx="4"/>
          </p:nvPr>
        </p:nvSpPr>
        <p:spPr>
          <a:xfrm>
            <a:off x="1506164" y="1078700"/>
            <a:ext cx="6748500" cy="4476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2400"/>
              <a:buFont typeface="DM Sans"/>
              <a:buNone/>
              <a:defRPr sz="2500">
                <a:solidFill>
                  <a:schemeClr val="dk1"/>
                </a:solidFill>
                <a:latin typeface="Alumni Sans"/>
                <a:ea typeface="Alumni Sans"/>
                <a:cs typeface="Alumni Sans"/>
                <a:sym typeface="Alumni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83" name="Google Shape;83;p16"/>
          <p:cNvSpPr txBox="1">
            <a:spLocks noGrp="1"/>
          </p:cNvSpPr>
          <p:nvPr>
            <p:ph type="subTitle" idx="5"/>
          </p:nvPr>
        </p:nvSpPr>
        <p:spPr>
          <a:xfrm>
            <a:off x="1506189" y="2283598"/>
            <a:ext cx="6748500" cy="4476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2400"/>
              <a:buFont typeface="DM Sans"/>
              <a:buNone/>
              <a:defRPr sz="2500">
                <a:solidFill>
                  <a:schemeClr val="dk1"/>
                </a:solidFill>
                <a:latin typeface="Alumni Sans"/>
                <a:ea typeface="Alumni Sans"/>
                <a:cs typeface="Alumni Sans"/>
                <a:sym typeface="Alumni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84" name="Google Shape;84;p16"/>
          <p:cNvSpPr txBox="1">
            <a:spLocks noGrp="1"/>
          </p:cNvSpPr>
          <p:nvPr>
            <p:ph type="subTitle" idx="6"/>
          </p:nvPr>
        </p:nvSpPr>
        <p:spPr>
          <a:xfrm>
            <a:off x="1506189" y="3488495"/>
            <a:ext cx="6748500" cy="4476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2400"/>
              <a:buFont typeface="DM Sans"/>
              <a:buNone/>
              <a:defRPr sz="2500">
                <a:solidFill>
                  <a:schemeClr val="dk1"/>
                </a:solidFill>
                <a:latin typeface="Alumni Sans"/>
                <a:ea typeface="Alumni Sans"/>
                <a:cs typeface="Alumni Sans"/>
                <a:sym typeface="Alumni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8_1_1">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pic>
        <p:nvPicPr>
          <p:cNvPr id="102" name="Google Shape;102;p18"/>
          <p:cNvPicPr preferRelativeResize="0"/>
          <p:nvPr/>
        </p:nvPicPr>
        <p:blipFill rotWithShape="1">
          <a:blip r:embed="rId2">
            <a:alphaModFix/>
          </a:blip>
          <a:srcRect t="3669" b="3660"/>
          <a:stretch/>
        </p:blipFill>
        <p:spPr>
          <a:xfrm flipH="1">
            <a:off x="8862328" y="-38456"/>
            <a:ext cx="281673" cy="5220401"/>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08"/>
        <p:cNvGrpSpPr/>
        <p:nvPr/>
      </p:nvGrpSpPr>
      <p:grpSpPr>
        <a:xfrm>
          <a:off x="0" y="0"/>
          <a:ext cx="0" cy="0"/>
          <a:chOff x="0" y="0"/>
          <a:chExt cx="0" cy="0"/>
        </a:xfrm>
      </p:grpSpPr>
      <p:pic>
        <p:nvPicPr>
          <p:cNvPr id="109" name="Google Shape;109;p20"/>
          <p:cNvPicPr preferRelativeResize="0"/>
          <p:nvPr/>
        </p:nvPicPr>
        <p:blipFill>
          <a:blip r:embed="rId2">
            <a:alphaModFix/>
          </a:blip>
          <a:stretch>
            <a:fillRect/>
          </a:stretch>
        </p:blipFill>
        <p:spPr>
          <a:xfrm rot="10800000" flipH="1">
            <a:off x="0" y="0"/>
            <a:ext cx="9144000" cy="5143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10"/>
        <p:cNvGrpSpPr/>
        <p:nvPr/>
      </p:nvGrpSpPr>
      <p:grpSpPr>
        <a:xfrm>
          <a:off x="0" y="0"/>
          <a:ext cx="0" cy="0"/>
          <a:chOff x="0" y="0"/>
          <a:chExt cx="0" cy="0"/>
        </a:xfrm>
      </p:grpSpPr>
      <p:pic>
        <p:nvPicPr>
          <p:cNvPr id="111" name="Google Shape;111;p21"/>
          <p:cNvPicPr preferRelativeResize="0"/>
          <p:nvPr/>
        </p:nvPicPr>
        <p:blipFill rotWithShape="1">
          <a:blip r:embed="rId2">
            <a:alphaModFix/>
          </a:blip>
          <a:srcRect t="3669" b="3660"/>
          <a:stretch/>
        </p:blipFill>
        <p:spPr>
          <a:xfrm flipH="1">
            <a:off x="3" y="-2706"/>
            <a:ext cx="281673" cy="52204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rot="10800000" flipH="1">
            <a:off x="0" y="0"/>
            <a:ext cx="9144000" cy="5143500"/>
          </a:xfrm>
          <a:prstGeom prst="rect">
            <a:avLst/>
          </a:prstGeom>
          <a:noFill/>
          <a:ln>
            <a:noFill/>
          </a:ln>
        </p:spPr>
      </p:pic>
      <p:sp>
        <p:nvSpPr>
          <p:cNvPr id="14" name="Google Shape;14;p3"/>
          <p:cNvSpPr txBox="1">
            <a:spLocks noGrp="1"/>
          </p:cNvSpPr>
          <p:nvPr>
            <p:ph type="title"/>
          </p:nvPr>
        </p:nvSpPr>
        <p:spPr>
          <a:xfrm>
            <a:off x="1409600" y="2163225"/>
            <a:ext cx="3627600" cy="1431000"/>
          </a:xfrm>
          <a:prstGeom prst="rect">
            <a:avLst/>
          </a:prstGeom>
        </p:spPr>
        <p:txBody>
          <a:bodyPr spcFirstLastPara="1" wrap="square" lIns="91425" tIns="0" rIns="91425" bIns="91425" anchor="t" anchorCtr="0">
            <a:noAutofit/>
          </a:bodyPr>
          <a:lstStyle>
            <a:lvl1pPr lvl="0">
              <a:lnSpc>
                <a:spcPct val="90000"/>
              </a:lnSpc>
              <a:spcBef>
                <a:spcPts val="0"/>
              </a:spcBef>
              <a:spcAft>
                <a:spcPts val="0"/>
              </a:spcAft>
              <a:buSzPts val="3600"/>
              <a:buNone/>
              <a:defRPr sz="5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1499100" y="769593"/>
            <a:ext cx="1276200" cy="1134900"/>
          </a:xfrm>
          <a:prstGeom prst="rect">
            <a:avLst/>
          </a:prstGeom>
          <a:solidFill>
            <a:schemeClr val="dk2"/>
          </a:solidFill>
        </p:spPr>
        <p:txBody>
          <a:bodyPr spcFirstLastPara="1" wrap="square" lIns="91425" tIns="0" rIns="91425" bIns="91425" anchor="b" anchorCtr="0">
            <a:noAutofit/>
          </a:bodyPr>
          <a:lstStyle>
            <a:lvl1pPr lvl="0" algn="r" rtl="0">
              <a:spcBef>
                <a:spcPts val="0"/>
              </a:spcBef>
              <a:spcAft>
                <a:spcPts val="0"/>
              </a:spcAft>
              <a:buClr>
                <a:schemeClr val="lt1"/>
              </a:buClr>
              <a:buSzPts val="6000"/>
              <a:buNone/>
              <a:defRPr sz="82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txBox="1">
            <a:spLocks noGrp="1"/>
          </p:cNvSpPr>
          <p:nvPr>
            <p:ph type="subTitle" idx="1"/>
          </p:nvPr>
        </p:nvSpPr>
        <p:spPr>
          <a:xfrm>
            <a:off x="1409600" y="3720800"/>
            <a:ext cx="4636200" cy="653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pic>
        <p:nvPicPr>
          <p:cNvPr id="32" name="Google Shape;32;p7"/>
          <p:cNvPicPr preferRelativeResize="0"/>
          <p:nvPr/>
        </p:nvPicPr>
        <p:blipFill rotWithShape="1">
          <a:blip r:embed="rId2">
            <a:alphaModFix/>
          </a:blip>
          <a:srcRect t="3669" b="3660"/>
          <a:stretch/>
        </p:blipFill>
        <p:spPr>
          <a:xfrm flipH="1">
            <a:off x="3" y="-2706"/>
            <a:ext cx="281673" cy="5220401"/>
          </a:xfrm>
          <a:prstGeom prst="rect">
            <a:avLst/>
          </a:prstGeom>
          <a:noFill/>
          <a:ln>
            <a:noFill/>
          </a:ln>
        </p:spPr>
      </p:pic>
      <p:sp>
        <p:nvSpPr>
          <p:cNvPr id="33" name="Google Shape;33;p7"/>
          <p:cNvSpPr txBox="1">
            <a:spLocks noGrp="1"/>
          </p:cNvSpPr>
          <p:nvPr>
            <p:ph type="title"/>
          </p:nvPr>
        </p:nvSpPr>
        <p:spPr>
          <a:xfrm>
            <a:off x="720000" y="621355"/>
            <a:ext cx="2852700" cy="1149300"/>
          </a:xfrm>
          <a:prstGeom prst="rect">
            <a:avLst/>
          </a:prstGeom>
        </p:spPr>
        <p:txBody>
          <a:bodyPr spcFirstLastPara="1" wrap="square" lIns="91425" tIns="0" rIns="91425" bIns="91425" anchor="t" anchorCtr="0">
            <a:noAutofit/>
          </a:bodyPr>
          <a:lstStyle>
            <a:lvl1pPr lvl="0" rtl="0">
              <a:lnSpc>
                <a:spcPct val="90000"/>
              </a:lnSpc>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34" name="Google Shape;34;p7"/>
          <p:cNvSpPr txBox="1">
            <a:spLocks noGrp="1"/>
          </p:cNvSpPr>
          <p:nvPr>
            <p:ph type="subTitle" idx="1"/>
          </p:nvPr>
        </p:nvSpPr>
        <p:spPr>
          <a:xfrm>
            <a:off x="720000" y="2028541"/>
            <a:ext cx="4117200" cy="2432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35" name="Google Shape;35;p7"/>
          <p:cNvSpPr>
            <a:spLocks noGrp="1"/>
          </p:cNvSpPr>
          <p:nvPr>
            <p:ph type="pic" idx="2"/>
          </p:nvPr>
        </p:nvSpPr>
        <p:spPr>
          <a:xfrm>
            <a:off x="5063816" y="539500"/>
            <a:ext cx="3366900" cy="40644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pic>
        <p:nvPicPr>
          <p:cNvPr id="37" name="Google Shape;37;p8"/>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38" name="Google Shape;38;p8"/>
          <p:cNvSpPr txBox="1">
            <a:spLocks noGrp="1"/>
          </p:cNvSpPr>
          <p:nvPr>
            <p:ph type="title"/>
          </p:nvPr>
        </p:nvSpPr>
        <p:spPr>
          <a:xfrm>
            <a:off x="1121225" y="2219925"/>
            <a:ext cx="4887900" cy="2076600"/>
          </a:xfrm>
          <a:prstGeom prst="rect">
            <a:avLst/>
          </a:prstGeom>
        </p:spPr>
        <p:txBody>
          <a:bodyPr spcFirstLastPara="1" wrap="square" lIns="91425" tIns="0" rIns="91425" bIns="91425" anchor="t" anchorCtr="0">
            <a:noAutofit/>
          </a:bodyPr>
          <a:lstStyle>
            <a:lvl1pPr lvl="0">
              <a:spcBef>
                <a:spcPts val="0"/>
              </a:spcBef>
              <a:spcAft>
                <a:spcPts val="0"/>
              </a:spcAft>
              <a:buSzPts val="4800"/>
              <a:buNone/>
              <a:defRPr sz="44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pic>
        <p:nvPicPr>
          <p:cNvPr id="40" name="Google Shape;40;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1" name="Google Shape;41;p9"/>
          <p:cNvSpPr txBox="1">
            <a:spLocks noGrp="1"/>
          </p:cNvSpPr>
          <p:nvPr>
            <p:ph type="title"/>
          </p:nvPr>
        </p:nvSpPr>
        <p:spPr>
          <a:xfrm>
            <a:off x="2135550" y="1655488"/>
            <a:ext cx="4872900" cy="1161300"/>
          </a:xfrm>
          <a:prstGeom prst="rect">
            <a:avLst/>
          </a:prstGeom>
        </p:spPr>
        <p:txBody>
          <a:bodyPr spcFirstLastPara="1" wrap="square" lIns="91425" tIns="0" rIns="91425" bIns="91425" anchor="b" anchorCtr="0">
            <a:noAutofit/>
          </a:bodyPr>
          <a:lstStyle>
            <a:lvl1pPr lvl="0" algn="ctr" rtl="0">
              <a:spcBef>
                <a:spcPts val="0"/>
              </a:spcBef>
              <a:spcAft>
                <a:spcPts val="0"/>
              </a:spcAft>
              <a:buSzPts val="4200"/>
              <a:buNone/>
              <a:defRPr sz="6500"/>
            </a:lvl1pPr>
            <a:lvl2pPr lvl="1" algn="ctr" rtl="0">
              <a:spcBef>
                <a:spcPts val="0"/>
              </a:spcBef>
              <a:spcAft>
                <a:spcPts val="0"/>
              </a:spcAft>
              <a:buSzPts val="4200"/>
              <a:buNone/>
              <a:defRPr/>
            </a:lvl2pPr>
            <a:lvl3pPr lvl="2" algn="ctr" rtl="0">
              <a:spcBef>
                <a:spcPts val="0"/>
              </a:spcBef>
              <a:spcAft>
                <a:spcPts val="0"/>
              </a:spcAft>
              <a:buSzPts val="4200"/>
              <a:buNone/>
              <a:defRPr/>
            </a:lvl3pPr>
            <a:lvl4pPr lvl="3" algn="ctr" rtl="0">
              <a:spcBef>
                <a:spcPts val="0"/>
              </a:spcBef>
              <a:spcAft>
                <a:spcPts val="0"/>
              </a:spcAft>
              <a:buSzPts val="4200"/>
              <a:buNone/>
              <a:defRPr/>
            </a:lvl4pPr>
            <a:lvl5pPr lvl="4" algn="ctr" rtl="0">
              <a:spcBef>
                <a:spcPts val="0"/>
              </a:spcBef>
              <a:spcAft>
                <a:spcPts val="0"/>
              </a:spcAft>
              <a:buSzPts val="4200"/>
              <a:buNone/>
              <a:defRPr/>
            </a:lvl5pPr>
            <a:lvl6pPr lvl="5" algn="ctr" rtl="0">
              <a:spcBef>
                <a:spcPts val="0"/>
              </a:spcBef>
              <a:spcAft>
                <a:spcPts val="0"/>
              </a:spcAft>
              <a:buSzPts val="4200"/>
              <a:buNone/>
              <a:defRPr/>
            </a:lvl6pPr>
            <a:lvl7pPr lvl="6" algn="ctr" rtl="0">
              <a:spcBef>
                <a:spcPts val="0"/>
              </a:spcBef>
              <a:spcAft>
                <a:spcPts val="0"/>
              </a:spcAft>
              <a:buSzPts val="4200"/>
              <a:buNone/>
              <a:defRPr/>
            </a:lvl7pPr>
            <a:lvl8pPr lvl="7" algn="ctr" rtl="0">
              <a:spcBef>
                <a:spcPts val="0"/>
              </a:spcBef>
              <a:spcAft>
                <a:spcPts val="0"/>
              </a:spcAft>
              <a:buSzPts val="4200"/>
              <a:buNone/>
              <a:defRPr/>
            </a:lvl8pPr>
            <a:lvl9pPr lvl="8" algn="ctr" rtl="0">
              <a:spcBef>
                <a:spcPts val="0"/>
              </a:spcBef>
              <a:spcAft>
                <a:spcPts val="0"/>
              </a:spcAft>
              <a:buSzPts val="4200"/>
              <a:buNone/>
              <a:defRPr/>
            </a:lvl9pPr>
          </a:lstStyle>
          <a:p>
            <a:endParaRPr/>
          </a:p>
        </p:txBody>
      </p:sp>
      <p:sp>
        <p:nvSpPr>
          <p:cNvPr id="42" name="Google Shape;42;p9"/>
          <p:cNvSpPr txBox="1">
            <a:spLocks noGrp="1"/>
          </p:cNvSpPr>
          <p:nvPr>
            <p:ph type="subTitle" idx="1"/>
          </p:nvPr>
        </p:nvSpPr>
        <p:spPr>
          <a:xfrm>
            <a:off x="2135550" y="2816913"/>
            <a:ext cx="4872900" cy="6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1"/>
        <p:cNvGrpSpPr/>
        <p:nvPr/>
      </p:nvGrpSpPr>
      <p:grpSpPr>
        <a:xfrm>
          <a:off x="0" y="0"/>
          <a:ext cx="0" cy="0"/>
          <a:chOff x="0" y="0"/>
          <a:chExt cx="0" cy="0"/>
        </a:xfrm>
      </p:grpSpPr>
      <p:pic>
        <p:nvPicPr>
          <p:cNvPr id="52" name="Google Shape;52;p13"/>
          <p:cNvPicPr preferRelativeResize="0"/>
          <p:nvPr/>
        </p:nvPicPr>
        <p:blipFill rotWithShape="1">
          <a:blip r:embed="rId2">
            <a:alphaModFix/>
          </a:blip>
          <a:srcRect t="3669" b="3660"/>
          <a:stretch/>
        </p:blipFill>
        <p:spPr>
          <a:xfrm flipH="1">
            <a:off x="8862328" y="-38456"/>
            <a:ext cx="281673" cy="5220401"/>
          </a:xfrm>
          <a:prstGeom prst="rect">
            <a:avLst/>
          </a:prstGeom>
          <a:noFill/>
          <a:ln>
            <a:noFill/>
          </a:ln>
        </p:spPr>
      </p:pic>
      <p:sp>
        <p:nvSpPr>
          <p:cNvPr id="53" name="Google Shape;53;p13"/>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54" name="Google Shape;54;p13"/>
          <p:cNvSpPr txBox="1">
            <a:spLocks noGrp="1"/>
          </p:cNvSpPr>
          <p:nvPr>
            <p:ph type="subTitle" idx="1"/>
          </p:nvPr>
        </p:nvSpPr>
        <p:spPr>
          <a:xfrm>
            <a:off x="1640916" y="1531225"/>
            <a:ext cx="64827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 name="Google Shape;55;p13"/>
          <p:cNvSpPr txBox="1">
            <a:spLocks noGrp="1"/>
          </p:cNvSpPr>
          <p:nvPr>
            <p:ph type="subTitle" idx="2"/>
          </p:nvPr>
        </p:nvSpPr>
        <p:spPr>
          <a:xfrm>
            <a:off x="1640916" y="2428516"/>
            <a:ext cx="64827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 name="Google Shape;56;p13"/>
          <p:cNvSpPr txBox="1">
            <a:spLocks noGrp="1"/>
          </p:cNvSpPr>
          <p:nvPr>
            <p:ph type="subTitle" idx="3"/>
          </p:nvPr>
        </p:nvSpPr>
        <p:spPr>
          <a:xfrm>
            <a:off x="1640916" y="3322218"/>
            <a:ext cx="64827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 name="Google Shape;57;p13"/>
          <p:cNvSpPr txBox="1">
            <a:spLocks noGrp="1"/>
          </p:cNvSpPr>
          <p:nvPr>
            <p:ph type="subTitle" idx="4"/>
          </p:nvPr>
        </p:nvSpPr>
        <p:spPr>
          <a:xfrm>
            <a:off x="1640916" y="4215924"/>
            <a:ext cx="64827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 name="Google Shape;58;p13"/>
          <p:cNvSpPr txBox="1">
            <a:spLocks noGrp="1"/>
          </p:cNvSpPr>
          <p:nvPr>
            <p:ph type="title" idx="5" hasCustomPrompt="1"/>
          </p:nvPr>
        </p:nvSpPr>
        <p:spPr>
          <a:xfrm>
            <a:off x="1020376" y="1226668"/>
            <a:ext cx="517800" cy="447600"/>
          </a:xfrm>
          <a:prstGeom prst="rect">
            <a:avLst/>
          </a:prstGeom>
          <a:solidFill>
            <a:schemeClr val="dk2"/>
          </a:solidFill>
        </p:spPr>
        <p:txBody>
          <a:bodyPr spcFirstLastPara="1" wrap="square" lIns="91425" tIns="0" rIns="91425" bIns="91425" anchor="b" anchorCtr="0">
            <a:noAutofit/>
          </a:bodyPr>
          <a:lstStyle>
            <a:lvl1pPr lvl="0" algn="r"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title" idx="6" hasCustomPrompt="1"/>
          </p:nvPr>
        </p:nvSpPr>
        <p:spPr>
          <a:xfrm>
            <a:off x="1024432" y="3014065"/>
            <a:ext cx="517800" cy="447600"/>
          </a:xfrm>
          <a:prstGeom prst="rect">
            <a:avLst/>
          </a:prstGeom>
          <a:solidFill>
            <a:schemeClr val="dk2"/>
          </a:solidFill>
        </p:spPr>
        <p:txBody>
          <a:bodyPr spcFirstLastPara="1" wrap="square" lIns="91425" tIns="0" rIns="91425" bIns="91425" anchor="b" anchorCtr="0">
            <a:noAutofit/>
          </a:bodyPr>
          <a:lstStyle>
            <a:lvl1pPr lvl="0" algn="r"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title" idx="7" hasCustomPrompt="1"/>
          </p:nvPr>
        </p:nvSpPr>
        <p:spPr>
          <a:xfrm>
            <a:off x="1020385" y="2120366"/>
            <a:ext cx="517800" cy="447600"/>
          </a:xfrm>
          <a:prstGeom prst="rect">
            <a:avLst/>
          </a:prstGeom>
          <a:solidFill>
            <a:schemeClr val="dk2"/>
          </a:solidFill>
        </p:spPr>
        <p:txBody>
          <a:bodyPr spcFirstLastPara="1" wrap="square" lIns="91425" tIns="0" rIns="91425" bIns="91425" anchor="b" anchorCtr="0">
            <a:noAutofit/>
          </a:bodyPr>
          <a:lstStyle>
            <a:lvl1pPr lvl="0" algn="r"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title" idx="8" hasCustomPrompt="1"/>
          </p:nvPr>
        </p:nvSpPr>
        <p:spPr>
          <a:xfrm>
            <a:off x="1024437" y="3907768"/>
            <a:ext cx="517800" cy="447600"/>
          </a:xfrm>
          <a:prstGeom prst="rect">
            <a:avLst/>
          </a:prstGeom>
          <a:solidFill>
            <a:schemeClr val="dk2"/>
          </a:solidFill>
        </p:spPr>
        <p:txBody>
          <a:bodyPr spcFirstLastPara="1" wrap="square" lIns="91425" tIns="0" rIns="91425" bIns="91425" anchor="b" anchorCtr="0">
            <a:noAutofit/>
          </a:bodyPr>
          <a:lstStyle>
            <a:lvl1pPr lvl="0" algn="r"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subTitle" idx="9"/>
          </p:nvPr>
        </p:nvSpPr>
        <p:spPr>
          <a:xfrm>
            <a:off x="1640924" y="1090297"/>
            <a:ext cx="64827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500">
                <a:solidFill>
                  <a:schemeClr val="dk1"/>
                </a:solidFill>
                <a:latin typeface="Alumni Sans"/>
                <a:ea typeface="Alumni Sans"/>
                <a:cs typeface="Alumni Sans"/>
                <a:sym typeface="Alumni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63" name="Google Shape;63;p13"/>
          <p:cNvSpPr txBox="1">
            <a:spLocks noGrp="1"/>
          </p:cNvSpPr>
          <p:nvPr>
            <p:ph type="subTitle" idx="13"/>
          </p:nvPr>
        </p:nvSpPr>
        <p:spPr>
          <a:xfrm>
            <a:off x="1640924" y="1983997"/>
            <a:ext cx="64827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500">
                <a:solidFill>
                  <a:schemeClr val="dk1"/>
                </a:solidFill>
                <a:latin typeface="Alumni Sans"/>
                <a:ea typeface="Alumni Sans"/>
                <a:cs typeface="Alumni Sans"/>
                <a:sym typeface="Alumni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64" name="Google Shape;64;p13"/>
          <p:cNvSpPr txBox="1">
            <a:spLocks noGrp="1"/>
          </p:cNvSpPr>
          <p:nvPr>
            <p:ph type="subTitle" idx="14"/>
          </p:nvPr>
        </p:nvSpPr>
        <p:spPr>
          <a:xfrm>
            <a:off x="1640924" y="2877697"/>
            <a:ext cx="64827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500">
                <a:solidFill>
                  <a:schemeClr val="dk1"/>
                </a:solidFill>
                <a:latin typeface="Alumni Sans"/>
                <a:ea typeface="Alumni Sans"/>
                <a:cs typeface="Alumni Sans"/>
                <a:sym typeface="Alumni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65" name="Google Shape;65;p13"/>
          <p:cNvSpPr txBox="1">
            <a:spLocks noGrp="1"/>
          </p:cNvSpPr>
          <p:nvPr>
            <p:ph type="subTitle" idx="15"/>
          </p:nvPr>
        </p:nvSpPr>
        <p:spPr>
          <a:xfrm>
            <a:off x="1640924" y="3771397"/>
            <a:ext cx="64827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500">
                <a:solidFill>
                  <a:schemeClr val="dk1"/>
                </a:solidFill>
                <a:latin typeface="Alumni Sans"/>
                <a:ea typeface="Alumni Sans"/>
                <a:cs typeface="Alumni Sans"/>
                <a:sym typeface="Alumni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_1">
    <p:spTree>
      <p:nvGrpSpPr>
        <p:cNvPr id="1" name="Shape 66"/>
        <p:cNvGrpSpPr/>
        <p:nvPr/>
      </p:nvGrpSpPr>
      <p:grpSpPr>
        <a:xfrm>
          <a:off x="0" y="0"/>
          <a:ext cx="0" cy="0"/>
          <a:chOff x="0" y="0"/>
          <a:chExt cx="0" cy="0"/>
        </a:xfrm>
      </p:grpSpPr>
      <p:pic>
        <p:nvPicPr>
          <p:cNvPr id="67" name="Google Shape;67;p14"/>
          <p:cNvPicPr preferRelativeResize="0"/>
          <p:nvPr/>
        </p:nvPicPr>
        <p:blipFill rotWithShape="1">
          <a:blip r:embed="rId2">
            <a:alphaModFix/>
          </a:blip>
          <a:srcRect t="3669" b="3660"/>
          <a:stretch/>
        </p:blipFill>
        <p:spPr>
          <a:xfrm flipH="1">
            <a:off x="3" y="-2706"/>
            <a:ext cx="281673" cy="5220401"/>
          </a:xfrm>
          <a:prstGeom prst="rect">
            <a:avLst/>
          </a:prstGeom>
          <a:noFill/>
          <a:ln>
            <a:noFill/>
          </a:ln>
        </p:spPr>
      </p:pic>
      <p:sp>
        <p:nvSpPr>
          <p:cNvPr id="68" name="Google Shape;68;p14"/>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69" name="Google Shape;69;p14"/>
          <p:cNvSpPr txBox="1">
            <a:spLocks noGrp="1"/>
          </p:cNvSpPr>
          <p:nvPr>
            <p:ph type="subTitle" idx="1"/>
          </p:nvPr>
        </p:nvSpPr>
        <p:spPr>
          <a:xfrm>
            <a:off x="4686716" y="1394192"/>
            <a:ext cx="3418200" cy="306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 name="Google Shape;70;p14"/>
          <p:cNvSpPr txBox="1">
            <a:spLocks noGrp="1"/>
          </p:cNvSpPr>
          <p:nvPr>
            <p:ph type="subTitle" idx="2"/>
          </p:nvPr>
        </p:nvSpPr>
        <p:spPr>
          <a:xfrm>
            <a:off x="1039084" y="1394192"/>
            <a:ext cx="3418200" cy="306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_1">
    <p:spTree>
      <p:nvGrpSpPr>
        <p:cNvPr id="1" name="Shape 71"/>
        <p:cNvGrpSpPr/>
        <p:nvPr/>
      </p:nvGrpSpPr>
      <p:grpSpPr>
        <a:xfrm>
          <a:off x="0" y="0"/>
          <a:ext cx="0" cy="0"/>
          <a:chOff x="0" y="0"/>
          <a:chExt cx="0" cy="0"/>
        </a:xfrm>
      </p:grpSpPr>
      <p:pic>
        <p:nvPicPr>
          <p:cNvPr id="72" name="Google Shape;72;p15"/>
          <p:cNvPicPr preferRelativeResize="0"/>
          <p:nvPr/>
        </p:nvPicPr>
        <p:blipFill rotWithShape="1">
          <a:blip r:embed="rId2">
            <a:alphaModFix/>
          </a:blip>
          <a:srcRect t="3669" b="3660"/>
          <a:stretch/>
        </p:blipFill>
        <p:spPr>
          <a:xfrm flipH="1">
            <a:off x="8862328" y="-38456"/>
            <a:ext cx="281673" cy="5220401"/>
          </a:xfrm>
          <a:prstGeom prst="rect">
            <a:avLst/>
          </a:prstGeom>
          <a:noFill/>
          <a:ln>
            <a:noFill/>
          </a:ln>
        </p:spPr>
      </p:pic>
      <p:sp>
        <p:nvSpPr>
          <p:cNvPr id="73" name="Google Shape;73;p15"/>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74" name="Google Shape;74;p15"/>
          <p:cNvSpPr txBox="1">
            <a:spLocks noGrp="1"/>
          </p:cNvSpPr>
          <p:nvPr>
            <p:ph type="body" idx="1"/>
          </p:nvPr>
        </p:nvSpPr>
        <p:spPr>
          <a:xfrm>
            <a:off x="720000" y="1139550"/>
            <a:ext cx="3852000" cy="3464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
        <p:nvSpPr>
          <p:cNvPr id="75" name="Google Shape;75;p15"/>
          <p:cNvSpPr txBox="1">
            <a:spLocks noGrp="1"/>
          </p:cNvSpPr>
          <p:nvPr>
            <p:ph type="body" idx="2"/>
          </p:nvPr>
        </p:nvSpPr>
        <p:spPr>
          <a:xfrm>
            <a:off x="4571975" y="1139550"/>
            <a:ext cx="3852000" cy="3464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0" rIns="91425" bIns="91425" anchor="t" anchorCtr="0">
            <a:noAutofit/>
          </a:bodyPr>
          <a:lstStyle>
            <a:lvl1pPr lvl="0"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1pPr>
            <a:lvl2pPr lvl="1"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2pPr>
            <a:lvl3pPr lvl="2"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3pPr>
            <a:lvl4pPr lvl="3"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4pPr>
            <a:lvl5pPr lvl="4"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5pPr>
            <a:lvl6pPr lvl="5"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6pPr>
            <a:lvl7pPr lvl="6"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7pPr>
            <a:lvl8pPr lvl="7"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8pPr>
            <a:lvl9pPr lvl="8"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8" r:id="rId6"/>
    <p:sldLayoutId id="2147483659" r:id="rId7"/>
    <p:sldLayoutId id="2147483660" r:id="rId8"/>
    <p:sldLayoutId id="2147483661" r:id="rId9"/>
    <p:sldLayoutId id="2147483662" r:id="rId10"/>
    <p:sldLayoutId id="2147483664" r:id="rId11"/>
    <p:sldLayoutId id="2147483666" r:id="rId12"/>
    <p:sldLayoutId id="2147483667"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8.jp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5"/>
          <p:cNvSpPr txBox="1">
            <a:spLocks noGrp="1"/>
          </p:cNvSpPr>
          <p:nvPr>
            <p:ph type="ctrTitle"/>
          </p:nvPr>
        </p:nvSpPr>
        <p:spPr>
          <a:xfrm>
            <a:off x="508127" y="1594019"/>
            <a:ext cx="5751000" cy="1345734"/>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chemeClr val="dk1"/>
              </a:buClr>
              <a:buSzPts val="1100"/>
              <a:buFont typeface="Arial"/>
              <a:buNone/>
            </a:pPr>
            <a:r>
              <a:rPr lang="en" b="1" dirty="0"/>
              <a:t>Investigate and Implement KNN Classifier </a:t>
            </a:r>
            <a:br>
              <a:rPr lang="en" dirty="0"/>
            </a:br>
            <a:endParaRPr dirty="0"/>
          </a:p>
        </p:txBody>
      </p:sp>
      <p:sp>
        <p:nvSpPr>
          <p:cNvPr id="123" name="Google Shape;123;p25"/>
          <p:cNvSpPr txBox="1">
            <a:spLocks noGrp="1"/>
          </p:cNvSpPr>
          <p:nvPr>
            <p:ph type="subTitle" idx="1"/>
          </p:nvPr>
        </p:nvSpPr>
        <p:spPr>
          <a:xfrm>
            <a:off x="2345471" y="343373"/>
            <a:ext cx="3653100" cy="109600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a:latin typeface="Alumni Sans" panose="020B0604020202020204" charset="0"/>
              </a:rPr>
              <a:t>Software Engineering Course </a:t>
            </a:r>
          </a:p>
          <a:p>
            <a:pPr marL="0" lvl="0" indent="0" algn="ctr" rtl="0">
              <a:spcBef>
                <a:spcPts val="0"/>
              </a:spcBef>
              <a:spcAft>
                <a:spcPts val="0"/>
              </a:spcAft>
              <a:buNone/>
            </a:pPr>
            <a:r>
              <a:rPr lang="en-US" sz="1800" b="1" dirty="0">
                <a:latin typeface="Alumni Sans" panose="020B0604020202020204" charset="0"/>
              </a:rPr>
              <a:t>Lecturer</a:t>
            </a:r>
            <a:r>
              <a:rPr lang="en-US" sz="1800" dirty="0">
                <a:latin typeface="Alumni Sans" panose="020B0604020202020204" charset="0"/>
              </a:rPr>
              <a:t>: Damir </a:t>
            </a:r>
            <a:r>
              <a:rPr lang="en-US" sz="1800" dirty="0" err="1">
                <a:latin typeface="Alumni Sans" panose="020B0604020202020204" charset="0"/>
              </a:rPr>
              <a:t>Dobric</a:t>
            </a:r>
            <a:r>
              <a:rPr lang="en-US" sz="1800" dirty="0">
                <a:latin typeface="Alumni Sans" panose="020B0604020202020204" charset="0"/>
              </a:rPr>
              <a:t> / Andreas </a:t>
            </a:r>
            <a:r>
              <a:rPr lang="en-US" sz="1800" dirty="0" err="1">
                <a:latin typeface="Alumni Sans" panose="020B0604020202020204" charset="0"/>
              </a:rPr>
              <a:t>Pech</a:t>
            </a:r>
            <a:endParaRPr lang="en-US" sz="1800" dirty="0">
              <a:latin typeface="Alumni Sans" panose="020B0604020202020204" charset="0"/>
            </a:endParaRPr>
          </a:p>
          <a:p>
            <a:pPr marL="0" lvl="0" indent="0" algn="l" rtl="0">
              <a:spcBef>
                <a:spcPts val="0"/>
              </a:spcBef>
              <a:spcAft>
                <a:spcPts val="0"/>
              </a:spcAft>
              <a:buNone/>
            </a:pPr>
            <a:endParaRPr dirty="0"/>
          </a:p>
        </p:txBody>
      </p:sp>
      <p:sp>
        <p:nvSpPr>
          <p:cNvPr id="124" name="Google Shape;124;p25"/>
          <p:cNvSpPr/>
          <p:nvPr/>
        </p:nvSpPr>
        <p:spPr>
          <a:xfrm>
            <a:off x="0" y="968675"/>
            <a:ext cx="1629000" cy="470700"/>
          </a:xfrm>
          <a:prstGeom prst="rect">
            <a:avLst/>
          </a:prstGeom>
          <a:solidFill>
            <a:schemeClr val="dk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500" dirty="0">
                <a:solidFill>
                  <a:schemeClr val="lt1"/>
                </a:solidFill>
                <a:latin typeface="Alumni Sans"/>
                <a:ea typeface="Alumni Sans"/>
                <a:cs typeface="Alumni Sans"/>
                <a:sym typeface="Alumni Sans"/>
              </a:rPr>
              <a:t>2023-2024</a:t>
            </a:r>
            <a:endParaRPr sz="2500" dirty="0">
              <a:solidFill>
                <a:schemeClr val="lt1"/>
              </a:solidFill>
              <a:latin typeface="Alumni Sans"/>
              <a:ea typeface="Alumni Sans"/>
              <a:cs typeface="Alumni Sans"/>
              <a:sym typeface="Alumni Sans"/>
            </a:endParaRPr>
          </a:p>
        </p:txBody>
      </p:sp>
      <p:pic>
        <p:nvPicPr>
          <p:cNvPr id="125" name="Google Shape;125;p25"/>
          <p:cNvPicPr preferRelativeResize="0"/>
          <p:nvPr/>
        </p:nvPicPr>
        <p:blipFill>
          <a:blip r:embed="rId3">
            <a:alphaModFix/>
          </a:blip>
          <a:stretch>
            <a:fillRect/>
          </a:stretch>
        </p:blipFill>
        <p:spPr>
          <a:xfrm rot="10800000" flipH="1">
            <a:off x="6884544" y="4002608"/>
            <a:ext cx="1546231" cy="360850"/>
          </a:xfrm>
          <a:prstGeom prst="rect">
            <a:avLst/>
          </a:prstGeom>
          <a:noFill/>
          <a:ln>
            <a:noFill/>
          </a:ln>
        </p:spPr>
      </p:pic>
      <p:pic>
        <p:nvPicPr>
          <p:cNvPr id="3" name="Picture 2" descr="A logo for a university&#10;&#10;Description automatically generated">
            <a:extLst>
              <a:ext uri="{FF2B5EF4-FFF2-40B4-BE49-F238E27FC236}">
                <a16:creationId xmlns:a16="http://schemas.microsoft.com/office/drawing/2014/main" id="{BA8028F2-6D60-1B5C-196E-E13435DB881F}"/>
              </a:ext>
            </a:extLst>
          </p:cNvPr>
          <p:cNvPicPr>
            <a:picLocks noChangeAspect="1"/>
          </p:cNvPicPr>
          <p:nvPr/>
        </p:nvPicPr>
        <p:blipFill>
          <a:blip r:embed="rId4"/>
          <a:stretch>
            <a:fillRect/>
          </a:stretch>
        </p:blipFill>
        <p:spPr>
          <a:xfrm>
            <a:off x="7126254" y="289580"/>
            <a:ext cx="1697738" cy="679095"/>
          </a:xfrm>
          <a:prstGeom prst="rect">
            <a:avLst/>
          </a:prstGeom>
        </p:spPr>
      </p:pic>
      <p:sp>
        <p:nvSpPr>
          <p:cNvPr id="5" name="TextBox 4">
            <a:extLst>
              <a:ext uri="{FF2B5EF4-FFF2-40B4-BE49-F238E27FC236}">
                <a16:creationId xmlns:a16="http://schemas.microsoft.com/office/drawing/2014/main" id="{8AC2B42D-BC66-CB7C-AC5F-2F84660DDC5A}"/>
              </a:ext>
            </a:extLst>
          </p:cNvPr>
          <p:cNvSpPr txBox="1"/>
          <p:nvPr/>
        </p:nvSpPr>
        <p:spPr>
          <a:xfrm>
            <a:off x="585387" y="3366979"/>
            <a:ext cx="4572000" cy="923330"/>
          </a:xfrm>
          <a:prstGeom prst="rect">
            <a:avLst/>
          </a:prstGeom>
          <a:noFill/>
        </p:spPr>
        <p:txBody>
          <a:bodyPr wrap="square">
            <a:spAutoFit/>
          </a:bodyPr>
          <a:lstStyle/>
          <a:p>
            <a:r>
              <a:rPr lang="en-US" sz="1800" b="1" dirty="0">
                <a:latin typeface="Alumni Sans" panose="020B0604020202020204" charset="0"/>
              </a:rPr>
              <a:t>Group Name: </a:t>
            </a:r>
            <a:r>
              <a:rPr lang="en-US" sz="1800" dirty="0">
                <a:latin typeface="Alumni Sans" panose="020B0604020202020204" charset="0"/>
              </a:rPr>
              <a:t>Global Variable</a:t>
            </a:r>
          </a:p>
          <a:p>
            <a:r>
              <a:rPr lang="en-US" sz="1800" b="1" dirty="0">
                <a:latin typeface="Alumni Sans" panose="020B0604020202020204" charset="0"/>
              </a:rPr>
              <a:t>Group Member</a:t>
            </a:r>
            <a:r>
              <a:rPr lang="en-US" sz="1800" dirty="0">
                <a:latin typeface="Alumni Sans" panose="020B0604020202020204" charset="0"/>
              </a:rPr>
              <a:t>: Muhammad Haris (1440274)</a:t>
            </a:r>
          </a:p>
          <a:p>
            <a:r>
              <a:rPr lang="en-US" sz="1800" dirty="0">
                <a:latin typeface="Alumni Sans" panose="020B0604020202020204" charset="0"/>
              </a:rPr>
              <a:t>	    </a:t>
            </a:r>
            <a:r>
              <a:rPr lang="en-US" sz="1800" dirty="0" err="1">
                <a:latin typeface="Alumni Sans" panose="020B0604020202020204" charset="0"/>
              </a:rPr>
              <a:t>Zaka</a:t>
            </a:r>
            <a:r>
              <a:rPr lang="en-US" sz="1800" dirty="0">
                <a:latin typeface="Alumni Sans" panose="020B0604020202020204" charset="0"/>
              </a:rPr>
              <a:t> Ahmad (1436851)</a:t>
            </a:r>
            <a:r>
              <a:rPr 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719999" y="621355"/>
            <a:ext cx="5774805" cy="600694"/>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Define the Value of K</a:t>
            </a:r>
            <a:endParaRPr dirty="0"/>
          </a:p>
        </p:txBody>
      </p:sp>
      <p:pic>
        <p:nvPicPr>
          <p:cNvPr id="12" name="Picture 11" descr="A diagram of red and blue dots&#10;&#10;Description automatically generated">
            <a:extLst>
              <a:ext uri="{FF2B5EF4-FFF2-40B4-BE49-F238E27FC236}">
                <a16:creationId xmlns:a16="http://schemas.microsoft.com/office/drawing/2014/main" id="{655E141D-C39F-C7D7-3CF8-FD78D0DFF3F8}"/>
              </a:ext>
            </a:extLst>
          </p:cNvPr>
          <p:cNvPicPr>
            <a:picLocks noChangeAspect="1"/>
          </p:cNvPicPr>
          <p:nvPr/>
        </p:nvPicPr>
        <p:blipFill>
          <a:blip r:embed="rId3"/>
          <a:stretch>
            <a:fillRect/>
          </a:stretch>
        </p:blipFill>
        <p:spPr>
          <a:xfrm>
            <a:off x="773394" y="1468773"/>
            <a:ext cx="7597211" cy="3131265"/>
          </a:xfrm>
          <a:prstGeom prst="rect">
            <a:avLst/>
          </a:prstGeom>
        </p:spPr>
      </p:pic>
    </p:spTree>
    <p:extLst>
      <p:ext uri="{BB962C8B-B14F-4D97-AF65-F5344CB8AC3E}">
        <p14:creationId xmlns:p14="http://schemas.microsoft.com/office/powerpoint/2010/main" val="187995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719999" y="621355"/>
            <a:ext cx="5774805" cy="600694"/>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Voting Method</a:t>
            </a:r>
            <a:endParaRPr dirty="0"/>
          </a:p>
        </p:txBody>
      </p:sp>
      <p:sp>
        <p:nvSpPr>
          <p:cNvPr id="172" name="Google Shape;172;p30"/>
          <p:cNvSpPr txBox="1">
            <a:spLocks noGrp="1"/>
          </p:cNvSpPr>
          <p:nvPr>
            <p:ph type="subTitle" idx="1"/>
          </p:nvPr>
        </p:nvSpPr>
        <p:spPr>
          <a:xfrm>
            <a:off x="811850" y="1392964"/>
            <a:ext cx="4998400" cy="3493361"/>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sz="1800" b="0" i="0" dirty="0">
                <a:solidFill>
                  <a:srgbClr val="0D0D0D"/>
                </a:solidFill>
                <a:effectLst/>
                <a:latin typeface="Alumni Sans" panose="020B0604020202020204" charset="0"/>
              </a:rPr>
              <a:t>Prediction in KNN is based on K nearest neighbors.</a:t>
            </a:r>
          </a:p>
          <a:p>
            <a:pPr algn="l">
              <a:buFont typeface="Arial" panose="020B0604020202020204" pitchFamily="34" charset="0"/>
              <a:buChar char="•"/>
            </a:pPr>
            <a:r>
              <a:rPr lang="en-US" sz="1800" b="0" i="0" dirty="0">
                <a:solidFill>
                  <a:srgbClr val="0D0D0D"/>
                </a:solidFill>
                <a:effectLst/>
                <a:latin typeface="Alumni Sans" panose="020B0604020202020204" charset="0"/>
              </a:rPr>
              <a:t>The predicted </a:t>
            </a:r>
            <a:r>
              <a:rPr lang="en-US" sz="1800" dirty="0">
                <a:solidFill>
                  <a:srgbClr val="0D0D0D"/>
                </a:solidFill>
                <a:latin typeface="Alumni Sans" panose="020B0604020202020204" charset="0"/>
              </a:rPr>
              <a:t>or </a:t>
            </a:r>
            <a:r>
              <a:rPr lang="en-US" sz="1800" b="0" i="0" dirty="0">
                <a:solidFill>
                  <a:srgbClr val="0D0D0D"/>
                </a:solidFill>
                <a:effectLst/>
                <a:latin typeface="Alumni Sans" panose="020B0604020202020204" charset="0"/>
              </a:rPr>
              <a:t>Winning class determined by majority voting principle.</a:t>
            </a:r>
          </a:p>
          <a:p>
            <a:pPr algn="l">
              <a:buFont typeface="Arial" panose="020B0604020202020204" pitchFamily="34" charset="0"/>
              <a:buChar char="•"/>
            </a:pPr>
            <a:r>
              <a:rPr lang="en-US" sz="1800" b="0" i="0" dirty="0">
                <a:solidFill>
                  <a:srgbClr val="0D0D0D"/>
                </a:solidFill>
                <a:effectLst/>
                <a:latin typeface="Alumni Sans" panose="020B0604020202020204" charset="0"/>
              </a:rPr>
              <a:t>Class with highest number of votes assigned to the element.</a:t>
            </a:r>
          </a:p>
          <a:p>
            <a:pPr marL="457200" lvl="1" indent="0" algn="l">
              <a:buNone/>
            </a:pPr>
            <a:r>
              <a:rPr lang="en-US" sz="1800" dirty="0">
                <a:solidFill>
                  <a:srgbClr val="0D0D0D"/>
                </a:solidFill>
                <a:latin typeface="Alumni Sans" panose="020B0604020202020204" charset="0"/>
              </a:rPr>
              <a:t>Important Thing to Consider</a:t>
            </a:r>
            <a:endParaRPr lang="en-US" sz="1800" b="0" i="0" dirty="0">
              <a:solidFill>
                <a:srgbClr val="0D0D0D"/>
              </a:solidFill>
              <a:effectLst/>
              <a:latin typeface="Alumni Sans" panose="020B0604020202020204" charset="0"/>
            </a:endParaRPr>
          </a:p>
          <a:p>
            <a:pPr lvl="1" algn="l">
              <a:buFont typeface="Arial" panose="020B0604020202020204" pitchFamily="34" charset="0"/>
              <a:buChar char="•"/>
            </a:pPr>
            <a:r>
              <a:rPr lang="en-US" sz="1800" b="0" i="0" dirty="0">
                <a:solidFill>
                  <a:srgbClr val="0D0D0D"/>
                </a:solidFill>
                <a:effectLst/>
                <a:latin typeface="Alumni Sans" panose="020B0604020202020204" charset="0"/>
              </a:rPr>
              <a:t>Choice of K impacts voting outcome.</a:t>
            </a:r>
          </a:p>
          <a:p>
            <a:pPr lvl="1" algn="l">
              <a:buFont typeface="Arial" panose="020B0604020202020204" pitchFamily="34" charset="0"/>
              <a:buChar char="•"/>
            </a:pPr>
            <a:r>
              <a:rPr lang="en-US" sz="1800" b="0" i="0" dirty="0">
                <a:solidFill>
                  <a:srgbClr val="0D0D0D"/>
                </a:solidFill>
                <a:effectLst/>
                <a:latin typeface="Alumni Sans" panose="020B0604020202020204" charset="0"/>
              </a:rPr>
              <a:t>Higher K values may lead to less confident predictions.</a:t>
            </a:r>
          </a:p>
          <a:p>
            <a:pPr lvl="1" algn="l">
              <a:buFont typeface="Arial" panose="020B0604020202020204" pitchFamily="34" charset="0"/>
              <a:buChar char="•"/>
            </a:pPr>
            <a:r>
              <a:rPr lang="en-US" sz="1800" b="0" i="0" dirty="0">
                <a:solidFill>
                  <a:srgbClr val="0D0D0D"/>
                </a:solidFill>
                <a:effectLst/>
                <a:latin typeface="Alumni Sans" panose="020B0604020202020204" charset="0"/>
              </a:rPr>
              <a:t>Imbalanced data scenarios can bias majority voting.</a:t>
            </a:r>
          </a:p>
          <a:p>
            <a:pPr lvl="1" algn="l">
              <a:buFont typeface="Arial" panose="020B0604020202020204" pitchFamily="34" charset="0"/>
              <a:buChar char="•"/>
            </a:pPr>
            <a:r>
              <a:rPr lang="en-US" sz="1800" b="0" i="0" dirty="0">
                <a:solidFill>
                  <a:srgbClr val="0D0D0D"/>
                </a:solidFill>
                <a:effectLst/>
                <a:latin typeface="Alumni Sans" panose="020B0604020202020204" charset="0"/>
              </a:rPr>
              <a:t>One class outweighing the other can skew predictions.</a:t>
            </a:r>
          </a:p>
          <a:p>
            <a:pPr lvl="1" algn="l">
              <a:buFont typeface="Arial" panose="020B0604020202020204" pitchFamily="34" charset="0"/>
              <a:buChar char="•"/>
            </a:pPr>
            <a:r>
              <a:rPr lang="en-US" sz="1800" b="0" i="0" dirty="0">
                <a:solidFill>
                  <a:srgbClr val="0D0D0D"/>
                </a:solidFill>
                <a:effectLst/>
                <a:latin typeface="Alumni Sans" panose="020B0604020202020204" charset="0"/>
              </a:rPr>
              <a:t>Techniques to resolve bias in majority voting are Distance-weighted voting and Weighted voting.</a:t>
            </a:r>
          </a:p>
          <a:p>
            <a:pPr marL="139700" indent="0" algn="l">
              <a:buNone/>
            </a:pPr>
            <a:endParaRPr lang="en-US" b="0" i="0" dirty="0">
              <a:solidFill>
                <a:srgbClr val="0D0D0D"/>
              </a:solidFill>
              <a:effectLst/>
              <a:latin typeface="Söhne"/>
            </a:endParaRPr>
          </a:p>
        </p:txBody>
      </p:sp>
      <p:pic>
        <p:nvPicPr>
          <p:cNvPr id="5" name="Picture 4" descr="A diagram of a diagram&#10;&#10;Description automatically generated">
            <a:extLst>
              <a:ext uri="{FF2B5EF4-FFF2-40B4-BE49-F238E27FC236}">
                <a16:creationId xmlns:a16="http://schemas.microsoft.com/office/drawing/2014/main" id="{5EEEC382-E6E8-3D51-76D4-7986D373D185}"/>
              </a:ext>
            </a:extLst>
          </p:cNvPr>
          <p:cNvPicPr>
            <a:picLocks noChangeAspect="1"/>
          </p:cNvPicPr>
          <p:nvPr/>
        </p:nvPicPr>
        <p:blipFill>
          <a:blip r:embed="rId3"/>
          <a:stretch>
            <a:fillRect/>
          </a:stretch>
        </p:blipFill>
        <p:spPr>
          <a:xfrm>
            <a:off x="5810250" y="1495776"/>
            <a:ext cx="2752725" cy="2676174"/>
          </a:xfrm>
          <a:prstGeom prst="rect">
            <a:avLst/>
          </a:prstGeom>
        </p:spPr>
      </p:pic>
    </p:spTree>
    <p:extLst>
      <p:ext uri="{BB962C8B-B14F-4D97-AF65-F5344CB8AC3E}">
        <p14:creationId xmlns:p14="http://schemas.microsoft.com/office/powerpoint/2010/main" val="3032197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3CB48-4A7B-FD5F-114B-B12F7D51525C}"/>
              </a:ext>
            </a:extLst>
          </p:cNvPr>
          <p:cNvSpPr>
            <a:spLocks noGrp="1"/>
          </p:cNvSpPr>
          <p:nvPr>
            <p:ph type="title"/>
          </p:nvPr>
        </p:nvSpPr>
        <p:spPr>
          <a:xfrm>
            <a:off x="1409599" y="2163225"/>
            <a:ext cx="4029175" cy="1431000"/>
          </a:xfrm>
        </p:spPr>
        <p:txBody>
          <a:bodyPr/>
          <a:lstStyle/>
          <a:p>
            <a:r>
              <a:rPr lang="en-US" dirty="0"/>
              <a:t>Project Methodology</a:t>
            </a:r>
          </a:p>
        </p:txBody>
      </p:sp>
      <p:sp>
        <p:nvSpPr>
          <p:cNvPr id="3" name="Title 2">
            <a:extLst>
              <a:ext uri="{FF2B5EF4-FFF2-40B4-BE49-F238E27FC236}">
                <a16:creationId xmlns:a16="http://schemas.microsoft.com/office/drawing/2014/main" id="{23E63CDD-96AF-E0E3-6E9A-D31E08142F9E}"/>
              </a:ext>
            </a:extLst>
          </p:cNvPr>
          <p:cNvSpPr>
            <a:spLocks noGrp="1"/>
          </p:cNvSpPr>
          <p:nvPr>
            <p:ph type="title" idx="2"/>
          </p:nvPr>
        </p:nvSpPr>
        <p:spPr/>
        <p:txBody>
          <a:bodyPr/>
          <a:lstStyle/>
          <a:p>
            <a:r>
              <a:rPr lang="en-US" dirty="0"/>
              <a:t>03</a:t>
            </a:r>
          </a:p>
        </p:txBody>
      </p:sp>
      <p:sp>
        <p:nvSpPr>
          <p:cNvPr id="4" name="Subtitle 3">
            <a:extLst>
              <a:ext uri="{FF2B5EF4-FFF2-40B4-BE49-F238E27FC236}">
                <a16:creationId xmlns:a16="http://schemas.microsoft.com/office/drawing/2014/main" id="{F8CF7627-BDB1-5852-9911-BADF791EB5E9}"/>
              </a:ext>
            </a:extLst>
          </p:cNvPr>
          <p:cNvSpPr>
            <a:spLocks noGrp="1"/>
          </p:cNvSpPr>
          <p:nvPr>
            <p:ph type="subTitle" idx="1"/>
          </p:nvPr>
        </p:nvSpPr>
        <p:spPr>
          <a:xfrm>
            <a:off x="1285774" y="3720807"/>
            <a:ext cx="5924651" cy="653100"/>
          </a:xfrm>
        </p:spPr>
        <p:txBody>
          <a:bodyPr/>
          <a:lstStyle/>
          <a:p>
            <a:r>
              <a:rPr lang="en-US" sz="1800" b="0" i="0" dirty="0">
                <a:solidFill>
                  <a:srgbClr val="0D0D0D"/>
                </a:solidFill>
                <a:effectLst/>
                <a:latin typeface="Alumni Sans" panose="020B0604020202020204" charset="0"/>
              </a:rPr>
              <a:t>Following a structured approach to efficiently manage project tasks</a:t>
            </a:r>
            <a:endParaRPr lang="en-US" sz="1800" dirty="0">
              <a:latin typeface="Alumni Sans" panose="020B0604020202020204" charset="0"/>
            </a:endParaRPr>
          </a:p>
          <a:p>
            <a:endParaRPr lang="en-US" dirty="0"/>
          </a:p>
        </p:txBody>
      </p:sp>
      <p:pic>
        <p:nvPicPr>
          <p:cNvPr id="5" name="Google Shape;166;p29">
            <a:extLst>
              <a:ext uri="{FF2B5EF4-FFF2-40B4-BE49-F238E27FC236}">
                <a16:creationId xmlns:a16="http://schemas.microsoft.com/office/drawing/2014/main" id="{7A51A8BC-DC0B-F619-B0B1-E8F4ED00509C}"/>
              </a:ext>
            </a:extLst>
          </p:cNvPr>
          <p:cNvPicPr preferRelativeResize="0"/>
          <p:nvPr/>
        </p:nvPicPr>
        <p:blipFill>
          <a:blip r:embed="rId2">
            <a:alphaModFix/>
          </a:blip>
          <a:stretch>
            <a:fillRect/>
          </a:stretch>
        </p:blipFill>
        <p:spPr>
          <a:xfrm rot="10800000" flipH="1">
            <a:off x="5475644" y="3122858"/>
            <a:ext cx="1546231" cy="360850"/>
          </a:xfrm>
          <a:prstGeom prst="rect">
            <a:avLst/>
          </a:prstGeom>
          <a:noFill/>
          <a:ln>
            <a:noFill/>
          </a:ln>
        </p:spPr>
      </p:pic>
    </p:spTree>
    <p:extLst>
      <p:ext uri="{BB962C8B-B14F-4D97-AF65-F5344CB8AC3E}">
        <p14:creationId xmlns:p14="http://schemas.microsoft.com/office/powerpoint/2010/main" val="3303343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37"/>
          <p:cNvSpPr/>
          <p:nvPr/>
        </p:nvSpPr>
        <p:spPr>
          <a:xfrm>
            <a:off x="1527007" y="136170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3490907" y="136170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5454807" y="136170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7418707" y="136170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txBox="1"/>
          <p:nvPr/>
        </p:nvSpPr>
        <p:spPr>
          <a:xfrm flipH="1">
            <a:off x="709007" y="1842900"/>
            <a:ext cx="1812300" cy="897900"/>
          </a:xfrm>
          <a:prstGeom prst="rect">
            <a:avLst/>
          </a:prstGeom>
          <a:noFill/>
          <a:ln>
            <a:noFill/>
          </a:ln>
        </p:spPr>
        <p:txBody>
          <a:bodyPr spcFirstLastPara="1" wrap="square" lIns="182875" tIns="91425" rIns="182875" bIns="91425" anchor="b" anchorCtr="0">
            <a:noAutofit/>
          </a:bodyPr>
          <a:lstStyle/>
          <a:p>
            <a:pPr marL="0" lvl="0" indent="0" algn="ctr" rtl="0">
              <a:lnSpc>
                <a:spcPct val="90000"/>
              </a:lnSpc>
              <a:spcBef>
                <a:spcPts val="0"/>
              </a:spcBef>
              <a:spcAft>
                <a:spcPts val="0"/>
              </a:spcAft>
              <a:buNone/>
            </a:pPr>
            <a:r>
              <a:rPr lang="en" sz="2500" dirty="0">
                <a:solidFill>
                  <a:schemeClr val="dk1"/>
                </a:solidFill>
                <a:latin typeface="Alumni Sans"/>
                <a:ea typeface="Alumni Sans"/>
                <a:cs typeface="Alumni Sans"/>
                <a:sym typeface="Alumni Sans"/>
              </a:rPr>
              <a:t>I</a:t>
            </a:r>
            <a:r>
              <a:rPr lang="en-US" sz="2500" dirty="0">
                <a:solidFill>
                  <a:schemeClr val="dk1"/>
                </a:solidFill>
                <a:latin typeface="Alumni Sans"/>
                <a:ea typeface="Alumni Sans"/>
                <a:cs typeface="Alumni Sans"/>
                <a:sym typeface="Alumni Sans"/>
              </a:rPr>
              <a:t>n</a:t>
            </a:r>
            <a:r>
              <a:rPr lang="en" sz="2500" dirty="0">
                <a:solidFill>
                  <a:schemeClr val="dk1"/>
                </a:solidFill>
                <a:latin typeface="Alumni Sans"/>
                <a:ea typeface="Alumni Sans"/>
                <a:cs typeface="Alumni Sans"/>
                <a:sym typeface="Alumni Sans"/>
              </a:rPr>
              <a:t>put Sequence</a:t>
            </a:r>
            <a:endParaRPr sz="2500" dirty="0">
              <a:solidFill>
                <a:schemeClr val="dk1"/>
              </a:solidFill>
              <a:latin typeface="Alumni Sans"/>
              <a:ea typeface="Alumni Sans"/>
              <a:cs typeface="Alumni Sans"/>
              <a:sym typeface="Alumni Sans"/>
            </a:endParaRPr>
          </a:p>
        </p:txBody>
      </p:sp>
      <p:sp>
        <p:nvSpPr>
          <p:cNvPr id="509" name="Google Shape;509;p37"/>
          <p:cNvSpPr txBox="1"/>
          <p:nvPr/>
        </p:nvSpPr>
        <p:spPr>
          <a:xfrm flipH="1">
            <a:off x="2672907" y="1538051"/>
            <a:ext cx="1812300" cy="897900"/>
          </a:xfrm>
          <a:prstGeom prst="rect">
            <a:avLst/>
          </a:prstGeom>
          <a:noFill/>
          <a:ln>
            <a:noFill/>
          </a:ln>
        </p:spPr>
        <p:txBody>
          <a:bodyPr spcFirstLastPara="1" wrap="square" lIns="182875" tIns="91425" rIns="182875" bIns="91425" anchor="b" anchorCtr="0">
            <a:noAutofit/>
          </a:bodyPr>
          <a:lstStyle/>
          <a:p>
            <a:pPr marL="0" lvl="0" indent="0" algn="ctr" rtl="0">
              <a:lnSpc>
                <a:spcPct val="90000"/>
              </a:lnSpc>
              <a:spcBef>
                <a:spcPts val="0"/>
              </a:spcBef>
              <a:spcAft>
                <a:spcPts val="0"/>
              </a:spcAft>
              <a:buNone/>
            </a:pPr>
            <a:r>
              <a:rPr lang="en" sz="2500" dirty="0">
                <a:solidFill>
                  <a:schemeClr val="dk1"/>
                </a:solidFill>
                <a:latin typeface="Alumni Sans"/>
                <a:ea typeface="Alumni Sans"/>
                <a:cs typeface="Alumni Sans"/>
                <a:sym typeface="Alumni Sans"/>
              </a:rPr>
              <a:t>Encoder</a:t>
            </a:r>
            <a:endParaRPr sz="2500" dirty="0">
              <a:solidFill>
                <a:schemeClr val="dk1"/>
              </a:solidFill>
              <a:latin typeface="Alumni Sans"/>
              <a:ea typeface="Alumni Sans"/>
              <a:cs typeface="Alumni Sans"/>
              <a:sym typeface="Alumni Sans"/>
            </a:endParaRPr>
          </a:p>
        </p:txBody>
      </p:sp>
      <p:sp>
        <p:nvSpPr>
          <p:cNvPr id="510" name="Google Shape;510;p37"/>
          <p:cNvSpPr txBox="1"/>
          <p:nvPr/>
        </p:nvSpPr>
        <p:spPr>
          <a:xfrm flipH="1">
            <a:off x="4658795" y="1544501"/>
            <a:ext cx="1812300" cy="8979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None/>
            </a:pPr>
            <a:r>
              <a:rPr lang="en" sz="2500" dirty="0">
                <a:solidFill>
                  <a:schemeClr val="dk1"/>
                </a:solidFill>
                <a:latin typeface="Alumni Sans"/>
                <a:ea typeface="Alumni Sans"/>
                <a:cs typeface="Alumni Sans"/>
                <a:sym typeface="Alumni Sans"/>
              </a:rPr>
              <a:t>S</a:t>
            </a:r>
            <a:r>
              <a:rPr lang="en-US" sz="2500" dirty="0">
                <a:solidFill>
                  <a:schemeClr val="dk1"/>
                </a:solidFill>
                <a:latin typeface="Alumni Sans"/>
                <a:ea typeface="Alumni Sans"/>
                <a:cs typeface="Alumni Sans"/>
                <a:sym typeface="Alumni Sans"/>
              </a:rPr>
              <a:t>p</a:t>
            </a:r>
            <a:r>
              <a:rPr lang="en" sz="2500" dirty="0">
                <a:solidFill>
                  <a:schemeClr val="dk1"/>
                </a:solidFill>
                <a:latin typeface="Alumni Sans"/>
                <a:ea typeface="Alumni Sans"/>
                <a:cs typeface="Alumni Sans"/>
                <a:sym typeface="Alumni Sans"/>
              </a:rPr>
              <a:t>artial Pooler</a:t>
            </a:r>
            <a:endParaRPr sz="2500" dirty="0">
              <a:solidFill>
                <a:schemeClr val="dk1"/>
              </a:solidFill>
              <a:latin typeface="Alumni Sans"/>
              <a:ea typeface="Alumni Sans"/>
              <a:cs typeface="Alumni Sans"/>
              <a:sym typeface="Alumni Sans"/>
            </a:endParaRPr>
          </a:p>
        </p:txBody>
      </p:sp>
      <p:sp>
        <p:nvSpPr>
          <p:cNvPr id="511" name="Google Shape;511;p37"/>
          <p:cNvSpPr txBox="1"/>
          <p:nvPr/>
        </p:nvSpPr>
        <p:spPr>
          <a:xfrm flipH="1">
            <a:off x="6600707" y="1842900"/>
            <a:ext cx="1812300" cy="8979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None/>
            </a:pPr>
            <a:r>
              <a:rPr lang="en" sz="2500" dirty="0">
                <a:solidFill>
                  <a:schemeClr val="dk1"/>
                </a:solidFill>
                <a:latin typeface="Alumni Sans"/>
                <a:ea typeface="Alumni Sans"/>
                <a:cs typeface="Alumni Sans"/>
                <a:sym typeface="Alumni Sans"/>
              </a:rPr>
              <a:t>Temporal Memory</a:t>
            </a:r>
            <a:endParaRPr sz="2500" dirty="0">
              <a:solidFill>
                <a:schemeClr val="dk1"/>
              </a:solidFill>
              <a:latin typeface="Alumni Sans"/>
              <a:ea typeface="Alumni Sans"/>
              <a:cs typeface="Alumni Sans"/>
              <a:sym typeface="Alumni Sans"/>
            </a:endParaRPr>
          </a:p>
        </p:txBody>
      </p:sp>
      <p:cxnSp>
        <p:nvCxnSpPr>
          <p:cNvPr id="512" name="Google Shape;512;p37"/>
          <p:cNvCxnSpPr>
            <a:stCxn id="504" idx="3"/>
            <a:endCxn id="505" idx="1"/>
          </p:cNvCxnSpPr>
          <p:nvPr/>
        </p:nvCxnSpPr>
        <p:spPr>
          <a:xfrm>
            <a:off x="1703407" y="144990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513" name="Google Shape;513;p37"/>
          <p:cNvCxnSpPr>
            <a:stCxn id="505" idx="3"/>
            <a:endCxn id="506" idx="1"/>
          </p:cNvCxnSpPr>
          <p:nvPr/>
        </p:nvCxnSpPr>
        <p:spPr>
          <a:xfrm>
            <a:off x="3667307" y="144990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514" name="Google Shape;514;p37"/>
          <p:cNvCxnSpPr>
            <a:stCxn id="506" idx="3"/>
            <a:endCxn id="507" idx="1"/>
          </p:cNvCxnSpPr>
          <p:nvPr/>
        </p:nvCxnSpPr>
        <p:spPr>
          <a:xfrm>
            <a:off x="5631207" y="144990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515" name="Google Shape;515;p37"/>
          <p:cNvCxnSpPr>
            <a:stCxn id="504" idx="2"/>
            <a:endCxn id="508" idx="0"/>
          </p:cNvCxnSpPr>
          <p:nvPr/>
        </p:nvCxnSpPr>
        <p:spPr>
          <a:xfrm>
            <a:off x="1615207" y="1538100"/>
            <a:ext cx="0" cy="304800"/>
          </a:xfrm>
          <a:prstGeom prst="straightConnector1">
            <a:avLst/>
          </a:prstGeom>
          <a:noFill/>
          <a:ln w="9525" cap="flat" cmpd="sng">
            <a:solidFill>
              <a:schemeClr val="dk1"/>
            </a:solidFill>
            <a:prstDash val="solid"/>
            <a:round/>
            <a:headEnd type="none" w="med" len="med"/>
            <a:tailEnd type="diamond" w="med" len="med"/>
          </a:ln>
        </p:spPr>
      </p:cxnSp>
      <p:cxnSp>
        <p:nvCxnSpPr>
          <p:cNvPr id="516" name="Google Shape;516;p37"/>
          <p:cNvCxnSpPr>
            <a:stCxn id="505" idx="2"/>
            <a:endCxn id="509" idx="0"/>
          </p:cNvCxnSpPr>
          <p:nvPr/>
        </p:nvCxnSpPr>
        <p:spPr>
          <a:xfrm flipH="1" flipV="1">
            <a:off x="3579057" y="1538051"/>
            <a:ext cx="50" cy="49"/>
          </a:xfrm>
          <a:prstGeom prst="straightConnector1">
            <a:avLst/>
          </a:prstGeom>
          <a:noFill/>
          <a:ln w="9525" cap="flat" cmpd="sng">
            <a:solidFill>
              <a:schemeClr val="dk1"/>
            </a:solidFill>
            <a:prstDash val="solid"/>
            <a:round/>
            <a:headEnd type="none" w="med" len="med"/>
            <a:tailEnd type="diamond" w="med" len="med"/>
          </a:ln>
        </p:spPr>
      </p:cxnSp>
      <p:cxnSp>
        <p:nvCxnSpPr>
          <p:cNvPr id="517" name="Google Shape;517;p37"/>
          <p:cNvCxnSpPr>
            <a:stCxn id="506" idx="2"/>
            <a:endCxn id="510" idx="0"/>
          </p:cNvCxnSpPr>
          <p:nvPr/>
        </p:nvCxnSpPr>
        <p:spPr>
          <a:xfrm>
            <a:off x="5543007" y="1538100"/>
            <a:ext cx="21938" cy="6401"/>
          </a:xfrm>
          <a:prstGeom prst="straightConnector1">
            <a:avLst/>
          </a:prstGeom>
          <a:noFill/>
          <a:ln w="9525" cap="flat" cmpd="sng">
            <a:solidFill>
              <a:schemeClr val="dk1"/>
            </a:solidFill>
            <a:prstDash val="solid"/>
            <a:round/>
            <a:headEnd type="none" w="med" len="med"/>
            <a:tailEnd type="diamond" w="med" len="med"/>
          </a:ln>
        </p:spPr>
      </p:cxnSp>
      <p:cxnSp>
        <p:nvCxnSpPr>
          <p:cNvPr id="518" name="Google Shape;518;p37"/>
          <p:cNvCxnSpPr>
            <a:stCxn id="507" idx="2"/>
            <a:endCxn id="511" idx="0"/>
          </p:cNvCxnSpPr>
          <p:nvPr/>
        </p:nvCxnSpPr>
        <p:spPr>
          <a:xfrm>
            <a:off x="7506907" y="1538100"/>
            <a:ext cx="0" cy="304800"/>
          </a:xfrm>
          <a:prstGeom prst="straightConnector1">
            <a:avLst/>
          </a:prstGeom>
          <a:noFill/>
          <a:ln w="9525" cap="flat" cmpd="sng">
            <a:solidFill>
              <a:schemeClr val="dk1"/>
            </a:solidFill>
            <a:prstDash val="solid"/>
            <a:round/>
            <a:headEnd type="none" w="med" len="med"/>
            <a:tailEnd type="diamond" w="med" len="med"/>
          </a:ln>
        </p:spPr>
      </p:cxnSp>
      <p:sp>
        <p:nvSpPr>
          <p:cNvPr id="519" name="Google Shape;519;p37"/>
          <p:cNvSpPr/>
          <p:nvPr/>
        </p:nvSpPr>
        <p:spPr>
          <a:xfrm>
            <a:off x="1527007" y="319615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7"/>
          <p:cNvSpPr/>
          <p:nvPr/>
        </p:nvSpPr>
        <p:spPr>
          <a:xfrm>
            <a:off x="3490907" y="319615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7"/>
          <p:cNvSpPr/>
          <p:nvPr/>
        </p:nvSpPr>
        <p:spPr>
          <a:xfrm>
            <a:off x="5454807" y="319615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7418707" y="319615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txBox="1"/>
          <p:nvPr/>
        </p:nvSpPr>
        <p:spPr>
          <a:xfrm flipH="1">
            <a:off x="709007" y="3677350"/>
            <a:ext cx="1812300" cy="11804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None/>
            </a:pPr>
            <a:r>
              <a:rPr lang="en" sz="2500" dirty="0">
                <a:solidFill>
                  <a:schemeClr val="dk1"/>
                </a:solidFill>
                <a:latin typeface="Alumni Sans"/>
                <a:ea typeface="Alumni Sans"/>
                <a:cs typeface="Alumni Sans"/>
                <a:sym typeface="Alumni Sans"/>
              </a:rPr>
              <a:t>Sparse Distribution Representation</a:t>
            </a:r>
            <a:endParaRPr sz="2500" dirty="0">
              <a:solidFill>
                <a:schemeClr val="dk1"/>
              </a:solidFill>
              <a:latin typeface="Alumni Sans"/>
              <a:ea typeface="Alumni Sans"/>
              <a:cs typeface="Alumni Sans"/>
              <a:sym typeface="Alumni Sans"/>
            </a:endParaRPr>
          </a:p>
        </p:txBody>
      </p:sp>
      <p:sp>
        <p:nvSpPr>
          <p:cNvPr id="524" name="Google Shape;524;p37"/>
          <p:cNvSpPr txBox="1"/>
          <p:nvPr/>
        </p:nvSpPr>
        <p:spPr>
          <a:xfrm flipH="1">
            <a:off x="2672907" y="3677350"/>
            <a:ext cx="1812300" cy="8979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None/>
            </a:pPr>
            <a:r>
              <a:rPr lang="en-US" sz="2500" dirty="0">
                <a:solidFill>
                  <a:schemeClr val="dk1"/>
                </a:solidFill>
                <a:latin typeface="Alumni Sans"/>
                <a:ea typeface="Alumni Sans"/>
                <a:cs typeface="Alumni Sans"/>
                <a:sym typeface="Alumni Sans"/>
              </a:rPr>
              <a:t>Dataset File</a:t>
            </a:r>
            <a:endParaRPr sz="2500" dirty="0">
              <a:solidFill>
                <a:schemeClr val="dk1"/>
              </a:solidFill>
              <a:latin typeface="Alumni Sans"/>
              <a:ea typeface="Alumni Sans"/>
              <a:cs typeface="Alumni Sans"/>
              <a:sym typeface="Alumni Sans"/>
            </a:endParaRPr>
          </a:p>
        </p:txBody>
      </p:sp>
      <p:sp>
        <p:nvSpPr>
          <p:cNvPr id="525" name="Google Shape;525;p37"/>
          <p:cNvSpPr txBox="1"/>
          <p:nvPr/>
        </p:nvSpPr>
        <p:spPr>
          <a:xfrm flipH="1">
            <a:off x="4636807" y="3677350"/>
            <a:ext cx="1812300" cy="8979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None/>
            </a:pPr>
            <a:r>
              <a:rPr lang="en" sz="2500" dirty="0">
                <a:solidFill>
                  <a:schemeClr val="dk1"/>
                </a:solidFill>
                <a:latin typeface="Alumni Sans"/>
                <a:ea typeface="Alumni Sans"/>
                <a:cs typeface="Alumni Sans"/>
                <a:sym typeface="Alumni Sans"/>
              </a:rPr>
              <a:t>KNN CLassifier</a:t>
            </a:r>
            <a:endParaRPr sz="2500" dirty="0">
              <a:solidFill>
                <a:schemeClr val="dk1"/>
              </a:solidFill>
              <a:latin typeface="Alumni Sans"/>
              <a:ea typeface="Alumni Sans"/>
              <a:cs typeface="Alumni Sans"/>
              <a:sym typeface="Alumni Sans"/>
            </a:endParaRPr>
          </a:p>
        </p:txBody>
      </p:sp>
      <p:sp>
        <p:nvSpPr>
          <p:cNvPr id="526" name="Google Shape;526;p37"/>
          <p:cNvSpPr txBox="1"/>
          <p:nvPr/>
        </p:nvSpPr>
        <p:spPr>
          <a:xfrm flipH="1">
            <a:off x="6600707" y="3677350"/>
            <a:ext cx="1812300" cy="8979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None/>
            </a:pPr>
            <a:r>
              <a:rPr lang="en" sz="2500" dirty="0">
                <a:solidFill>
                  <a:schemeClr val="dk1"/>
                </a:solidFill>
                <a:latin typeface="Alumni Sans"/>
                <a:ea typeface="Alumni Sans"/>
                <a:cs typeface="Alumni Sans"/>
                <a:sym typeface="Alumni Sans"/>
              </a:rPr>
              <a:t>Predicted Input Sequence</a:t>
            </a:r>
            <a:endParaRPr sz="2500" dirty="0">
              <a:solidFill>
                <a:schemeClr val="dk1"/>
              </a:solidFill>
              <a:latin typeface="Alumni Sans"/>
              <a:ea typeface="Alumni Sans"/>
              <a:cs typeface="Alumni Sans"/>
              <a:sym typeface="Alumni Sans"/>
            </a:endParaRPr>
          </a:p>
        </p:txBody>
      </p:sp>
      <p:cxnSp>
        <p:nvCxnSpPr>
          <p:cNvPr id="527" name="Google Shape;527;p37"/>
          <p:cNvCxnSpPr>
            <a:stCxn id="519" idx="3"/>
            <a:endCxn id="520" idx="1"/>
          </p:cNvCxnSpPr>
          <p:nvPr/>
        </p:nvCxnSpPr>
        <p:spPr>
          <a:xfrm>
            <a:off x="1703407" y="328435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528" name="Google Shape;528;p37"/>
          <p:cNvCxnSpPr>
            <a:stCxn id="520" idx="3"/>
            <a:endCxn id="521" idx="1"/>
          </p:cNvCxnSpPr>
          <p:nvPr/>
        </p:nvCxnSpPr>
        <p:spPr>
          <a:xfrm>
            <a:off x="3667307" y="328435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529" name="Google Shape;529;p37"/>
          <p:cNvCxnSpPr>
            <a:stCxn id="521" idx="3"/>
            <a:endCxn id="522" idx="1"/>
          </p:cNvCxnSpPr>
          <p:nvPr/>
        </p:nvCxnSpPr>
        <p:spPr>
          <a:xfrm>
            <a:off x="5631207" y="328435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530" name="Google Shape;530;p37"/>
          <p:cNvCxnSpPr>
            <a:cxnSpLocks/>
            <a:stCxn id="519" idx="2"/>
            <a:endCxn id="523" idx="0"/>
          </p:cNvCxnSpPr>
          <p:nvPr/>
        </p:nvCxnSpPr>
        <p:spPr>
          <a:xfrm flipH="1">
            <a:off x="1615157" y="3372550"/>
            <a:ext cx="50" cy="304800"/>
          </a:xfrm>
          <a:prstGeom prst="straightConnector1">
            <a:avLst/>
          </a:prstGeom>
          <a:noFill/>
          <a:ln w="9525" cap="flat" cmpd="sng">
            <a:solidFill>
              <a:schemeClr val="dk1"/>
            </a:solidFill>
            <a:prstDash val="solid"/>
            <a:round/>
            <a:headEnd type="none" w="med" len="med"/>
            <a:tailEnd type="diamond" w="med" len="med"/>
          </a:ln>
        </p:spPr>
      </p:cxnSp>
      <p:cxnSp>
        <p:nvCxnSpPr>
          <p:cNvPr id="531" name="Google Shape;531;p37"/>
          <p:cNvCxnSpPr>
            <a:stCxn id="520" idx="2"/>
            <a:endCxn id="524" idx="0"/>
          </p:cNvCxnSpPr>
          <p:nvPr/>
        </p:nvCxnSpPr>
        <p:spPr>
          <a:xfrm>
            <a:off x="3579107" y="3372550"/>
            <a:ext cx="0" cy="304800"/>
          </a:xfrm>
          <a:prstGeom prst="straightConnector1">
            <a:avLst/>
          </a:prstGeom>
          <a:noFill/>
          <a:ln w="9525" cap="flat" cmpd="sng">
            <a:solidFill>
              <a:schemeClr val="dk1"/>
            </a:solidFill>
            <a:prstDash val="solid"/>
            <a:round/>
            <a:headEnd type="none" w="med" len="med"/>
            <a:tailEnd type="diamond" w="med" len="med"/>
          </a:ln>
        </p:spPr>
      </p:cxnSp>
      <p:cxnSp>
        <p:nvCxnSpPr>
          <p:cNvPr id="532" name="Google Shape;532;p37"/>
          <p:cNvCxnSpPr>
            <a:stCxn id="521" idx="2"/>
            <a:endCxn id="525" idx="0"/>
          </p:cNvCxnSpPr>
          <p:nvPr/>
        </p:nvCxnSpPr>
        <p:spPr>
          <a:xfrm>
            <a:off x="5543007" y="3372550"/>
            <a:ext cx="0" cy="304800"/>
          </a:xfrm>
          <a:prstGeom prst="straightConnector1">
            <a:avLst/>
          </a:prstGeom>
          <a:noFill/>
          <a:ln w="9525" cap="flat" cmpd="sng">
            <a:solidFill>
              <a:schemeClr val="dk1"/>
            </a:solidFill>
            <a:prstDash val="solid"/>
            <a:round/>
            <a:headEnd type="none" w="med" len="med"/>
            <a:tailEnd type="diamond" w="med" len="med"/>
          </a:ln>
        </p:spPr>
      </p:cxnSp>
      <p:cxnSp>
        <p:nvCxnSpPr>
          <p:cNvPr id="533" name="Google Shape;533;p37"/>
          <p:cNvCxnSpPr>
            <a:stCxn id="522" idx="2"/>
            <a:endCxn id="526" idx="0"/>
          </p:cNvCxnSpPr>
          <p:nvPr/>
        </p:nvCxnSpPr>
        <p:spPr>
          <a:xfrm>
            <a:off x="7506907" y="3372550"/>
            <a:ext cx="0" cy="304800"/>
          </a:xfrm>
          <a:prstGeom prst="straightConnector1">
            <a:avLst/>
          </a:prstGeom>
          <a:noFill/>
          <a:ln w="9525" cap="flat" cmpd="sng">
            <a:solidFill>
              <a:schemeClr val="dk1"/>
            </a:solidFill>
            <a:prstDash val="solid"/>
            <a:round/>
            <a:headEnd type="none" w="med" len="med"/>
            <a:tailEnd type="diamond" w="med" len="med"/>
          </a:ln>
        </p:spPr>
      </p:cxnSp>
      <p:cxnSp>
        <p:nvCxnSpPr>
          <p:cNvPr id="534" name="Google Shape;534;p37"/>
          <p:cNvCxnSpPr>
            <a:stCxn id="507" idx="3"/>
            <a:endCxn id="519" idx="1"/>
          </p:cNvCxnSpPr>
          <p:nvPr/>
        </p:nvCxnSpPr>
        <p:spPr>
          <a:xfrm flipH="1">
            <a:off x="1527007" y="1449900"/>
            <a:ext cx="6068100" cy="1834500"/>
          </a:xfrm>
          <a:prstGeom prst="bentConnector5">
            <a:avLst>
              <a:gd name="adj1" fmla="val -13841"/>
              <a:gd name="adj2" fmla="val 78111"/>
              <a:gd name="adj3" fmla="val 113449"/>
            </a:avLst>
          </a:prstGeom>
          <a:noFill/>
          <a:ln w="9525" cap="flat" cmpd="sng">
            <a:solidFill>
              <a:schemeClr val="dk1"/>
            </a:solidFill>
            <a:prstDash val="solid"/>
            <a:round/>
            <a:headEnd type="none" w="med" len="med"/>
            <a:tailEnd type="none" w="med" len="med"/>
          </a:ln>
        </p:spPr>
      </p:cxnSp>
      <p:sp>
        <p:nvSpPr>
          <p:cNvPr id="535" name="Google Shape;535;p37"/>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chemeClr val="dk1"/>
              </a:buClr>
              <a:buSzPts val="1100"/>
              <a:buFont typeface="Arial"/>
              <a:buNone/>
            </a:pPr>
            <a:r>
              <a:rPr lang="en" dirty="0"/>
              <a:t>Project WorkFLOW</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3CB48-4A7B-FD5F-114B-B12F7D51525C}"/>
              </a:ext>
            </a:extLst>
          </p:cNvPr>
          <p:cNvSpPr>
            <a:spLocks noGrp="1"/>
          </p:cNvSpPr>
          <p:nvPr>
            <p:ph type="title"/>
          </p:nvPr>
        </p:nvSpPr>
        <p:spPr>
          <a:xfrm>
            <a:off x="1409599" y="2163225"/>
            <a:ext cx="4029175" cy="1431000"/>
          </a:xfrm>
        </p:spPr>
        <p:txBody>
          <a:bodyPr/>
          <a:lstStyle/>
          <a:p>
            <a:r>
              <a:rPr lang="en-US" dirty="0"/>
              <a:t>Approaches and Challenges </a:t>
            </a:r>
          </a:p>
        </p:txBody>
      </p:sp>
      <p:sp>
        <p:nvSpPr>
          <p:cNvPr id="3" name="Title 2">
            <a:extLst>
              <a:ext uri="{FF2B5EF4-FFF2-40B4-BE49-F238E27FC236}">
                <a16:creationId xmlns:a16="http://schemas.microsoft.com/office/drawing/2014/main" id="{23E63CDD-96AF-E0E3-6E9A-D31E08142F9E}"/>
              </a:ext>
            </a:extLst>
          </p:cNvPr>
          <p:cNvSpPr>
            <a:spLocks noGrp="1"/>
          </p:cNvSpPr>
          <p:nvPr>
            <p:ph type="title" idx="2"/>
          </p:nvPr>
        </p:nvSpPr>
        <p:spPr/>
        <p:txBody>
          <a:bodyPr/>
          <a:lstStyle/>
          <a:p>
            <a:r>
              <a:rPr lang="en-US" dirty="0"/>
              <a:t>04</a:t>
            </a:r>
          </a:p>
        </p:txBody>
      </p:sp>
      <p:sp>
        <p:nvSpPr>
          <p:cNvPr id="4" name="Subtitle 3">
            <a:extLst>
              <a:ext uri="{FF2B5EF4-FFF2-40B4-BE49-F238E27FC236}">
                <a16:creationId xmlns:a16="http://schemas.microsoft.com/office/drawing/2014/main" id="{F8CF7627-BDB1-5852-9911-BADF791EB5E9}"/>
              </a:ext>
            </a:extLst>
          </p:cNvPr>
          <p:cNvSpPr>
            <a:spLocks noGrp="1"/>
          </p:cNvSpPr>
          <p:nvPr>
            <p:ph type="subTitle" idx="1"/>
          </p:nvPr>
        </p:nvSpPr>
        <p:spPr>
          <a:xfrm>
            <a:off x="1409599" y="3720807"/>
            <a:ext cx="5924651" cy="653100"/>
          </a:xfrm>
        </p:spPr>
        <p:txBody>
          <a:bodyPr/>
          <a:lstStyle/>
          <a:p>
            <a:pPr marL="0" indent="0"/>
            <a:r>
              <a:rPr lang="en-US" sz="1800" dirty="0">
                <a:latin typeface="Alumni Sans" panose="020B0604020202020204" charset="0"/>
              </a:rPr>
              <a:t>Approaches and challenges face while executing the project</a:t>
            </a:r>
          </a:p>
          <a:p>
            <a:endParaRPr lang="en-US" dirty="0"/>
          </a:p>
        </p:txBody>
      </p:sp>
      <p:pic>
        <p:nvPicPr>
          <p:cNvPr id="5" name="Google Shape;166;p29">
            <a:extLst>
              <a:ext uri="{FF2B5EF4-FFF2-40B4-BE49-F238E27FC236}">
                <a16:creationId xmlns:a16="http://schemas.microsoft.com/office/drawing/2014/main" id="{7A51A8BC-DC0B-F619-B0B1-E8F4ED00509C}"/>
              </a:ext>
            </a:extLst>
          </p:cNvPr>
          <p:cNvPicPr preferRelativeResize="0"/>
          <p:nvPr/>
        </p:nvPicPr>
        <p:blipFill>
          <a:blip r:embed="rId2">
            <a:alphaModFix/>
          </a:blip>
          <a:stretch>
            <a:fillRect/>
          </a:stretch>
        </p:blipFill>
        <p:spPr>
          <a:xfrm rot="10800000" flipH="1">
            <a:off x="5475644" y="3122858"/>
            <a:ext cx="1546231" cy="360850"/>
          </a:xfrm>
          <a:prstGeom prst="rect">
            <a:avLst/>
          </a:prstGeom>
          <a:noFill/>
          <a:ln>
            <a:noFill/>
          </a:ln>
        </p:spPr>
      </p:pic>
    </p:spTree>
    <p:extLst>
      <p:ext uri="{BB962C8B-B14F-4D97-AF65-F5344CB8AC3E}">
        <p14:creationId xmlns:p14="http://schemas.microsoft.com/office/powerpoint/2010/main" val="2481149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719999" y="621355"/>
            <a:ext cx="5774805" cy="600694"/>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Approaches and Challenges  </a:t>
            </a:r>
          </a:p>
        </p:txBody>
      </p:sp>
      <p:sp>
        <p:nvSpPr>
          <p:cNvPr id="172" name="Google Shape;172;p30"/>
          <p:cNvSpPr txBox="1">
            <a:spLocks noGrp="1"/>
          </p:cNvSpPr>
          <p:nvPr>
            <p:ph type="subTitle" idx="1"/>
          </p:nvPr>
        </p:nvSpPr>
        <p:spPr>
          <a:xfrm>
            <a:off x="640935" y="1410055"/>
            <a:ext cx="7657032" cy="3493361"/>
          </a:xfrm>
          <a:prstGeom prst="rect">
            <a:avLst/>
          </a:prstGeom>
        </p:spPr>
        <p:txBody>
          <a:bodyPr spcFirstLastPara="1" wrap="square" lIns="91425" tIns="91425" rIns="91425" bIns="91425" anchor="t" anchorCtr="0">
            <a:noAutofit/>
          </a:bodyPr>
          <a:lstStyle/>
          <a:p>
            <a:pPr marL="139700" indent="0" algn="l">
              <a:buNone/>
            </a:pPr>
            <a:r>
              <a:rPr lang="en-US" sz="1800" b="0" i="0" dirty="0">
                <a:solidFill>
                  <a:srgbClr val="0D0D0D"/>
                </a:solidFill>
                <a:effectLst/>
                <a:latin typeface="Alumni Sans" panose="020B0604020202020204" charset="0"/>
              </a:rPr>
              <a:t>1. Classification of numbers from 0 to 9 in a sequence based on Sparse Distributed Representations (SDRs)</a:t>
            </a:r>
          </a:p>
          <a:p>
            <a:pPr marL="139700" indent="0" algn="l">
              <a:buNone/>
            </a:pPr>
            <a:endParaRPr lang="en-US" b="0" i="0" dirty="0">
              <a:solidFill>
                <a:srgbClr val="0D0D0D"/>
              </a:solidFill>
              <a:effectLst/>
              <a:latin typeface="Söhne"/>
            </a:endParaRPr>
          </a:p>
        </p:txBody>
      </p:sp>
      <p:sp>
        <p:nvSpPr>
          <p:cNvPr id="3" name="TextBox 2">
            <a:extLst>
              <a:ext uri="{FF2B5EF4-FFF2-40B4-BE49-F238E27FC236}">
                <a16:creationId xmlns:a16="http://schemas.microsoft.com/office/drawing/2014/main" id="{00080F7F-FF58-6424-C2C1-459F21BDD0C4}"/>
              </a:ext>
            </a:extLst>
          </p:cNvPr>
          <p:cNvSpPr txBox="1"/>
          <p:nvPr/>
        </p:nvSpPr>
        <p:spPr>
          <a:xfrm>
            <a:off x="1333144" y="2040823"/>
            <a:ext cx="6135881" cy="2508379"/>
          </a:xfrm>
          <a:prstGeom prst="rect">
            <a:avLst/>
          </a:prstGeom>
          <a:noFill/>
        </p:spPr>
        <p:txBody>
          <a:bodyPr wrap="square">
            <a:spAutoFit/>
          </a:bodyPr>
          <a:lstStyle/>
          <a:p>
            <a:pPr marL="9144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Classified data = [   </a:t>
            </a:r>
          </a:p>
          <a:p>
            <a:pPr marL="914400" marR="0" algn="l">
              <a:spcBef>
                <a:spcPts val="0"/>
              </a:spcBef>
              <a:spcAft>
                <a:spcPts val="0"/>
              </a:spcAft>
            </a:pPr>
            <a:r>
              <a:rPr lang="en-US" sz="1100" dirty="0">
                <a:latin typeface="Times New Roman" panose="02020603050405020304" pitchFamily="18" charset="0"/>
                <a:ea typeface="Aptos" panose="020B0004020202020204" pitchFamily="34" charset="0"/>
                <a:cs typeface="Times New Roman" panose="02020603050405020304" pitchFamily="18" charset="0"/>
              </a:rPr>
              <a:t>    </a:t>
            </a: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7, 18, 24, 29,……, 1012, 0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9144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25, 31, 44, 48,…… ,188, 1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9144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118, 123, 127, 156,………, 340, 2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9144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240, 242, 257, 266,………., 444, 3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9144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302, 314, 324, 327,……., 518, 4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9144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393, 405, 428, 429,…….., 624, 5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9144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483, 487, 500, 509,………, 726, 6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9144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579, 587, 595, 607,…………, 814, 7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9144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676, 691, 700, 707,……… ,  916, 8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914400" marR="0" algn="just">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772, 779, 780, 800,…………., 1007, 9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914400" marR="0" algn="just">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just">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914400" marR="0" algn="just">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Unclassified </a:t>
            </a:r>
            <a:r>
              <a:rPr lang="en-US" sz="1100" dirty="0">
                <a:latin typeface="Times New Roman" panose="02020603050405020304" pitchFamily="18" charset="0"/>
                <a:ea typeface="Aptos" panose="020B0004020202020204" pitchFamily="34" charset="0"/>
                <a:cs typeface="Times New Roman" panose="02020603050405020304" pitchFamily="18" charset="0"/>
              </a:rPr>
              <a:t>data </a:t>
            </a: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{461, 495, 515, 501,…, 712 </a:t>
            </a:r>
            <a:r>
              <a:rPr lang="en-US"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8351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719999" y="621355"/>
            <a:ext cx="5774805" cy="600694"/>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Approaches and Challenges  </a:t>
            </a:r>
          </a:p>
        </p:txBody>
      </p:sp>
      <p:sp>
        <p:nvSpPr>
          <p:cNvPr id="172" name="Google Shape;172;p30"/>
          <p:cNvSpPr txBox="1">
            <a:spLocks noGrp="1"/>
          </p:cNvSpPr>
          <p:nvPr>
            <p:ph type="subTitle" idx="1"/>
          </p:nvPr>
        </p:nvSpPr>
        <p:spPr>
          <a:xfrm>
            <a:off x="811850" y="1392964"/>
            <a:ext cx="7657032" cy="3493361"/>
          </a:xfrm>
          <a:prstGeom prst="rect">
            <a:avLst/>
          </a:prstGeom>
        </p:spPr>
        <p:txBody>
          <a:bodyPr spcFirstLastPara="1" wrap="square" lIns="91425" tIns="91425" rIns="91425" bIns="91425" anchor="t" anchorCtr="0">
            <a:noAutofit/>
          </a:bodyPr>
          <a:lstStyle/>
          <a:p>
            <a:pPr marL="0" marR="0" lvl="0" indent="0" algn="just">
              <a:spcBef>
                <a:spcPts val="0"/>
              </a:spcBef>
              <a:spcAft>
                <a:spcPts val="0"/>
              </a:spcAft>
              <a:buNone/>
            </a:pPr>
            <a:r>
              <a:rPr lang="en-US" sz="1800" dirty="0">
                <a:solidFill>
                  <a:srgbClr val="0D0D0D"/>
                </a:solidFill>
                <a:effectLst/>
                <a:latin typeface="Alumni Sans" panose="020B0604020202020204" charset="0"/>
                <a:ea typeface="SimSun" panose="02010600030101010101" pitchFamily="2" charset="-122"/>
              </a:rPr>
              <a:t>2. Classification of different </a:t>
            </a:r>
            <a:r>
              <a:rPr lang="en-US" sz="1800" dirty="0">
                <a:effectLst/>
                <a:latin typeface="Alumni Sans" panose="020B0604020202020204" charset="0"/>
                <a:ea typeface="SimSun" panose="02010600030101010101" pitchFamily="2" charset="-122"/>
              </a:rPr>
              <a:t>Sets of Numbers sequences </a:t>
            </a:r>
            <a:r>
              <a:rPr lang="en-US" sz="1800" dirty="0">
                <a:solidFill>
                  <a:srgbClr val="0D0D0D"/>
                </a:solidFill>
                <a:effectLst/>
                <a:latin typeface="Alumni Sans" panose="020B0604020202020204" charset="0"/>
                <a:ea typeface="SimSun" panose="02010600030101010101" pitchFamily="2" charset="-122"/>
              </a:rPr>
              <a:t>based on Sparse Distributed Representations (SDRs)</a:t>
            </a:r>
            <a:endParaRPr lang="en-US" sz="1800" dirty="0">
              <a:effectLst/>
              <a:latin typeface="Alumni Sans" panose="020B0604020202020204" charset="0"/>
              <a:ea typeface="SimSun" panose="02010600030101010101" pitchFamily="2" charset="-122"/>
            </a:endParaRPr>
          </a:p>
          <a:p>
            <a:pPr marL="139700" indent="0" algn="l">
              <a:buNone/>
            </a:pPr>
            <a:endParaRPr lang="en-US" b="0" i="0" dirty="0">
              <a:solidFill>
                <a:srgbClr val="0D0D0D"/>
              </a:solidFill>
              <a:effectLst/>
              <a:latin typeface="Söhne"/>
            </a:endParaRPr>
          </a:p>
        </p:txBody>
      </p:sp>
      <p:sp>
        <p:nvSpPr>
          <p:cNvPr id="3" name="TextBox 2">
            <a:extLst>
              <a:ext uri="{FF2B5EF4-FFF2-40B4-BE49-F238E27FC236}">
                <a16:creationId xmlns:a16="http://schemas.microsoft.com/office/drawing/2014/main" id="{00080F7F-FF58-6424-C2C1-459F21BDD0C4}"/>
              </a:ext>
            </a:extLst>
          </p:cNvPr>
          <p:cNvSpPr txBox="1"/>
          <p:nvPr/>
        </p:nvSpPr>
        <p:spPr>
          <a:xfrm>
            <a:off x="957130" y="2119357"/>
            <a:ext cx="7998864" cy="3139321"/>
          </a:xfrm>
          <a:prstGeom prst="rect">
            <a:avLst/>
          </a:prstGeom>
          <a:noFill/>
        </p:spPr>
        <p:txBody>
          <a:bodyPr wrap="square">
            <a:spAutoFit/>
          </a:bodyPr>
          <a:lstStyle/>
          <a:p>
            <a:pPr marL="4572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SequenceName</a:t>
            </a: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"S1",</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SequenceData</a:t>
            </a: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[8039, 8738, 9334, 9558, 9604, 9697, 9772, 9841, 9851, 9922, 9963, 10023, 10121, 10197, 10373, 10459, 10594, 10629, 10664, 11124]</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SequenceName</a:t>
            </a: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"S2",</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SequenceData</a:t>
            </a: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[9051, 9075, 9133, 9178, 9365, 9448, 9481, 9599, 9635, 9740, 10032, 10224, 10281, 10762, 10778, 10934, 11143, 11306, 11494, 11763]</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SequenceName</a:t>
            </a: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"S3",</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SequenceData</a:t>
            </a: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[10808, 10834, 11053, 11085, 11434, 11471, 11479, 11553, 11597, 11634, 11720, 11743, 11766, 11812, 11872, 11897, 11909, 12094, 12332, 12504]</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32174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3CB48-4A7B-FD5F-114B-B12F7D51525C}"/>
              </a:ext>
            </a:extLst>
          </p:cNvPr>
          <p:cNvSpPr>
            <a:spLocks noGrp="1"/>
          </p:cNvSpPr>
          <p:nvPr>
            <p:ph type="title"/>
          </p:nvPr>
        </p:nvSpPr>
        <p:spPr>
          <a:xfrm>
            <a:off x="1409599" y="2163225"/>
            <a:ext cx="4029175" cy="1431000"/>
          </a:xfrm>
        </p:spPr>
        <p:txBody>
          <a:bodyPr/>
          <a:lstStyle/>
          <a:p>
            <a:r>
              <a:rPr lang="en-US" dirty="0"/>
              <a:t>Result</a:t>
            </a:r>
          </a:p>
        </p:txBody>
      </p:sp>
      <p:sp>
        <p:nvSpPr>
          <p:cNvPr id="3" name="Title 2">
            <a:extLst>
              <a:ext uri="{FF2B5EF4-FFF2-40B4-BE49-F238E27FC236}">
                <a16:creationId xmlns:a16="http://schemas.microsoft.com/office/drawing/2014/main" id="{23E63CDD-96AF-E0E3-6E9A-D31E08142F9E}"/>
              </a:ext>
            </a:extLst>
          </p:cNvPr>
          <p:cNvSpPr>
            <a:spLocks noGrp="1"/>
          </p:cNvSpPr>
          <p:nvPr>
            <p:ph type="title" idx="2"/>
          </p:nvPr>
        </p:nvSpPr>
        <p:spPr/>
        <p:txBody>
          <a:bodyPr/>
          <a:lstStyle/>
          <a:p>
            <a:r>
              <a:rPr lang="en-US" dirty="0"/>
              <a:t>05</a:t>
            </a:r>
          </a:p>
        </p:txBody>
      </p:sp>
      <p:sp>
        <p:nvSpPr>
          <p:cNvPr id="4" name="Subtitle 3">
            <a:extLst>
              <a:ext uri="{FF2B5EF4-FFF2-40B4-BE49-F238E27FC236}">
                <a16:creationId xmlns:a16="http://schemas.microsoft.com/office/drawing/2014/main" id="{F8CF7627-BDB1-5852-9911-BADF791EB5E9}"/>
              </a:ext>
            </a:extLst>
          </p:cNvPr>
          <p:cNvSpPr>
            <a:spLocks noGrp="1"/>
          </p:cNvSpPr>
          <p:nvPr>
            <p:ph type="subTitle" idx="1"/>
          </p:nvPr>
        </p:nvSpPr>
        <p:spPr>
          <a:xfrm>
            <a:off x="1409599" y="3720807"/>
            <a:ext cx="5924651" cy="653100"/>
          </a:xfrm>
        </p:spPr>
        <p:txBody>
          <a:bodyPr/>
          <a:lstStyle/>
          <a:p>
            <a:pPr marL="0" lvl="0" indent="0" algn="l" rtl="0">
              <a:spcBef>
                <a:spcPts val="0"/>
              </a:spcBef>
              <a:spcAft>
                <a:spcPts val="0"/>
              </a:spcAft>
              <a:buNone/>
            </a:pPr>
            <a:r>
              <a:rPr lang="en-US" sz="1800" dirty="0">
                <a:latin typeface="Alumni Sans" panose="020B0604020202020204" charset="0"/>
              </a:rPr>
              <a:t>Classification of the SDR Class on Output Window</a:t>
            </a:r>
          </a:p>
          <a:p>
            <a:endParaRPr lang="en-US" dirty="0"/>
          </a:p>
        </p:txBody>
      </p:sp>
      <p:pic>
        <p:nvPicPr>
          <p:cNvPr id="5" name="Google Shape;166;p29">
            <a:extLst>
              <a:ext uri="{FF2B5EF4-FFF2-40B4-BE49-F238E27FC236}">
                <a16:creationId xmlns:a16="http://schemas.microsoft.com/office/drawing/2014/main" id="{7A51A8BC-DC0B-F619-B0B1-E8F4ED00509C}"/>
              </a:ext>
            </a:extLst>
          </p:cNvPr>
          <p:cNvPicPr preferRelativeResize="0"/>
          <p:nvPr/>
        </p:nvPicPr>
        <p:blipFill>
          <a:blip r:embed="rId2">
            <a:alphaModFix/>
          </a:blip>
          <a:stretch>
            <a:fillRect/>
          </a:stretch>
        </p:blipFill>
        <p:spPr>
          <a:xfrm rot="10800000" flipH="1">
            <a:off x="5475644" y="3122858"/>
            <a:ext cx="1546231" cy="360850"/>
          </a:xfrm>
          <a:prstGeom prst="rect">
            <a:avLst/>
          </a:prstGeom>
          <a:noFill/>
          <a:ln>
            <a:noFill/>
          </a:ln>
        </p:spPr>
      </p:pic>
    </p:spTree>
    <p:extLst>
      <p:ext uri="{BB962C8B-B14F-4D97-AF65-F5344CB8AC3E}">
        <p14:creationId xmlns:p14="http://schemas.microsoft.com/office/powerpoint/2010/main" val="3836595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719999" y="621355"/>
            <a:ext cx="5774805" cy="600694"/>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Result</a:t>
            </a:r>
          </a:p>
        </p:txBody>
      </p:sp>
      <p:sp>
        <p:nvSpPr>
          <p:cNvPr id="172" name="Google Shape;172;p30"/>
          <p:cNvSpPr txBox="1">
            <a:spLocks noGrp="1"/>
          </p:cNvSpPr>
          <p:nvPr>
            <p:ph type="subTitle" idx="1"/>
          </p:nvPr>
        </p:nvSpPr>
        <p:spPr>
          <a:xfrm>
            <a:off x="640935" y="1410055"/>
            <a:ext cx="7657032" cy="3493361"/>
          </a:xfrm>
          <a:prstGeom prst="rect">
            <a:avLst/>
          </a:prstGeom>
        </p:spPr>
        <p:txBody>
          <a:bodyPr spcFirstLastPara="1" wrap="square" lIns="91425" tIns="91425" rIns="91425" bIns="91425" anchor="t" anchorCtr="0">
            <a:noAutofit/>
          </a:bodyPr>
          <a:lstStyle/>
          <a:p>
            <a:pPr marL="139700" indent="0" algn="l">
              <a:buNone/>
            </a:pPr>
            <a:r>
              <a:rPr lang="en-US" sz="1800" b="0" i="0" dirty="0">
                <a:solidFill>
                  <a:srgbClr val="0D0D0D"/>
                </a:solidFill>
                <a:effectLst/>
                <a:latin typeface="Alumni Sans" panose="020B0604020202020204" charset="0"/>
              </a:rPr>
              <a:t>1. Classification of numbers from 0 to 9 in a sequence based on Sparse Distributed Representations (SDRs)</a:t>
            </a:r>
          </a:p>
          <a:p>
            <a:pPr marL="139700" indent="0" algn="l">
              <a:buNone/>
            </a:pPr>
            <a:endParaRPr lang="en-US" b="0" i="0" dirty="0">
              <a:solidFill>
                <a:srgbClr val="0D0D0D"/>
              </a:solidFill>
              <a:effectLst/>
              <a:latin typeface="Söhne"/>
            </a:endParaRPr>
          </a:p>
        </p:txBody>
      </p:sp>
      <p:pic>
        <p:nvPicPr>
          <p:cNvPr id="4" name="Picture 3" descr="A screenshot of a computer&#10;&#10;Description automatically generated">
            <a:extLst>
              <a:ext uri="{FF2B5EF4-FFF2-40B4-BE49-F238E27FC236}">
                <a16:creationId xmlns:a16="http://schemas.microsoft.com/office/drawing/2014/main" id="{7F6EB07A-1DC4-2448-DD95-969590B309B1}"/>
              </a:ext>
            </a:extLst>
          </p:cNvPr>
          <p:cNvPicPr>
            <a:picLocks noChangeAspect="1"/>
          </p:cNvPicPr>
          <p:nvPr/>
        </p:nvPicPr>
        <p:blipFill>
          <a:blip r:embed="rId3"/>
          <a:stretch>
            <a:fillRect/>
          </a:stretch>
        </p:blipFill>
        <p:spPr>
          <a:xfrm>
            <a:off x="1768980" y="1946884"/>
            <a:ext cx="5862415" cy="2890036"/>
          </a:xfrm>
          <a:prstGeom prst="rect">
            <a:avLst/>
          </a:prstGeom>
        </p:spPr>
      </p:pic>
    </p:spTree>
    <p:extLst>
      <p:ext uri="{BB962C8B-B14F-4D97-AF65-F5344CB8AC3E}">
        <p14:creationId xmlns:p14="http://schemas.microsoft.com/office/powerpoint/2010/main" val="1876830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5" name="Picture 4" descr="A table with numbers and text&#10;&#10;Description automatically generated">
            <a:extLst>
              <a:ext uri="{FF2B5EF4-FFF2-40B4-BE49-F238E27FC236}">
                <a16:creationId xmlns:a16="http://schemas.microsoft.com/office/drawing/2014/main" id="{2FB0C70A-D691-5D84-7B45-363C277E98EB}"/>
              </a:ext>
            </a:extLst>
          </p:cNvPr>
          <p:cNvPicPr>
            <a:picLocks noChangeAspect="1"/>
          </p:cNvPicPr>
          <p:nvPr/>
        </p:nvPicPr>
        <p:blipFill>
          <a:blip r:embed="rId3"/>
          <a:stretch>
            <a:fillRect/>
          </a:stretch>
        </p:blipFill>
        <p:spPr>
          <a:xfrm>
            <a:off x="1644198" y="2076485"/>
            <a:ext cx="6043612" cy="2640023"/>
          </a:xfrm>
          <a:prstGeom prst="rect">
            <a:avLst/>
          </a:prstGeom>
        </p:spPr>
      </p:pic>
      <p:sp>
        <p:nvSpPr>
          <p:cNvPr id="4" name="TextBox 3">
            <a:extLst>
              <a:ext uri="{FF2B5EF4-FFF2-40B4-BE49-F238E27FC236}">
                <a16:creationId xmlns:a16="http://schemas.microsoft.com/office/drawing/2014/main" id="{F6A5B3E6-1CD8-53DA-305E-0DB9E0CD864F}"/>
              </a:ext>
            </a:extLst>
          </p:cNvPr>
          <p:cNvSpPr txBox="1"/>
          <p:nvPr/>
        </p:nvSpPr>
        <p:spPr>
          <a:xfrm>
            <a:off x="944310" y="803241"/>
            <a:ext cx="4572000" cy="738664"/>
          </a:xfrm>
          <a:prstGeom prst="rect">
            <a:avLst/>
          </a:prstGeom>
          <a:noFill/>
        </p:spPr>
        <p:txBody>
          <a:bodyPr wrap="square">
            <a:spAutoFit/>
          </a:bodyPr>
          <a:lstStyle/>
          <a:p>
            <a:r>
              <a:rPr lang="en-US" sz="4200" dirty="0">
                <a:latin typeface="Alumni Sans" panose="020B0604020202020204" charset="0"/>
              </a:rPr>
              <a:t>Result</a:t>
            </a:r>
          </a:p>
        </p:txBody>
      </p:sp>
      <p:sp>
        <p:nvSpPr>
          <p:cNvPr id="7" name="TextBox 6">
            <a:extLst>
              <a:ext uri="{FF2B5EF4-FFF2-40B4-BE49-F238E27FC236}">
                <a16:creationId xmlns:a16="http://schemas.microsoft.com/office/drawing/2014/main" id="{2C431507-37AD-8C2D-A0D4-9575FA48DFD2}"/>
              </a:ext>
            </a:extLst>
          </p:cNvPr>
          <p:cNvSpPr txBox="1"/>
          <p:nvPr/>
        </p:nvSpPr>
        <p:spPr>
          <a:xfrm>
            <a:off x="944310" y="1541905"/>
            <a:ext cx="4572000" cy="369332"/>
          </a:xfrm>
          <a:prstGeom prst="rect">
            <a:avLst/>
          </a:prstGeom>
          <a:noFill/>
        </p:spPr>
        <p:txBody>
          <a:bodyPr wrap="square">
            <a:spAutoFit/>
          </a:bodyPr>
          <a:lstStyle/>
          <a:p>
            <a:pPr marL="139700" indent="0">
              <a:buNone/>
            </a:pPr>
            <a:r>
              <a:rPr lang="en-US" sz="1800" dirty="0">
                <a:solidFill>
                  <a:srgbClr val="0D0D0D"/>
                </a:solidFill>
                <a:latin typeface="Alumni Sans" panose="020B0604020202020204" charset="0"/>
              </a:rPr>
              <a:t>2</a:t>
            </a:r>
            <a:r>
              <a:rPr lang="en-US" sz="1800" b="0" i="0" dirty="0">
                <a:solidFill>
                  <a:srgbClr val="0D0D0D"/>
                </a:solidFill>
                <a:effectLst/>
                <a:latin typeface="Alumni Sans" panose="020B0604020202020204" charset="0"/>
              </a:rPr>
              <a:t>. Classifying Sets of Numbers based on SDR’s Value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BAB1F-DD4D-9521-9188-64318699A3C8}"/>
              </a:ext>
            </a:extLst>
          </p:cNvPr>
          <p:cNvSpPr>
            <a:spLocks noGrp="1"/>
          </p:cNvSpPr>
          <p:nvPr>
            <p:ph type="title"/>
          </p:nvPr>
        </p:nvSpPr>
        <p:spPr>
          <a:xfrm>
            <a:off x="597750" y="445521"/>
            <a:ext cx="3162400" cy="653100"/>
          </a:xfrm>
        </p:spPr>
        <p:txBody>
          <a:bodyPr/>
          <a:lstStyle/>
          <a:p>
            <a:r>
              <a:rPr lang="en-US" sz="4400" b="1" dirty="0"/>
              <a:t>Project Goal</a:t>
            </a:r>
          </a:p>
        </p:txBody>
      </p:sp>
      <p:sp>
        <p:nvSpPr>
          <p:cNvPr id="4" name="Subtitle 3">
            <a:extLst>
              <a:ext uri="{FF2B5EF4-FFF2-40B4-BE49-F238E27FC236}">
                <a16:creationId xmlns:a16="http://schemas.microsoft.com/office/drawing/2014/main" id="{1A701B80-77A8-77F0-0BEB-C50B09328E34}"/>
              </a:ext>
            </a:extLst>
          </p:cNvPr>
          <p:cNvSpPr>
            <a:spLocks noGrp="1"/>
          </p:cNvSpPr>
          <p:nvPr>
            <p:ph type="subTitle" idx="1"/>
          </p:nvPr>
        </p:nvSpPr>
        <p:spPr>
          <a:xfrm>
            <a:off x="597750" y="1098621"/>
            <a:ext cx="5204846" cy="2774004"/>
          </a:xfrm>
        </p:spPr>
        <p:txBody>
          <a:bodyPr/>
          <a:lstStyle/>
          <a:p>
            <a:pPr marL="482600" indent="-342900">
              <a:lnSpc>
                <a:spcPct val="200000"/>
              </a:lnSpc>
              <a:buAutoNum type="arabicPeriod"/>
            </a:pPr>
            <a:r>
              <a:rPr lang="en-US" sz="1800" dirty="0">
                <a:latin typeface="Alumni Sans" panose="020B0604020202020204" charset="0"/>
              </a:rPr>
              <a:t>KNN Experiment and Unit Test demonstrating how KNN works.</a:t>
            </a:r>
          </a:p>
          <a:p>
            <a:pPr marL="482600" indent="-342900">
              <a:lnSpc>
                <a:spcPct val="200000"/>
              </a:lnSpc>
              <a:buAutoNum type="arabicPeriod"/>
            </a:pPr>
            <a:r>
              <a:rPr lang="en-US" sz="1800" dirty="0">
                <a:latin typeface="Alumni Sans" panose="020B0604020202020204" charset="0"/>
              </a:rPr>
              <a:t>KNN Implementation with SP generated SDR’s.</a:t>
            </a:r>
          </a:p>
          <a:p>
            <a:pPr marL="482600" indent="-342900">
              <a:lnSpc>
                <a:spcPct val="200000"/>
              </a:lnSpc>
              <a:buAutoNum type="arabicPeriod"/>
            </a:pPr>
            <a:r>
              <a:rPr lang="en-US" sz="1800" dirty="0">
                <a:latin typeface="Alumni Sans" panose="020B0604020202020204" charset="0"/>
              </a:rPr>
              <a:t>KNN Implementation with TM generated SDR’s and Unit Test of the experiment.</a:t>
            </a:r>
          </a:p>
          <a:p>
            <a:pPr marL="482600" indent="-342900">
              <a:lnSpc>
                <a:spcPct val="200000"/>
              </a:lnSpc>
              <a:buAutoNum type="arabicPeriod"/>
            </a:pPr>
            <a:r>
              <a:rPr lang="en-US" sz="1800" dirty="0">
                <a:latin typeface="Alumni Sans" panose="020B0604020202020204" charset="0"/>
              </a:rPr>
              <a:t>Replace the HTMClassifier with your KNN Classifier</a:t>
            </a:r>
          </a:p>
          <a:p>
            <a:pPr marL="139700" indent="0"/>
            <a:r>
              <a:rPr lang="en-US" sz="1800" dirty="0">
                <a:latin typeface="Alumni Sans" panose="020B0604020202020204" charset="0"/>
              </a:rPr>
              <a:t> .</a:t>
            </a:r>
          </a:p>
          <a:p>
            <a:pPr marL="139700" indent="0"/>
            <a:endParaRPr lang="en-US" dirty="0"/>
          </a:p>
        </p:txBody>
      </p:sp>
    </p:spTree>
    <p:extLst>
      <p:ext uri="{BB962C8B-B14F-4D97-AF65-F5344CB8AC3E}">
        <p14:creationId xmlns:p14="http://schemas.microsoft.com/office/powerpoint/2010/main" val="3520787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B7CFA-3B4F-86D6-488B-A0EF3664F177}"/>
              </a:ext>
            </a:extLst>
          </p:cNvPr>
          <p:cNvSpPr>
            <a:spLocks noGrp="1"/>
          </p:cNvSpPr>
          <p:nvPr>
            <p:ph type="title"/>
          </p:nvPr>
        </p:nvSpPr>
        <p:spPr>
          <a:xfrm>
            <a:off x="854525" y="734025"/>
            <a:ext cx="4887900" cy="532800"/>
          </a:xfrm>
        </p:spPr>
        <p:txBody>
          <a:bodyPr/>
          <a:lstStyle/>
          <a:p>
            <a:r>
              <a:rPr lang="en-US" dirty="0"/>
              <a:t>Result </a:t>
            </a:r>
          </a:p>
        </p:txBody>
      </p:sp>
      <p:pic>
        <p:nvPicPr>
          <p:cNvPr id="5" name="Picture 4" descr="A screenshot of a computer&#10;&#10;Description automatically generated">
            <a:extLst>
              <a:ext uri="{FF2B5EF4-FFF2-40B4-BE49-F238E27FC236}">
                <a16:creationId xmlns:a16="http://schemas.microsoft.com/office/drawing/2014/main" id="{B5A36F63-9ECE-339F-CC17-7987180985AE}"/>
              </a:ext>
            </a:extLst>
          </p:cNvPr>
          <p:cNvPicPr>
            <a:picLocks noChangeAspect="1"/>
          </p:cNvPicPr>
          <p:nvPr/>
        </p:nvPicPr>
        <p:blipFill>
          <a:blip r:embed="rId2"/>
          <a:stretch>
            <a:fillRect/>
          </a:stretch>
        </p:blipFill>
        <p:spPr>
          <a:xfrm>
            <a:off x="649480" y="1504059"/>
            <a:ext cx="3922520" cy="2965391"/>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1597E474-B4E2-D264-16BD-82CD635088B9}"/>
              </a:ext>
            </a:extLst>
          </p:cNvPr>
          <p:cNvPicPr>
            <a:picLocks noChangeAspect="1"/>
          </p:cNvPicPr>
          <p:nvPr/>
        </p:nvPicPr>
        <p:blipFill>
          <a:blip r:embed="rId3"/>
          <a:stretch>
            <a:fillRect/>
          </a:stretch>
        </p:blipFill>
        <p:spPr>
          <a:xfrm>
            <a:off x="4691641" y="1504059"/>
            <a:ext cx="4127619" cy="2965391"/>
          </a:xfrm>
          <a:prstGeom prst="rect">
            <a:avLst/>
          </a:prstGeom>
        </p:spPr>
      </p:pic>
      <p:sp>
        <p:nvSpPr>
          <p:cNvPr id="9" name="TextBox 8">
            <a:extLst>
              <a:ext uri="{FF2B5EF4-FFF2-40B4-BE49-F238E27FC236}">
                <a16:creationId xmlns:a16="http://schemas.microsoft.com/office/drawing/2014/main" id="{05DA56CE-CEE8-1E21-A4E6-383E4CE66B34}"/>
              </a:ext>
            </a:extLst>
          </p:cNvPr>
          <p:cNvSpPr txBox="1"/>
          <p:nvPr/>
        </p:nvSpPr>
        <p:spPr>
          <a:xfrm>
            <a:off x="1110899" y="4527212"/>
            <a:ext cx="7776727" cy="358944"/>
          </a:xfrm>
          <a:prstGeom prst="rect">
            <a:avLst/>
          </a:prstGeom>
          <a:noFill/>
        </p:spPr>
        <p:txBody>
          <a:bodyPr wrap="square" rtlCol="0">
            <a:spAutoFit/>
          </a:bodyPr>
          <a:lstStyle/>
          <a:p>
            <a:pPr marL="0" marR="0" indent="0" algn="just">
              <a:lnSpc>
                <a:spcPct val="95000"/>
              </a:lnSpc>
              <a:spcBef>
                <a:spcPts val="0"/>
              </a:spcBef>
              <a:spcAft>
                <a:spcPts val="600"/>
              </a:spcAft>
              <a:tabLst>
                <a:tab pos="182880" algn="l"/>
              </a:tabLst>
            </a:pPr>
            <a:r>
              <a:rPr lang="en-US" sz="1800" spc="-5" dirty="0">
                <a:effectLst/>
                <a:latin typeface="Alumni Sans" panose="020B0604020202020204" charset="0"/>
                <a:ea typeface="SimSun" panose="02010600030101010101" pitchFamily="2" charset="-122"/>
              </a:rPr>
              <a:t>Figure 8 and 9 Output Window presenting the predicted result for test data with accuracy around 90 %.</a:t>
            </a:r>
          </a:p>
        </p:txBody>
      </p:sp>
    </p:spTree>
    <p:extLst>
      <p:ext uri="{BB962C8B-B14F-4D97-AF65-F5344CB8AC3E}">
        <p14:creationId xmlns:p14="http://schemas.microsoft.com/office/powerpoint/2010/main" val="2241644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B7CFA-3B4F-86D6-488B-A0EF3664F177}"/>
              </a:ext>
            </a:extLst>
          </p:cNvPr>
          <p:cNvSpPr>
            <a:spLocks noGrp="1"/>
          </p:cNvSpPr>
          <p:nvPr>
            <p:ph type="title"/>
          </p:nvPr>
        </p:nvSpPr>
        <p:spPr>
          <a:xfrm>
            <a:off x="854525" y="734025"/>
            <a:ext cx="4887900" cy="532800"/>
          </a:xfrm>
        </p:spPr>
        <p:txBody>
          <a:bodyPr/>
          <a:lstStyle/>
          <a:p>
            <a:r>
              <a:rPr lang="en-US" dirty="0"/>
              <a:t>Result  </a:t>
            </a:r>
          </a:p>
        </p:txBody>
      </p:sp>
      <p:pic>
        <p:nvPicPr>
          <p:cNvPr id="10" name="Picture 9" descr="A screenshot of a computer&#10;&#10;Description automatically generated">
            <a:extLst>
              <a:ext uri="{FF2B5EF4-FFF2-40B4-BE49-F238E27FC236}">
                <a16:creationId xmlns:a16="http://schemas.microsoft.com/office/drawing/2014/main" id="{1D28F679-6951-21DF-9F2C-288B3AFB7888}"/>
              </a:ext>
            </a:extLst>
          </p:cNvPr>
          <p:cNvPicPr>
            <a:picLocks noChangeAspect="1"/>
          </p:cNvPicPr>
          <p:nvPr/>
        </p:nvPicPr>
        <p:blipFill>
          <a:blip r:embed="rId2"/>
          <a:stretch>
            <a:fillRect/>
          </a:stretch>
        </p:blipFill>
        <p:spPr>
          <a:xfrm>
            <a:off x="655812" y="1563879"/>
            <a:ext cx="3912407" cy="3076485"/>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5A85B432-792C-CCC7-F46D-ACAE5676C3CD}"/>
              </a:ext>
            </a:extLst>
          </p:cNvPr>
          <p:cNvPicPr>
            <a:picLocks noChangeAspect="1"/>
          </p:cNvPicPr>
          <p:nvPr/>
        </p:nvPicPr>
        <p:blipFill>
          <a:blip r:embed="rId3"/>
          <a:stretch>
            <a:fillRect/>
          </a:stretch>
        </p:blipFill>
        <p:spPr>
          <a:xfrm>
            <a:off x="4657458" y="1561961"/>
            <a:ext cx="4084890" cy="3078403"/>
          </a:xfrm>
          <a:prstGeom prst="rect">
            <a:avLst/>
          </a:prstGeom>
        </p:spPr>
      </p:pic>
      <p:sp>
        <p:nvSpPr>
          <p:cNvPr id="14" name="TextBox 13">
            <a:extLst>
              <a:ext uri="{FF2B5EF4-FFF2-40B4-BE49-F238E27FC236}">
                <a16:creationId xmlns:a16="http://schemas.microsoft.com/office/drawing/2014/main" id="{90DEAFD5-3714-3C34-E75C-FEBD239281CA}"/>
              </a:ext>
            </a:extLst>
          </p:cNvPr>
          <p:cNvSpPr txBox="1"/>
          <p:nvPr/>
        </p:nvSpPr>
        <p:spPr>
          <a:xfrm>
            <a:off x="922946" y="4712922"/>
            <a:ext cx="7545936" cy="358944"/>
          </a:xfrm>
          <a:prstGeom prst="rect">
            <a:avLst/>
          </a:prstGeom>
          <a:noFill/>
        </p:spPr>
        <p:txBody>
          <a:bodyPr wrap="square">
            <a:spAutoFit/>
          </a:bodyPr>
          <a:lstStyle/>
          <a:p>
            <a:pPr marL="0" marR="0" indent="0" algn="just">
              <a:lnSpc>
                <a:spcPct val="95000"/>
              </a:lnSpc>
              <a:spcBef>
                <a:spcPts val="0"/>
              </a:spcBef>
              <a:spcAft>
                <a:spcPts val="600"/>
              </a:spcAft>
              <a:tabLst>
                <a:tab pos="182880" algn="l"/>
              </a:tabLst>
            </a:pPr>
            <a:r>
              <a:rPr lang="en-US" sz="1800" spc="-5" dirty="0">
                <a:effectLst/>
                <a:latin typeface="Alumni Sans" panose="020B0604020202020204" charset="0"/>
                <a:ea typeface="SimSun" panose="02010600030101010101" pitchFamily="2" charset="-122"/>
              </a:rPr>
              <a:t>Figure 10 and 11 Output Window presenting the predicted result for test data with accuracy around 100 %.</a:t>
            </a:r>
          </a:p>
        </p:txBody>
      </p:sp>
    </p:spTree>
    <p:extLst>
      <p:ext uri="{BB962C8B-B14F-4D97-AF65-F5344CB8AC3E}">
        <p14:creationId xmlns:p14="http://schemas.microsoft.com/office/powerpoint/2010/main" val="402676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73CAF-3759-262F-17DF-19979C99B470}"/>
              </a:ext>
            </a:extLst>
          </p:cNvPr>
          <p:cNvSpPr>
            <a:spLocks noGrp="1"/>
          </p:cNvSpPr>
          <p:nvPr>
            <p:ph type="title"/>
          </p:nvPr>
        </p:nvSpPr>
        <p:spPr/>
        <p:txBody>
          <a:bodyPr/>
          <a:lstStyle/>
          <a:p>
            <a:r>
              <a:rPr lang="en-US" dirty="0"/>
              <a:t>Unit Test</a:t>
            </a:r>
          </a:p>
        </p:txBody>
      </p:sp>
      <p:sp>
        <p:nvSpPr>
          <p:cNvPr id="3" name="Title 2">
            <a:extLst>
              <a:ext uri="{FF2B5EF4-FFF2-40B4-BE49-F238E27FC236}">
                <a16:creationId xmlns:a16="http://schemas.microsoft.com/office/drawing/2014/main" id="{B9C044D8-DBBF-3E18-03D0-622F3B8D0C46}"/>
              </a:ext>
            </a:extLst>
          </p:cNvPr>
          <p:cNvSpPr>
            <a:spLocks noGrp="1"/>
          </p:cNvSpPr>
          <p:nvPr>
            <p:ph type="title" idx="2"/>
          </p:nvPr>
        </p:nvSpPr>
        <p:spPr/>
        <p:txBody>
          <a:bodyPr/>
          <a:lstStyle/>
          <a:p>
            <a:r>
              <a:rPr lang="en-US" dirty="0"/>
              <a:t>06</a:t>
            </a:r>
          </a:p>
        </p:txBody>
      </p:sp>
      <p:sp>
        <p:nvSpPr>
          <p:cNvPr id="4" name="Subtitle 3">
            <a:extLst>
              <a:ext uri="{FF2B5EF4-FFF2-40B4-BE49-F238E27FC236}">
                <a16:creationId xmlns:a16="http://schemas.microsoft.com/office/drawing/2014/main" id="{07C84CF2-1027-E4B1-A0D3-F6A717AE6A42}"/>
              </a:ext>
            </a:extLst>
          </p:cNvPr>
          <p:cNvSpPr>
            <a:spLocks noGrp="1"/>
          </p:cNvSpPr>
          <p:nvPr>
            <p:ph type="subTitle" idx="1"/>
          </p:nvPr>
        </p:nvSpPr>
        <p:spPr/>
        <p:txBody>
          <a:bodyPr/>
          <a:lstStyle/>
          <a:p>
            <a:r>
              <a:rPr lang="en-US" sz="1800" dirty="0">
                <a:latin typeface="Alumni Sans" panose="020B0604020202020204" charset="0"/>
              </a:rPr>
              <a:t>Unit test preform to test the algorithm</a:t>
            </a:r>
          </a:p>
          <a:p>
            <a:endParaRPr lang="en-US" dirty="0"/>
          </a:p>
        </p:txBody>
      </p:sp>
      <p:pic>
        <p:nvPicPr>
          <p:cNvPr id="5" name="Google Shape;166;p29">
            <a:extLst>
              <a:ext uri="{FF2B5EF4-FFF2-40B4-BE49-F238E27FC236}">
                <a16:creationId xmlns:a16="http://schemas.microsoft.com/office/drawing/2014/main" id="{6F678F9E-E7C9-BEBB-AD8D-72E71AD825F5}"/>
              </a:ext>
            </a:extLst>
          </p:cNvPr>
          <p:cNvPicPr preferRelativeResize="0"/>
          <p:nvPr/>
        </p:nvPicPr>
        <p:blipFill>
          <a:blip r:embed="rId2">
            <a:alphaModFix/>
          </a:blip>
          <a:stretch>
            <a:fillRect/>
          </a:stretch>
        </p:blipFill>
        <p:spPr>
          <a:xfrm rot="10800000" flipH="1">
            <a:off x="5475644" y="3122858"/>
            <a:ext cx="1546231" cy="360850"/>
          </a:xfrm>
          <a:prstGeom prst="rect">
            <a:avLst/>
          </a:prstGeom>
          <a:noFill/>
          <a:ln>
            <a:noFill/>
          </a:ln>
        </p:spPr>
      </p:pic>
    </p:spTree>
    <p:extLst>
      <p:ext uri="{BB962C8B-B14F-4D97-AF65-F5344CB8AC3E}">
        <p14:creationId xmlns:p14="http://schemas.microsoft.com/office/powerpoint/2010/main" val="2057491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B7CFA-3B4F-86D6-488B-A0EF3664F177}"/>
              </a:ext>
            </a:extLst>
          </p:cNvPr>
          <p:cNvSpPr>
            <a:spLocks noGrp="1"/>
          </p:cNvSpPr>
          <p:nvPr>
            <p:ph type="title"/>
          </p:nvPr>
        </p:nvSpPr>
        <p:spPr>
          <a:xfrm>
            <a:off x="854525" y="734025"/>
            <a:ext cx="4887900" cy="532800"/>
          </a:xfrm>
        </p:spPr>
        <p:txBody>
          <a:bodyPr/>
          <a:lstStyle/>
          <a:p>
            <a:r>
              <a:rPr lang="en-US" dirty="0"/>
              <a:t>Unit Test</a:t>
            </a:r>
          </a:p>
        </p:txBody>
      </p:sp>
      <p:pic>
        <p:nvPicPr>
          <p:cNvPr id="4" name="Picture 3" descr="A screenshot of a computer&#10;&#10;Description automatically generated">
            <a:extLst>
              <a:ext uri="{FF2B5EF4-FFF2-40B4-BE49-F238E27FC236}">
                <a16:creationId xmlns:a16="http://schemas.microsoft.com/office/drawing/2014/main" id="{361A192D-9E87-4C66-2091-E4C452FC4C44}"/>
              </a:ext>
            </a:extLst>
          </p:cNvPr>
          <p:cNvPicPr>
            <a:picLocks noChangeAspect="1"/>
          </p:cNvPicPr>
          <p:nvPr/>
        </p:nvPicPr>
        <p:blipFill>
          <a:blip r:embed="rId2"/>
          <a:stretch>
            <a:fillRect/>
          </a:stretch>
        </p:blipFill>
        <p:spPr>
          <a:xfrm>
            <a:off x="1016950" y="1469165"/>
            <a:ext cx="6708447" cy="3238500"/>
          </a:xfrm>
          <a:prstGeom prst="rect">
            <a:avLst/>
          </a:prstGeom>
        </p:spPr>
      </p:pic>
      <p:sp>
        <p:nvSpPr>
          <p:cNvPr id="3" name="TextBox 2">
            <a:extLst>
              <a:ext uri="{FF2B5EF4-FFF2-40B4-BE49-F238E27FC236}">
                <a16:creationId xmlns:a16="http://schemas.microsoft.com/office/drawing/2014/main" id="{3DA64DD0-416D-BA07-43A9-4D9FF7AA63D0}"/>
              </a:ext>
            </a:extLst>
          </p:cNvPr>
          <p:cNvSpPr txBox="1"/>
          <p:nvPr/>
        </p:nvSpPr>
        <p:spPr>
          <a:xfrm>
            <a:off x="2666286" y="4725339"/>
            <a:ext cx="6546079" cy="369332"/>
          </a:xfrm>
          <a:prstGeom prst="rect">
            <a:avLst/>
          </a:prstGeom>
          <a:noFill/>
        </p:spPr>
        <p:txBody>
          <a:bodyPr wrap="square" rtlCol="0">
            <a:spAutoFit/>
          </a:bodyPr>
          <a:lstStyle/>
          <a:p>
            <a:r>
              <a:rPr lang="en-US" sz="1800" dirty="0">
                <a:latin typeface="Alumni Sans" panose="020B0604020202020204" charset="0"/>
              </a:rPr>
              <a:t>Figure 12: KNN Unit Test &amp; Exception Handling</a:t>
            </a:r>
          </a:p>
        </p:txBody>
      </p:sp>
    </p:spTree>
    <p:extLst>
      <p:ext uri="{BB962C8B-B14F-4D97-AF65-F5344CB8AC3E}">
        <p14:creationId xmlns:p14="http://schemas.microsoft.com/office/powerpoint/2010/main" val="462897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73CAF-3759-262F-17DF-19979C99B470}"/>
              </a:ext>
            </a:extLst>
          </p:cNvPr>
          <p:cNvSpPr>
            <a:spLocks noGrp="1"/>
          </p:cNvSpPr>
          <p:nvPr>
            <p:ph type="title"/>
          </p:nvPr>
        </p:nvSpPr>
        <p:spPr/>
        <p:txBody>
          <a:bodyPr/>
          <a:lstStyle/>
          <a:p>
            <a:r>
              <a:rPr lang="en-US" dirty="0"/>
              <a:t>Conclusion</a:t>
            </a:r>
          </a:p>
        </p:txBody>
      </p:sp>
      <p:sp>
        <p:nvSpPr>
          <p:cNvPr id="3" name="Title 2">
            <a:extLst>
              <a:ext uri="{FF2B5EF4-FFF2-40B4-BE49-F238E27FC236}">
                <a16:creationId xmlns:a16="http://schemas.microsoft.com/office/drawing/2014/main" id="{B9C044D8-DBBF-3E18-03D0-622F3B8D0C46}"/>
              </a:ext>
            </a:extLst>
          </p:cNvPr>
          <p:cNvSpPr>
            <a:spLocks noGrp="1"/>
          </p:cNvSpPr>
          <p:nvPr>
            <p:ph type="title" idx="2"/>
          </p:nvPr>
        </p:nvSpPr>
        <p:spPr/>
        <p:txBody>
          <a:bodyPr/>
          <a:lstStyle/>
          <a:p>
            <a:r>
              <a:rPr lang="en-US" dirty="0"/>
              <a:t>07</a:t>
            </a:r>
          </a:p>
        </p:txBody>
      </p:sp>
      <p:sp>
        <p:nvSpPr>
          <p:cNvPr id="4" name="Subtitle 3">
            <a:extLst>
              <a:ext uri="{FF2B5EF4-FFF2-40B4-BE49-F238E27FC236}">
                <a16:creationId xmlns:a16="http://schemas.microsoft.com/office/drawing/2014/main" id="{07C84CF2-1027-E4B1-A0D3-F6A717AE6A42}"/>
              </a:ext>
            </a:extLst>
          </p:cNvPr>
          <p:cNvSpPr>
            <a:spLocks noGrp="1"/>
          </p:cNvSpPr>
          <p:nvPr>
            <p:ph type="subTitle" idx="1"/>
          </p:nvPr>
        </p:nvSpPr>
        <p:spPr/>
        <p:txBody>
          <a:bodyPr/>
          <a:lstStyle/>
          <a:p>
            <a:pPr marL="0" lvl="0" indent="0" algn="l" rtl="0">
              <a:spcBef>
                <a:spcPts val="0"/>
              </a:spcBef>
              <a:spcAft>
                <a:spcPts val="0"/>
              </a:spcAft>
              <a:buNone/>
            </a:pPr>
            <a:r>
              <a:rPr lang="en-US" sz="1800" dirty="0">
                <a:latin typeface="Alumni Sans" panose="020B0604020202020204" charset="0"/>
              </a:rPr>
              <a:t>Concluding the solution of the problem with results.</a:t>
            </a:r>
          </a:p>
          <a:p>
            <a:endParaRPr lang="en-US" dirty="0"/>
          </a:p>
        </p:txBody>
      </p:sp>
      <p:pic>
        <p:nvPicPr>
          <p:cNvPr id="5" name="Google Shape;166;p29">
            <a:extLst>
              <a:ext uri="{FF2B5EF4-FFF2-40B4-BE49-F238E27FC236}">
                <a16:creationId xmlns:a16="http://schemas.microsoft.com/office/drawing/2014/main" id="{6F678F9E-E7C9-BEBB-AD8D-72E71AD825F5}"/>
              </a:ext>
            </a:extLst>
          </p:cNvPr>
          <p:cNvPicPr preferRelativeResize="0"/>
          <p:nvPr/>
        </p:nvPicPr>
        <p:blipFill>
          <a:blip r:embed="rId2">
            <a:alphaModFix/>
          </a:blip>
          <a:stretch>
            <a:fillRect/>
          </a:stretch>
        </p:blipFill>
        <p:spPr>
          <a:xfrm rot="10800000" flipH="1">
            <a:off x="5475644" y="3122858"/>
            <a:ext cx="1546231" cy="360850"/>
          </a:xfrm>
          <a:prstGeom prst="rect">
            <a:avLst/>
          </a:prstGeom>
          <a:noFill/>
          <a:ln>
            <a:noFill/>
          </a:ln>
        </p:spPr>
      </p:pic>
    </p:spTree>
    <p:extLst>
      <p:ext uri="{BB962C8B-B14F-4D97-AF65-F5344CB8AC3E}">
        <p14:creationId xmlns:p14="http://schemas.microsoft.com/office/powerpoint/2010/main" val="1611347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43"/>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Conclusions</a:t>
            </a:r>
            <a:endParaRPr/>
          </a:p>
        </p:txBody>
      </p:sp>
      <p:sp>
        <p:nvSpPr>
          <p:cNvPr id="608" name="Google Shape;608;p43"/>
          <p:cNvSpPr txBox="1">
            <a:spLocks noGrp="1"/>
          </p:cNvSpPr>
          <p:nvPr>
            <p:ph type="subTitle" idx="1"/>
          </p:nvPr>
        </p:nvSpPr>
        <p:spPr>
          <a:xfrm>
            <a:off x="1506164" y="1394770"/>
            <a:ext cx="6748500" cy="5567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dirty="0">
                <a:solidFill>
                  <a:srgbClr val="0D0D0D"/>
                </a:solidFill>
                <a:effectLst/>
                <a:latin typeface="Alumni Sans" panose="020B0604020202020204" charset="0"/>
              </a:rPr>
              <a:t>We initiated the project by designing a generic KNN prototype, achieving the desired outcomes. </a:t>
            </a:r>
            <a:endParaRPr sz="1800" dirty="0">
              <a:latin typeface="Alumni Sans" panose="020B0604020202020204" charset="0"/>
            </a:endParaRPr>
          </a:p>
        </p:txBody>
      </p:sp>
      <p:sp>
        <p:nvSpPr>
          <p:cNvPr id="609" name="Google Shape;609;p43"/>
          <p:cNvSpPr txBox="1">
            <a:spLocks noGrp="1"/>
          </p:cNvSpPr>
          <p:nvPr>
            <p:ph type="subTitle" idx="2"/>
          </p:nvPr>
        </p:nvSpPr>
        <p:spPr>
          <a:xfrm>
            <a:off x="1506164" y="2226300"/>
            <a:ext cx="6748500" cy="6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dirty="0">
                <a:solidFill>
                  <a:srgbClr val="0D0D0D"/>
                </a:solidFill>
                <a:effectLst/>
                <a:latin typeface="Alumni Sans" panose="020B0604020202020204" charset="0"/>
              </a:rPr>
              <a:t>we developed the KNN model, seamlessly integrating it with the Neocortex API. The integrated model efficiently processes data streams to predict outcomes, with the KNN classifier accurately classifying sequences as matches or mismatches</a:t>
            </a:r>
            <a:endParaRPr sz="1800" dirty="0">
              <a:latin typeface="Alumni Sans" panose="020B0604020202020204" charset="0"/>
            </a:endParaRPr>
          </a:p>
        </p:txBody>
      </p:sp>
      <p:sp>
        <p:nvSpPr>
          <p:cNvPr id="610" name="Google Shape;610;p43"/>
          <p:cNvSpPr txBox="1">
            <a:spLocks noGrp="1"/>
          </p:cNvSpPr>
          <p:nvPr>
            <p:ph type="subTitle" idx="3"/>
          </p:nvPr>
        </p:nvSpPr>
        <p:spPr>
          <a:xfrm>
            <a:off x="1506164" y="3621799"/>
            <a:ext cx="6748500" cy="8860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dirty="0">
                <a:solidFill>
                  <a:srgbClr val="0D0D0D"/>
                </a:solidFill>
                <a:effectLst/>
                <a:latin typeface="Alumni Sans" panose="020B0604020202020204" charset="0"/>
              </a:rPr>
              <a:t>our model demonstrates an exceptional accuracy rate of 100% across most input sequences. To ensure robustness, comprehensive unit tests, particularly referencing the HTM Classifier, have been implemented, yielding consistently satisfactory results.</a:t>
            </a:r>
            <a:endParaRPr sz="1800" dirty="0">
              <a:latin typeface="Alumni Sans" panose="020B0604020202020204" charset="0"/>
            </a:endParaRPr>
          </a:p>
        </p:txBody>
      </p:sp>
      <p:sp>
        <p:nvSpPr>
          <p:cNvPr id="611" name="Google Shape;611;p43"/>
          <p:cNvSpPr txBox="1">
            <a:spLocks noGrp="1"/>
          </p:cNvSpPr>
          <p:nvPr>
            <p:ph type="subTitle" idx="4"/>
          </p:nvPr>
        </p:nvSpPr>
        <p:spPr>
          <a:xfrm>
            <a:off x="1506164" y="1078700"/>
            <a:ext cx="6748500" cy="444871"/>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a:t>KNN Prototype</a:t>
            </a:r>
            <a:endParaRPr dirty="0"/>
          </a:p>
        </p:txBody>
      </p:sp>
      <p:sp>
        <p:nvSpPr>
          <p:cNvPr id="612" name="Google Shape;612;p43"/>
          <p:cNvSpPr txBox="1">
            <a:spLocks noGrp="1"/>
          </p:cNvSpPr>
          <p:nvPr>
            <p:ph type="subTitle" idx="5"/>
          </p:nvPr>
        </p:nvSpPr>
        <p:spPr>
          <a:xfrm>
            <a:off x="1506164" y="1966004"/>
            <a:ext cx="67485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a:t>KNN integration</a:t>
            </a:r>
            <a:endParaRPr dirty="0"/>
          </a:p>
        </p:txBody>
      </p:sp>
      <p:sp>
        <p:nvSpPr>
          <p:cNvPr id="613" name="Google Shape;613;p43"/>
          <p:cNvSpPr txBox="1">
            <a:spLocks noGrp="1"/>
          </p:cNvSpPr>
          <p:nvPr>
            <p:ph type="subTitle" idx="6"/>
          </p:nvPr>
        </p:nvSpPr>
        <p:spPr>
          <a:xfrm>
            <a:off x="1506164" y="3280138"/>
            <a:ext cx="67485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a:t>Desired Result</a:t>
            </a:r>
            <a:endParaRPr dirty="0"/>
          </a:p>
        </p:txBody>
      </p:sp>
      <p:sp>
        <p:nvSpPr>
          <p:cNvPr id="614" name="Google Shape;614;p43"/>
          <p:cNvSpPr/>
          <p:nvPr/>
        </p:nvSpPr>
        <p:spPr>
          <a:xfrm>
            <a:off x="889309" y="1231109"/>
            <a:ext cx="517800" cy="447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15" name="Google Shape;615;p43"/>
          <p:cNvSpPr/>
          <p:nvPr/>
        </p:nvSpPr>
        <p:spPr>
          <a:xfrm>
            <a:off x="889309" y="2078718"/>
            <a:ext cx="517800" cy="447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616" name="Google Shape;616;p43"/>
          <p:cNvSpPr/>
          <p:nvPr/>
        </p:nvSpPr>
        <p:spPr>
          <a:xfrm>
            <a:off x="889309" y="3464791"/>
            <a:ext cx="517800" cy="447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9C27-2262-0767-E40A-38C42EA793CA}"/>
              </a:ext>
            </a:extLst>
          </p:cNvPr>
          <p:cNvSpPr>
            <a:spLocks noGrp="1"/>
          </p:cNvSpPr>
          <p:nvPr>
            <p:ph type="title"/>
          </p:nvPr>
        </p:nvSpPr>
        <p:spPr/>
        <p:txBody>
          <a:bodyPr/>
          <a:lstStyle/>
          <a:p>
            <a:r>
              <a:rPr lang="en-US" dirty="0"/>
              <a:t>Reference</a:t>
            </a:r>
          </a:p>
        </p:txBody>
      </p:sp>
      <p:sp>
        <p:nvSpPr>
          <p:cNvPr id="3" name="Title 2">
            <a:extLst>
              <a:ext uri="{FF2B5EF4-FFF2-40B4-BE49-F238E27FC236}">
                <a16:creationId xmlns:a16="http://schemas.microsoft.com/office/drawing/2014/main" id="{05F61630-9B92-CDF4-7837-600036CC4041}"/>
              </a:ext>
            </a:extLst>
          </p:cNvPr>
          <p:cNvSpPr>
            <a:spLocks noGrp="1"/>
          </p:cNvSpPr>
          <p:nvPr>
            <p:ph type="title" idx="2"/>
          </p:nvPr>
        </p:nvSpPr>
        <p:spPr/>
        <p:txBody>
          <a:bodyPr/>
          <a:lstStyle/>
          <a:p>
            <a:r>
              <a:rPr lang="en-US" dirty="0"/>
              <a:t>08</a:t>
            </a:r>
          </a:p>
        </p:txBody>
      </p:sp>
      <p:sp>
        <p:nvSpPr>
          <p:cNvPr id="4" name="Subtitle 3">
            <a:extLst>
              <a:ext uri="{FF2B5EF4-FFF2-40B4-BE49-F238E27FC236}">
                <a16:creationId xmlns:a16="http://schemas.microsoft.com/office/drawing/2014/main" id="{657DADF6-5296-FFA7-9311-651E545B6BC8}"/>
              </a:ext>
            </a:extLst>
          </p:cNvPr>
          <p:cNvSpPr>
            <a:spLocks noGrp="1"/>
          </p:cNvSpPr>
          <p:nvPr>
            <p:ph type="subTitle" idx="1"/>
          </p:nvPr>
        </p:nvSpPr>
        <p:spPr>
          <a:xfrm>
            <a:off x="1285775" y="3694164"/>
            <a:ext cx="4636200" cy="653100"/>
          </a:xfrm>
        </p:spPr>
        <p:txBody>
          <a:bodyPr/>
          <a:lstStyle/>
          <a:p>
            <a:r>
              <a:rPr lang="en-US" sz="1800" dirty="0">
                <a:latin typeface="Alumni Sans" panose="020B0604020202020204" charset="0"/>
              </a:rPr>
              <a:t>Research Paper reference used for the project</a:t>
            </a:r>
          </a:p>
          <a:p>
            <a:endParaRPr lang="en-US" dirty="0"/>
          </a:p>
        </p:txBody>
      </p:sp>
      <p:pic>
        <p:nvPicPr>
          <p:cNvPr id="5" name="Google Shape;166;p29">
            <a:extLst>
              <a:ext uri="{FF2B5EF4-FFF2-40B4-BE49-F238E27FC236}">
                <a16:creationId xmlns:a16="http://schemas.microsoft.com/office/drawing/2014/main" id="{3A4BFDA1-FDB9-BFB6-E7E3-1A8FB2B88EEE}"/>
              </a:ext>
            </a:extLst>
          </p:cNvPr>
          <p:cNvPicPr preferRelativeResize="0"/>
          <p:nvPr/>
        </p:nvPicPr>
        <p:blipFill>
          <a:blip r:embed="rId2">
            <a:alphaModFix/>
          </a:blip>
          <a:stretch>
            <a:fillRect/>
          </a:stretch>
        </p:blipFill>
        <p:spPr>
          <a:xfrm rot="10800000" flipH="1">
            <a:off x="5475644" y="3122858"/>
            <a:ext cx="1546231" cy="360850"/>
          </a:xfrm>
          <a:prstGeom prst="rect">
            <a:avLst/>
          </a:prstGeom>
          <a:noFill/>
          <a:ln>
            <a:noFill/>
          </a:ln>
        </p:spPr>
      </p:pic>
    </p:spTree>
    <p:extLst>
      <p:ext uri="{BB962C8B-B14F-4D97-AF65-F5344CB8AC3E}">
        <p14:creationId xmlns:p14="http://schemas.microsoft.com/office/powerpoint/2010/main" val="1645187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47"/>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References</a:t>
            </a:r>
            <a:endParaRPr dirty="0"/>
          </a:p>
        </p:txBody>
      </p:sp>
      <p:sp>
        <p:nvSpPr>
          <p:cNvPr id="718" name="Google Shape;718;p47"/>
          <p:cNvSpPr txBox="1">
            <a:spLocks noGrp="1"/>
          </p:cNvSpPr>
          <p:nvPr>
            <p:ph type="body" idx="1"/>
          </p:nvPr>
        </p:nvSpPr>
        <p:spPr>
          <a:xfrm>
            <a:off x="720000" y="881464"/>
            <a:ext cx="7538175" cy="3817011"/>
          </a:xfrm>
          <a:prstGeom prst="rect">
            <a:avLst/>
          </a:prstGeom>
        </p:spPr>
        <p:txBody>
          <a:bodyPr spcFirstLastPara="1" wrap="square" lIns="91425" tIns="91425" rIns="91425" bIns="91425" anchor="t" anchorCtr="0">
            <a:noAutofit/>
          </a:bodyPr>
          <a:lstStyle/>
          <a:p>
            <a:pPr eaLnBrk="1" hangingPunct="1"/>
            <a:endParaRPr lang="en-US" dirty="0">
              <a:latin typeface="Alumni Sans" panose="020B0604020202020204" charset="0"/>
            </a:endParaRPr>
          </a:p>
          <a:p>
            <a:pPr eaLnBrk="1" hangingPunct="1"/>
            <a:r>
              <a:rPr lang="en-US" dirty="0">
                <a:latin typeface="Alumni Sans" panose="020B0604020202020204" charset="0"/>
              </a:rPr>
              <a:t>[1] N. F. F. E. B. S. L. P. d. L. Marcelo Beckmann, "A KNN </a:t>
            </a:r>
            <a:r>
              <a:rPr lang="en-US" dirty="0" err="1">
                <a:latin typeface="Alumni Sans" panose="020B0604020202020204" charset="0"/>
              </a:rPr>
              <a:t>Undersampling</a:t>
            </a:r>
            <a:r>
              <a:rPr lang="en-US" dirty="0">
                <a:latin typeface="Alumni Sans" panose="020B0604020202020204" charset="0"/>
              </a:rPr>
              <a:t> Approach for Data Balancing," Journal of Intelligent Learning Systems and Applications, vol. Vol.7 No.4, November 11, 2015.</a:t>
            </a:r>
          </a:p>
          <a:p>
            <a:pPr eaLnBrk="1" hangingPunct="1"/>
            <a:r>
              <a:rPr lang="en-US" dirty="0">
                <a:latin typeface="Alumni Sans" panose="020B0604020202020204" charset="0"/>
              </a:rPr>
              <a:t> [2] T. &amp;. H. P. Cover, "Nearest neighbor pattern classification.," IEEE transactions on information theory, 13(1), 21-27., 1967.</a:t>
            </a:r>
          </a:p>
          <a:p>
            <a:pPr eaLnBrk="1" hangingPunct="1"/>
            <a:r>
              <a:rPr lang="en-US" dirty="0">
                <a:latin typeface="Alumni Sans" panose="020B0604020202020204" charset="0"/>
              </a:rPr>
              <a:t> [3] K. G. K. V. Han EH.., "“Text Categorization Using Weight Adjusted k-Nearest </a:t>
            </a:r>
            <a:r>
              <a:rPr lang="en-US" dirty="0" err="1">
                <a:latin typeface="Alumni Sans" panose="020B0604020202020204" charset="0"/>
              </a:rPr>
              <a:t>Neighbour</a:t>
            </a:r>
            <a:r>
              <a:rPr lang="en-US" dirty="0">
                <a:latin typeface="Alumni Sans" panose="020B0604020202020204" charset="0"/>
              </a:rPr>
              <a:t> Classification”.," In: Cheung D., Williams G.J., Li Q. (eds) Advances in Knowledge Discovery and Data Mining. PAKDD 2001. Lecture Notes in Computer Sci, 2001. </a:t>
            </a:r>
          </a:p>
          <a:p>
            <a:pPr eaLnBrk="1" hangingPunct="1"/>
            <a:r>
              <a:rPr lang="en-US" dirty="0">
                <a:latin typeface="Alumni Sans" panose="020B0604020202020204" charset="0"/>
              </a:rPr>
              <a:t>[4] Z. Z., " Introduction to machine learning: k-nearest neighbors.," Ann </a:t>
            </a:r>
            <a:r>
              <a:rPr lang="en-US" dirty="0" err="1">
                <a:latin typeface="Alumni Sans" panose="020B0604020202020204" charset="0"/>
              </a:rPr>
              <a:t>Transl</a:t>
            </a:r>
            <a:r>
              <a:rPr lang="en-US" dirty="0">
                <a:latin typeface="Alumni Sans" panose="020B0604020202020204" charset="0"/>
              </a:rPr>
              <a:t> Med. 2016 Jun;4(11):218., no. </a:t>
            </a:r>
            <a:r>
              <a:rPr lang="en-US" dirty="0" err="1">
                <a:latin typeface="Alumni Sans" panose="020B0604020202020204" charset="0"/>
              </a:rPr>
              <a:t>doi</a:t>
            </a:r>
            <a:r>
              <a:rPr lang="en-US" dirty="0">
                <a:latin typeface="Alumni Sans" panose="020B0604020202020204" charset="0"/>
              </a:rPr>
              <a:t>: 10.21037/atm.2016.03.37. PMID: 27386492; PMCID: PMC4916348.. </a:t>
            </a:r>
          </a:p>
          <a:p>
            <a:pPr eaLnBrk="1" hangingPunct="1"/>
            <a:r>
              <a:rPr lang="en-US" dirty="0">
                <a:latin typeface="Alumni Sans" panose="020B0604020202020204" charset="0"/>
              </a:rPr>
              <a:t>[5] J. H. D. Z. H. Z. a. C. L. G. Song Yang, " “KNN: Informative </a:t>
            </a:r>
            <a:r>
              <a:rPr lang="en-US" dirty="0" err="1">
                <a:latin typeface="Alumni Sans" panose="020B0604020202020204" charset="0"/>
              </a:rPr>
              <a:t>knearest</a:t>
            </a:r>
            <a:r>
              <a:rPr lang="en-US" dirty="0">
                <a:latin typeface="Alumni Sans" panose="020B0604020202020204" charset="0"/>
              </a:rPr>
              <a:t> </a:t>
            </a:r>
            <a:r>
              <a:rPr lang="en-US" dirty="0" err="1">
                <a:latin typeface="Alumni Sans" panose="020B0604020202020204" charset="0"/>
              </a:rPr>
              <a:t>neighbour</a:t>
            </a:r>
            <a:r>
              <a:rPr lang="en-US" dirty="0">
                <a:latin typeface="Alumni Sans" panose="020B0604020202020204" charset="0"/>
              </a:rPr>
              <a:t> pattern classification,”," Knowledge Discovery in Databases, , p. Pg. 248– 264., 2007. </a:t>
            </a:r>
          </a:p>
          <a:p>
            <a:pPr eaLnBrk="1" hangingPunct="1"/>
            <a:r>
              <a:rPr lang="en-US" dirty="0">
                <a:latin typeface="Alumni Sans" panose="020B0604020202020204" charset="0"/>
              </a:rPr>
              <a:t>[6] N. A. M. G. R. M. J. </a:t>
            </a:r>
            <a:r>
              <a:rPr lang="en-US" dirty="0" err="1">
                <a:latin typeface="Alumni Sans" panose="020B0604020202020204" charset="0"/>
              </a:rPr>
              <a:t>Norsyela</a:t>
            </a:r>
            <a:r>
              <a:rPr lang="en-US" dirty="0">
                <a:latin typeface="Alumni Sans" panose="020B0604020202020204" charset="0"/>
              </a:rPr>
              <a:t> Muhammad Noor </a:t>
            </a:r>
            <a:r>
              <a:rPr lang="en-US" dirty="0" err="1">
                <a:latin typeface="Alumni Sans" panose="020B0604020202020204" charset="0"/>
              </a:rPr>
              <a:t>Mathivanan</a:t>
            </a:r>
            <a:r>
              <a:rPr lang="en-US" dirty="0">
                <a:latin typeface="Alumni Sans" panose="020B0604020202020204" charset="0"/>
              </a:rPr>
              <a:t>, "A comparative study on dimensionality reduction between principal component analysis and k-means clustering," Indonesian Journal of Electrical Engineering and Computer Science 16(2):752 , Vols. 10.11591/ijeecs.v16.i2.pp752-758, November 2019. [7]</a:t>
            </a:r>
          </a:p>
          <a:p>
            <a:pPr eaLnBrk="1" hangingPunct="1"/>
            <a:r>
              <a:rPr lang="en-US" dirty="0">
                <a:latin typeface="Alumni Sans" panose="020B0604020202020204" charset="0"/>
              </a:rPr>
              <a:t> "Euclidean Distance, https://byjus.com/maths/euclidean-distance/". </a:t>
            </a:r>
          </a:p>
          <a:p>
            <a:pPr eaLnBrk="1" hangingPunct="1"/>
            <a:r>
              <a:rPr lang="en-US" dirty="0">
                <a:latin typeface="Alumni Sans" panose="020B0604020202020204" charset="0"/>
              </a:rPr>
              <a:t>[8] L. &amp;. L. C. &amp;. M. N. &amp;. M. A. </a:t>
            </a:r>
            <a:r>
              <a:rPr lang="en-US" dirty="0" err="1">
                <a:latin typeface="Alumni Sans" panose="020B0604020202020204" charset="0"/>
              </a:rPr>
              <a:t>Liberti</a:t>
            </a:r>
            <a:r>
              <a:rPr lang="en-US" dirty="0">
                <a:latin typeface="Alumni Sans" panose="020B0604020202020204" charset="0"/>
              </a:rPr>
              <a:t>, "Euclidean Distance Geometry and Applications," vol. SIAM Review. 56. 10.1137/120875909., 2012.</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47"/>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References</a:t>
            </a:r>
            <a:endParaRPr dirty="0"/>
          </a:p>
        </p:txBody>
      </p:sp>
      <p:sp>
        <p:nvSpPr>
          <p:cNvPr id="718" name="Google Shape;718;p47"/>
          <p:cNvSpPr txBox="1">
            <a:spLocks noGrp="1"/>
          </p:cNvSpPr>
          <p:nvPr>
            <p:ph type="body" idx="1"/>
          </p:nvPr>
        </p:nvSpPr>
        <p:spPr>
          <a:xfrm>
            <a:off x="720000" y="1222824"/>
            <a:ext cx="7538175" cy="3817011"/>
          </a:xfrm>
          <a:prstGeom prst="rect">
            <a:avLst/>
          </a:prstGeom>
        </p:spPr>
        <p:txBody>
          <a:bodyPr spcFirstLastPara="1" wrap="square" lIns="91425" tIns="91425" rIns="91425" bIns="91425" anchor="t" anchorCtr="0">
            <a:noAutofit/>
          </a:bodyPr>
          <a:lstStyle/>
          <a:p>
            <a:pPr eaLnBrk="1" hangingPunct="1"/>
            <a:r>
              <a:rPr lang="en-US" dirty="0">
                <a:latin typeface="Alumni Sans" panose="020B0604020202020204" charset="0"/>
              </a:rPr>
              <a:t> [9] R. &amp;. S. Z. &amp;. Z. E. </a:t>
            </a:r>
            <a:r>
              <a:rPr lang="en-US" dirty="0" err="1">
                <a:latin typeface="Alumni Sans" panose="020B0604020202020204" charset="0"/>
              </a:rPr>
              <a:t>Suwanda</a:t>
            </a:r>
            <a:r>
              <a:rPr lang="en-US" dirty="0">
                <a:latin typeface="Alumni Sans" panose="020B0604020202020204" charset="0"/>
              </a:rPr>
              <a:t>, "Analysis of Euclidean Distance and Manhattan Distance in the K-Means Algorithm for Variations Number of Centroid K. Journal of Physics: Conference Series. 1566. 012058. 10.1088/1742-6596/1566/," 2020. </a:t>
            </a:r>
          </a:p>
          <a:p>
            <a:pPr eaLnBrk="1" hangingPunct="1"/>
            <a:r>
              <a:rPr lang="en-US" dirty="0">
                <a:latin typeface="Alumni Sans" panose="020B0604020202020204" charset="0"/>
              </a:rPr>
              <a:t>[10] "How to Decide the Perfect Distance Metric For Your Machine Learning Model,," https://www.turing.com/kb/how-to-decide-perfectdistance- metric-for-machine-learning-model.</a:t>
            </a:r>
          </a:p>
          <a:p>
            <a:pPr eaLnBrk="1" hangingPunct="1"/>
            <a:r>
              <a:rPr lang="en-US" dirty="0">
                <a:latin typeface="Alumni Sans" panose="020B0604020202020204" charset="0"/>
              </a:rPr>
              <a:t> [11] B. &amp;. C. M. &amp;. B. C. &amp;. H. P. Lu, "The </a:t>
            </a:r>
            <a:r>
              <a:rPr lang="en-US" dirty="0" err="1">
                <a:latin typeface="Alumni Sans" panose="020B0604020202020204" charset="0"/>
              </a:rPr>
              <a:t>Minkowski</a:t>
            </a:r>
            <a:r>
              <a:rPr lang="en-US" dirty="0">
                <a:latin typeface="Alumni Sans" panose="020B0604020202020204" charset="0"/>
              </a:rPr>
              <a:t> approach for choosing the distance metric in geographically weighted regression.," International Journal of Geographical Information Science. , Vols. 30. 1-18. 10.1080/13658816.20, 2015. </a:t>
            </a:r>
          </a:p>
          <a:p>
            <a:pPr eaLnBrk="1" hangingPunct="1"/>
            <a:r>
              <a:rPr lang="en-US" dirty="0">
                <a:latin typeface="Alumni Sans" panose="020B0604020202020204" charset="0"/>
              </a:rPr>
              <a:t>[12] A. &amp;. K. V. &amp;. R. T. Bookstein, "Generalized Hamming Distance.," vol. Information Retrieval. 5. 10.1023/A:1020499411651., 2002. </a:t>
            </a:r>
          </a:p>
          <a:p>
            <a:pPr eaLnBrk="1" hangingPunct="1"/>
            <a:r>
              <a:rPr lang="en-US" dirty="0">
                <a:latin typeface="Alumni Sans" panose="020B0604020202020204" charset="0"/>
              </a:rPr>
              <a:t>[13] K. Bala Priya C, "Distance Metrics: Euclidean, Manhattan, </a:t>
            </a:r>
            <a:r>
              <a:rPr lang="en-US" dirty="0" err="1">
                <a:latin typeface="Alumni Sans" panose="020B0604020202020204" charset="0"/>
              </a:rPr>
              <a:t>Minkowski</a:t>
            </a:r>
            <a:r>
              <a:rPr lang="en-US" dirty="0">
                <a:latin typeface="Alumni Sans" panose="020B0604020202020204" charset="0"/>
              </a:rPr>
              <a:t>,," https://www.kdnuggets.com/2023/03/distance-metricseuclidean-manhattan-minkowski-oh.html. </a:t>
            </a:r>
          </a:p>
          <a:p>
            <a:pPr eaLnBrk="1" hangingPunct="1"/>
            <a:r>
              <a:rPr lang="en-US" dirty="0">
                <a:latin typeface="Alumni Sans" panose="020B0604020202020204" charset="0"/>
              </a:rPr>
              <a:t>[14] "What is the k-nearest neighbors (KNN) algorithm?," https://www.ibm.com/topics/knn. </a:t>
            </a:r>
          </a:p>
          <a:p>
            <a:pPr eaLnBrk="1" hangingPunct="1"/>
            <a:r>
              <a:rPr lang="en-US" dirty="0">
                <a:latin typeface="Alumni Sans" panose="020B0604020202020204" charset="0"/>
              </a:rPr>
              <a:t>[15] J. R. S. H. G. S. R. Goldberger, "</a:t>
            </a:r>
            <a:r>
              <a:rPr lang="en-US" dirty="0" err="1">
                <a:latin typeface="Alumni Sans" panose="020B0604020202020204" charset="0"/>
              </a:rPr>
              <a:t>Neighbourhood</a:t>
            </a:r>
            <a:r>
              <a:rPr lang="en-US" dirty="0">
                <a:latin typeface="Alumni Sans" panose="020B0604020202020204" charset="0"/>
              </a:rPr>
              <a:t> components analysis.," NIPS (2004).</a:t>
            </a:r>
          </a:p>
          <a:p>
            <a:pPr eaLnBrk="1" hangingPunct="1"/>
            <a:r>
              <a:rPr lang="en-US" dirty="0">
                <a:latin typeface="Alumni Sans" panose="020B0604020202020204" charset="0"/>
              </a:rPr>
              <a:t> [16] Y. J. D. &amp;. C. D. Cai, "A KNN Research Paper Classification Method Based on Shared Nearest Neighbor.," NTCIR Conference on Evaluation of Information Access Technologies., 2010. </a:t>
            </a:r>
          </a:p>
          <a:p>
            <a:pPr eaLnBrk="1" hangingPunct="1"/>
            <a:r>
              <a:rPr lang="en-US" dirty="0">
                <a:latin typeface="Alumni Sans" panose="020B0604020202020204" charset="0"/>
              </a:rPr>
              <a:t>……..</a:t>
            </a:r>
          </a:p>
          <a:p>
            <a:pPr marL="139700" indent="0" eaLnBrk="1" hangingPunct="1">
              <a:buNone/>
            </a:pPr>
            <a:r>
              <a:rPr lang="en-US" dirty="0">
                <a:latin typeface="Alumni Sans" panose="020B0604020202020204" charset="0"/>
              </a:rPr>
              <a:t>.</a:t>
            </a:r>
            <a:endParaRPr lang="en-US" dirty="0">
              <a:latin typeface="Alumni Sans" panose="020B0604020202020204" charset="0"/>
              <a:sym typeface="Assistant"/>
            </a:endParaRPr>
          </a:p>
        </p:txBody>
      </p:sp>
    </p:spTree>
    <p:extLst>
      <p:ext uri="{BB962C8B-B14F-4D97-AF65-F5344CB8AC3E}">
        <p14:creationId xmlns:p14="http://schemas.microsoft.com/office/powerpoint/2010/main" val="3886711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16D10-A5B8-DCA6-4185-6DF708EA37FE}"/>
              </a:ext>
            </a:extLst>
          </p:cNvPr>
          <p:cNvSpPr>
            <a:spLocks noGrp="1"/>
          </p:cNvSpPr>
          <p:nvPr>
            <p:ph type="title"/>
          </p:nvPr>
        </p:nvSpPr>
        <p:spPr>
          <a:xfrm>
            <a:off x="558075" y="1713900"/>
            <a:ext cx="7704000" cy="572700"/>
          </a:xfrm>
        </p:spPr>
        <p:txBody>
          <a:bodyPr/>
          <a:lstStyle/>
          <a:p>
            <a:pPr algn="ctr"/>
            <a:r>
              <a:rPr lang="en-US" sz="6600" dirty="0"/>
              <a:t>Thank You!</a:t>
            </a:r>
          </a:p>
        </p:txBody>
      </p:sp>
    </p:spTree>
    <p:extLst>
      <p:ext uri="{BB962C8B-B14F-4D97-AF65-F5344CB8AC3E}">
        <p14:creationId xmlns:p14="http://schemas.microsoft.com/office/powerpoint/2010/main" val="2596086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140" name="Google Shape;140;p27"/>
          <p:cNvSpPr txBox="1">
            <a:spLocks noGrp="1"/>
          </p:cNvSpPr>
          <p:nvPr>
            <p:ph type="subTitle" idx="3"/>
          </p:nvPr>
        </p:nvSpPr>
        <p:spPr>
          <a:xfrm>
            <a:off x="1640916" y="3322218"/>
            <a:ext cx="6482700" cy="37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dirty="0">
                <a:solidFill>
                  <a:srgbClr val="0D0D0D"/>
                </a:solidFill>
                <a:effectLst/>
                <a:latin typeface="Alumni Sans" panose="020B0604020202020204" charset="0"/>
              </a:rPr>
              <a:t>Following a structured approach to efficiently manage project tasks</a:t>
            </a:r>
            <a:endParaRPr lang="en-US" sz="1800" dirty="0">
              <a:latin typeface="Alumni Sans" panose="020B0604020202020204" charset="0"/>
            </a:endParaRPr>
          </a:p>
        </p:txBody>
      </p:sp>
      <p:sp>
        <p:nvSpPr>
          <p:cNvPr id="141" name="Google Shape;141;p27"/>
          <p:cNvSpPr txBox="1">
            <a:spLocks noGrp="1"/>
          </p:cNvSpPr>
          <p:nvPr>
            <p:ph type="subTitle" idx="1"/>
          </p:nvPr>
        </p:nvSpPr>
        <p:spPr>
          <a:xfrm>
            <a:off x="1640916" y="1531225"/>
            <a:ext cx="6482700" cy="37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Alumni Sans" panose="020B0604020202020204" charset="0"/>
              </a:rPr>
              <a:t>Navigating the principles that form the Classifer of in-depth KNN studies</a:t>
            </a:r>
            <a:endParaRPr sz="1800" dirty="0">
              <a:latin typeface="Alumni Sans" panose="020B0604020202020204" charset="0"/>
            </a:endParaRPr>
          </a:p>
        </p:txBody>
      </p:sp>
      <p:sp>
        <p:nvSpPr>
          <p:cNvPr id="142" name="Google Shape;142;p27"/>
          <p:cNvSpPr txBox="1">
            <a:spLocks noGrp="1"/>
          </p:cNvSpPr>
          <p:nvPr>
            <p:ph type="subTitle" idx="2"/>
          </p:nvPr>
        </p:nvSpPr>
        <p:spPr>
          <a:xfrm>
            <a:off x="1640916" y="2428516"/>
            <a:ext cx="6482700" cy="37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Alumni Sans" panose="020B0604020202020204" charset="0"/>
              </a:rPr>
              <a:t>Distance matrix, K-Value selection, and Voting</a:t>
            </a:r>
          </a:p>
        </p:txBody>
      </p:sp>
      <p:sp>
        <p:nvSpPr>
          <p:cNvPr id="143" name="Google Shape;143;p27"/>
          <p:cNvSpPr txBox="1">
            <a:spLocks noGrp="1"/>
          </p:cNvSpPr>
          <p:nvPr>
            <p:ph type="subTitle" idx="4"/>
          </p:nvPr>
        </p:nvSpPr>
        <p:spPr>
          <a:xfrm>
            <a:off x="1640916" y="4215924"/>
            <a:ext cx="6482700" cy="373500"/>
          </a:xfrm>
          <a:prstGeom prst="rect">
            <a:avLst/>
          </a:prstGeom>
        </p:spPr>
        <p:txBody>
          <a:bodyPr spcFirstLastPara="1" wrap="square" lIns="91425" tIns="91425" rIns="91425" bIns="91425" anchor="t" anchorCtr="0">
            <a:noAutofit/>
          </a:bodyPr>
          <a:lstStyle/>
          <a:p>
            <a:pPr marL="0" indent="0"/>
            <a:r>
              <a:rPr lang="en-US" sz="1800" dirty="0">
                <a:latin typeface="Alumni Sans" panose="020B0604020202020204" charset="0"/>
              </a:rPr>
              <a:t>Approaches and challenges face while executing the project</a:t>
            </a:r>
          </a:p>
          <a:p>
            <a:pPr marL="0" lvl="0" indent="0" algn="l" rtl="0">
              <a:spcBef>
                <a:spcPts val="0"/>
              </a:spcBef>
              <a:spcAft>
                <a:spcPts val="0"/>
              </a:spcAft>
              <a:buNone/>
            </a:pPr>
            <a:endParaRPr dirty="0"/>
          </a:p>
        </p:txBody>
      </p:sp>
      <p:sp>
        <p:nvSpPr>
          <p:cNvPr id="144" name="Google Shape;144;p27"/>
          <p:cNvSpPr txBox="1">
            <a:spLocks noGrp="1"/>
          </p:cNvSpPr>
          <p:nvPr>
            <p:ph type="title" idx="5"/>
          </p:nvPr>
        </p:nvSpPr>
        <p:spPr>
          <a:xfrm>
            <a:off x="1020376" y="1226668"/>
            <a:ext cx="517800" cy="4476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dirty="0"/>
              <a:t>01</a:t>
            </a:r>
            <a:endParaRPr dirty="0"/>
          </a:p>
        </p:txBody>
      </p:sp>
      <p:sp>
        <p:nvSpPr>
          <p:cNvPr id="145" name="Google Shape;145;p27"/>
          <p:cNvSpPr txBox="1">
            <a:spLocks noGrp="1"/>
          </p:cNvSpPr>
          <p:nvPr>
            <p:ph type="title" idx="6"/>
          </p:nvPr>
        </p:nvSpPr>
        <p:spPr>
          <a:xfrm>
            <a:off x="1024432" y="3014065"/>
            <a:ext cx="517800" cy="4476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a:t>03</a:t>
            </a:r>
            <a:endParaRPr/>
          </a:p>
        </p:txBody>
      </p:sp>
      <p:sp>
        <p:nvSpPr>
          <p:cNvPr id="146" name="Google Shape;146;p27"/>
          <p:cNvSpPr txBox="1">
            <a:spLocks noGrp="1"/>
          </p:cNvSpPr>
          <p:nvPr>
            <p:ph type="title" idx="7"/>
          </p:nvPr>
        </p:nvSpPr>
        <p:spPr>
          <a:xfrm>
            <a:off x="1020385" y="2120366"/>
            <a:ext cx="517800" cy="4476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a:t>02</a:t>
            </a:r>
            <a:endParaRPr/>
          </a:p>
        </p:txBody>
      </p:sp>
      <p:sp>
        <p:nvSpPr>
          <p:cNvPr id="147" name="Google Shape;147;p27"/>
          <p:cNvSpPr txBox="1">
            <a:spLocks noGrp="1"/>
          </p:cNvSpPr>
          <p:nvPr>
            <p:ph type="title" idx="8"/>
          </p:nvPr>
        </p:nvSpPr>
        <p:spPr>
          <a:xfrm>
            <a:off x="1024437" y="3907768"/>
            <a:ext cx="517800" cy="4476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a:t>04</a:t>
            </a:r>
            <a:endParaRPr/>
          </a:p>
        </p:txBody>
      </p:sp>
      <p:sp>
        <p:nvSpPr>
          <p:cNvPr id="148" name="Google Shape;148;p27"/>
          <p:cNvSpPr txBox="1">
            <a:spLocks noGrp="1"/>
          </p:cNvSpPr>
          <p:nvPr>
            <p:ph type="subTitle" idx="9"/>
          </p:nvPr>
        </p:nvSpPr>
        <p:spPr>
          <a:xfrm>
            <a:off x="1640924" y="1090297"/>
            <a:ext cx="64827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a:t>KNN Classifier Working Principle</a:t>
            </a:r>
            <a:endParaRPr dirty="0"/>
          </a:p>
        </p:txBody>
      </p:sp>
      <p:sp>
        <p:nvSpPr>
          <p:cNvPr id="149" name="Google Shape;149;p27"/>
          <p:cNvSpPr txBox="1">
            <a:spLocks noGrp="1"/>
          </p:cNvSpPr>
          <p:nvPr>
            <p:ph type="subTitle" idx="13"/>
          </p:nvPr>
        </p:nvSpPr>
        <p:spPr>
          <a:xfrm>
            <a:off x="1640924" y="1983997"/>
            <a:ext cx="64827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dirty="0"/>
              <a:t>KNN Parameters and Matrix</a:t>
            </a:r>
            <a:endParaRPr dirty="0"/>
          </a:p>
        </p:txBody>
      </p:sp>
      <p:sp>
        <p:nvSpPr>
          <p:cNvPr id="150" name="Google Shape;150;p27"/>
          <p:cNvSpPr txBox="1">
            <a:spLocks noGrp="1"/>
          </p:cNvSpPr>
          <p:nvPr>
            <p:ph type="subTitle" idx="14"/>
          </p:nvPr>
        </p:nvSpPr>
        <p:spPr>
          <a:xfrm>
            <a:off x="1640924" y="2877697"/>
            <a:ext cx="64827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dirty="0"/>
              <a:t>Project Methodology</a:t>
            </a:r>
          </a:p>
        </p:txBody>
      </p:sp>
      <p:sp>
        <p:nvSpPr>
          <p:cNvPr id="151" name="Google Shape;151;p27"/>
          <p:cNvSpPr txBox="1">
            <a:spLocks noGrp="1"/>
          </p:cNvSpPr>
          <p:nvPr>
            <p:ph type="subTitle" idx="15"/>
          </p:nvPr>
        </p:nvSpPr>
        <p:spPr>
          <a:xfrm>
            <a:off x="1640924" y="3771397"/>
            <a:ext cx="64827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dirty="0"/>
              <a:t>Approaches and Challenges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140" name="Google Shape;140;p27"/>
          <p:cNvSpPr txBox="1">
            <a:spLocks noGrp="1"/>
          </p:cNvSpPr>
          <p:nvPr>
            <p:ph type="subTitle" idx="3"/>
          </p:nvPr>
        </p:nvSpPr>
        <p:spPr>
          <a:xfrm>
            <a:off x="1640916" y="3322218"/>
            <a:ext cx="6482700" cy="37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Alumni Sans" panose="020B0604020202020204" charset="0"/>
              </a:rPr>
              <a:t>Concluding the solution of the problem with results.</a:t>
            </a:r>
            <a:endParaRPr sz="1800" dirty="0">
              <a:latin typeface="Alumni Sans" panose="020B0604020202020204" charset="0"/>
            </a:endParaRPr>
          </a:p>
        </p:txBody>
      </p:sp>
      <p:sp>
        <p:nvSpPr>
          <p:cNvPr id="141" name="Google Shape;141;p27"/>
          <p:cNvSpPr txBox="1">
            <a:spLocks noGrp="1"/>
          </p:cNvSpPr>
          <p:nvPr>
            <p:ph type="subTitle" idx="1"/>
          </p:nvPr>
        </p:nvSpPr>
        <p:spPr>
          <a:xfrm>
            <a:off x="1640916" y="1531225"/>
            <a:ext cx="6482700" cy="37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Alumni Sans" panose="020B0604020202020204" charset="0"/>
              </a:rPr>
              <a:t>Classification of the SDR Class on Output Window</a:t>
            </a:r>
          </a:p>
        </p:txBody>
      </p:sp>
      <p:sp>
        <p:nvSpPr>
          <p:cNvPr id="142" name="Google Shape;142;p27"/>
          <p:cNvSpPr txBox="1">
            <a:spLocks noGrp="1"/>
          </p:cNvSpPr>
          <p:nvPr>
            <p:ph type="subTitle" idx="2"/>
          </p:nvPr>
        </p:nvSpPr>
        <p:spPr>
          <a:xfrm>
            <a:off x="1640916" y="2428516"/>
            <a:ext cx="6482700" cy="37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Alumni Sans" panose="020B0604020202020204" charset="0"/>
              </a:rPr>
              <a:t>Unit test preform to test the algorithm</a:t>
            </a:r>
          </a:p>
        </p:txBody>
      </p:sp>
      <p:sp>
        <p:nvSpPr>
          <p:cNvPr id="143" name="Google Shape;143;p27"/>
          <p:cNvSpPr txBox="1">
            <a:spLocks noGrp="1"/>
          </p:cNvSpPr>
          <p:nvPr>
            <p:ph type="subTitle" idx="4"/>
          </p:nvPr>
        </p:nvSpPr>
        <p:spPr>
          <a:xfrm>
            <a:off x="1640916" y="4215924"/>
            <a:ext cx="6482700" cy="37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Alumni Sans" panose="020B0604020202020204" charset="0"/>
              </a:rPr>
              <a:t>Research Paper reference used for the project</a:t>
            </a:r>
            <a:endParaRPr sz="1800" dirty="0">
              <a:latin typeface="Alumni Sans" panose="020B0604020202020204" charset="0"/>
            </a:endParaRPr>
          </a:p>
        </p:txBody>
      </p:sp>
      <p:sp>
        <p:nvSpPr>
          <p:cNvPr id="144" name="Google Shape;144;p27"/>
          <p:cNvSpPr txBox="1">
            <a:spLocks noGrp="1"/>
          </p:cNvSpPr>
          <p:nvPr>
            <p:ph type="title" idx="5"/>
          </p:nvPr>
        </p:nvSpPr>
        <p:spPr>
          <a:xfrm>
            <a:off x="1020376" y="1226668"/>
            <a:ext cx="517800" cy="4476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dirty="0"/>
              <a:t>05</a:t>
            </a:r>
            <a:endParaRPr dirty="0"/>
          </a:p>
        </p:txBody>
      </p:sp>
      <p:sp>
        <p:nvSpPr>
          <p:cNvPr id="145" name="Google Shape;145;p27"/>
          <p:cNvSpPr txBox="1">
            <a:spLocks noGrp="1"/>
          </p:cNvSpPr>
          <p:nvPr>
            <p:ph type="title" idx="6"/>
          </p:nvPr>
        </p:nvSpPr>
        <p:spPr>
          <a:xfrm>
            <a:off x="1024432" y="3014065"/>
            <a:ext cx="517800" cy="4476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dirty="0"/>
              <a:t>07</a:t>
            </a:r>
            <a:endParaRPr dirty="0"/>
          </a:p>
        </p:txBody>
      </p:sp>
      <p:sp>
        <p:nvSpPr>
          <p:cNvPr id="146" name="Google Shape;146;p27"/>
          <p:cNvSpPr txBox="1">
            <a:spLocks noGrp="1"/>
          </p:cNvSpPr>
          <p:nvPr>
            <p:ph type="title" idx="7"/>
          </p:nvPr>
        </p:nvSpPr>
        <p:spPr>
          <a:xfrm>
            <a:off x="1020385" y="2120366"/>
            <a:ext cx="517800" cy="4476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dirty="0"/>
              <a:t>06</a:t>
            </a:r>
            <a:endParaRPr dirty="0"/>
          </a:p>
        </p:txBody>
      </p:sp>
      <p:sp>
        <p:nvSpPr>
          <p:cNvPr id="147" name="Google Shape;147;p27"/>
          <p:cNvSpPr txBox="1">
            <a:spLocks noGrp="1"/>
          </p:cNvSpPr>
          <p:nvPr>
            <p:ph type="title" idx="8"/>
          </p:nvPr>
        </p:nvSpPr>
        <p:spPr>
          <a:xfrm>
            <a:off x="1024437" y="3907768"/>
            <a:ext cx="517800" cy="4476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dirty="0"/>
              <a:t>08</a:t>
            </a:r>
            <a:endParaRPr dirty="0"/>
          </a:p>
        </p:txBody>
      </p:sp>
      <p:sp>
        <p:nvSpPr>
          <p:cNvPr id="148" name="Google Shape;148;p27"/>
          <p:cNvSpPr txBox="1">
            <a:spLocks noGrp="1"/>
          </p:cNvSpPr>
          <p:nvPr>
            <p:ph type="subTitle" idx="9"/>
          </p:nvPr>
        </p:nvSpPr>
        <p:spPr>
          <a:xfrm>
            <a:off x="1640924" y="1090297"/>
            <a:ext cx="64827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dirty="0"/>
              <a:t>Results</a:t>
            </a:r>
            <a:endParaRPr dirty="0"/>
          </a:p>
        </p:txBody>
      </p:sp>
      <p:sp>
        <p:nvSpPr>
          <p:cNvPr id="149" name="Google Shape;149;p27"/>
          <p:cNvSpPr txBox="1">
            <a:spLocks noGrp="1"/>
          </p:cNvSpPr>
          <p:nvPr>
            <p:ph type="subTitle" idx="13"/>
          </p:nvPr>
        </p:nvSpPr>
        <p:spPr>
          <a:xfrm>
            <a:off x="1640924" y="1983997"/>
            <a:ext cx="64827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a:t>Unit Test</a:t>
            </a:r>
            <a:endParaRPr dirty="0"/>
          </a:p>
        </p:txBody>
      </p:sp>
      <p:sp>
        <p:nvSpPr>
          <p:cNvPr id="150" name="Google Shape;150;p27"/>
          <p:cNvSpPr txBox="1">
            <a:spLocks noGrp="1"/>
          </p:cNvSpPr>
          <p:nvPr>
            <p:ph type="subTitle" idx="14"/>
          </p:nvPr>
        </p:nvSpPr>
        <p:spPr>
          <a:xfrm>
            <a:off x="1640924" y="2877697"/>
            <a:ext cx="64827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a:t>Conclusion</a:t>
            </a:r>
            <a:endParaRPr dirty="0"/>
          </a:p>
        </p:txBody>
      </p:sp>
      <p:sp>
        <p:nvSpPr>
          <p:cNvPr id="151" name="Google Shape;151;p27"/>
          <p:cNvSpPr txBox="1">
            <a:spLocks noGrp="1"/>
          </p:cNvSpPr>
          <p:nvPr>
            <p:ph type="subTitle" idx="15"/>
          </p:nvPr>
        </p:nvSpPr>
        <p:spPr>
          <a:xfrm>
            <a:off x="1640924" y="3771397"/>
            <a:ext cx="64827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a:t>References</a:t>
            </a:r>
            <a:endParaRPr dirty="0"/>
          </a:p>
        </p:txBody>
      </p:sp>
    </p:spTree>
    <p:extLst>
      <p:ext uri="{BB962C8B-B14F-4D97-AF65-F5344CB8AC3E}">
        <p14:creationId xmlns:p14="http://schemas.microsoft.com/office/powerpoint/2010/main" val="1396189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KNN Classifier Introduction</a:t>
            </a:r>
            <a:endParaRPr dirty="0"/>
          </a:p>
        </p:txBody>
      </p:sp>
      <p:sp>
        <p:nvSpPr>
          <p:cNvPr id="157" name="Google Shape;157;p28"/>
          <p:cNvSpPr txBox="1">
            <a:spLocks noGrp="1"/>
          </p:cNvSpPr>
          <p:nvPr>
            <p:ph type="subTitle" idx="1"/>
          </p:nvPr>
        </p:nvSpPr>
        <p:spPr>
          <a:xfrm>
            <a:off x="4657725" y="1394192"/>
            <a:ext cx="4000500" cy="3062700"/>
          </a:xfrm>
          <a:prstGeom prst="rect">
            <a:avLst/>
          </a:prstGeom>
        </p:spPr>
        <p:txBody>
          <a:bodyPr spcFirstLastPara="1" wrap="square" lIns="91425" tIns="91425" rIns="0" bIns="91425" anchor="t" anchorCtr="0">
            <a:noAutofit/>
          </a:bodyPr>
          <a:lstStyle/>
          <a:p>
            <a:pPr marL="0" lvl="0" indent="0" algn="l" rtl="0">
              <a:spcBef>
                <a:spcPts val="0"/>
              </a:spcBef>
              <a:spcAft>
                <a:spcPts val="0"/>
              </a:spcAft>
              <a:buNone/>
            </a:pPr>
            <a:r>
              <a:rPr lang="en-US" sz="1800" b="0" i="0" dirty="0">
                <a:solidFill>
                  <a:srgbClr val="0D0D0D"/>
                </a:solidFill>
                <a:effectLst/>
                <a:latin typeface="Alumni Sans" panose="020B0604020202020204" charset="0"/>
              </a:rPr>
              <a:t>At its core, KNN makes predictions based on the majority class of the K nearest neighbors to a given data point. In other words, it classifies a new instance by finding the K most similar instances in the training data and assigning the most common class label among them to the new instance. However, it's important to note that KNN's performance can be sensitive to the choice of the number of neighbors (K) and the distance metric used to measure similarity between data points.</a:t>
            </a:r>
            <a:endParaRPr sz="1800" dirty="0">
              <a:latin typeface="Alumni Sans" panose="020B0604020202020204" charset="0"/>
            </a:endParaRPr>
          </a:p>
        </p:txBody>
      </p:sp>
      <p:sp>
        <p:nvSpPr>
          <p:cNvPr id="158" name="Google Shape;158;p28"/>
          <p:cNvSpPr txBox="1">
            <a:spLocks noGrp="1"/>
          </p:cNvSpPr>
          <p:nvPr>
            <p:ph type="subTitle" idx="2"/>
          </p:nvPr>
        </p:nvSpPr>
        <p:spPr>
          <a:xfrm>
            <a:off x="1039084" y="1394192"/>
            <a:ext cx="3913916" cy="3062700"/>
          </a:xfrm>
          <a:prstGeom prst="rect">
            <a:avLst/>
          </a:prstGeom>
        </p:spPr>
        <p:txBody>
          <a:bodyPr spcFirstLastPara="1" wrap="square" lIns="91425" tIns="91425" rIns="548625" bIns="91425" anchor="t" anchorCtr="0">
            <a:noAutofit/>
          </a:bodyPr>
          <a:lstStyle/>
          <a:p>
            <a:pPr marL="0" lvl="0" indent="0" algn="l" rtl="0">
              <a:spcBef>
                <a:spcPts val="0"/>
              </a:spcBef>
              <a:spcAft>
                <a:spcPts val="0"/>
              </a:spcAft>
              <a:buNone/>
            </a:pPr>
            <a:r>
              <a:rPr lang="en-US" sz="1800" b="0" i="0" dirty="0">
                <a:solidFill>
                  <a:srgbClr val="0D0D0D"/>
                </a:solidFill>
                <a:effectLst/>
                <a:latin typeface="Alumni Sans" panose="020B0604020202020204" charset="0"/>
              </a:rPr>
              <a:t>The K-Nearest Neighbors (KNN) algorithm is a simple yet effective method for classification tasks in machine learning. It is a non-parametric, instance-based learning algorithm, which means it doesn't make strong assumptions about the underlying data distribution and instead relies on the data itself during the prediction phase.</a:t>
            </a:r>
            <a:endParaRPr sz="1800" dirty="0">
              <a:latin typeface="Alumni Sans"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1409600" y="2163225"/>
            <a:ext cx="3837518" cy="14310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sz="4200" dirty="0"/>
              <a:t>KNN Classifier Working Principle</a:t>
            </a:r>
          </a:p>
        </p:txBody>
      </p:sp>
      <p:sp>
        <p:nvSpPr>
          <p:cNvPr id="164" name="Google Shape;164;p29"/>
          <p:cNvSpPr txBox="1">
            <a:spLocks noGrp="1"/>
          </p:cNvSpPr>
          <p:nvPr>
            <p:ph type="title" idx="2"/>
          </p:nvPr>
        </p:nvSpPr>
        <p:spPr>
          <a:xfrm>
            <a:off x="1499100" y="769593"/>
            <a:ext cx="1276200" cy="1134900"/>
          </a:xfrm>
          <a:prstGeom prst="rect">
            <a:avLst/>
          </a:prstGeom>
        </p:spPr>
        <p:txBody>
          <a:bodyPr spcFirstLastPara="1" wrap="square" lIns="91425" tIns="91425" rIns="91425" bIns="0" anchor="b" anchorCtr="0">
            <a:noAutofit/>
          </a:bodyPr>
          <a:lstStyle/>
          <a:p>
            <a:pPr marL="0" lvl="0" indent="0" algn="r" rtl="0">
              <a:spcBef>
                <a:spcPts val="0"/>
              </a:spcBef>
              <a:spcAft>
                <a:spcPts val="0"/>
              </a:spcAft>
              <a:buNone/>
            </a:pPr>
            <a:r>
              <a:rPr lang="en"/>
              <a:t>01</a:t>
            </a:r>
            <a:endParaRPr/>
          </a:p>
        </p:txBody>
      </p:sp>
      <p:sp>
        <p:nvSpPr>
          <p:cNvPr id="165" name="Google Shape;165;p29"/>
          <p:cNvSpPr txBox="1">
            <a:spLocks noGrp="1"/>
          </p:cNvSpPr>
          <p:nvPr>
            <p:ph type="subTitle" idx="1"/>
          </p:nvPr>
        </p:nvSpPr>
        <p:spPr>
          <a:xfrm>
            <a:off x="1409600" y="3720800"/>
            <a:ext cx="46362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Alumni Sans" panose="020B0604020202020204" charset="0"/>
              </a:rPr>
              <a:t>Navigating the principles that form the Classifier of in-depth KNN studies</a:t>
            </a:r>
          </a:p>
        </p:txBody>
      </p:sp>
      <p:pic>
        <p:nvPicPr>
          <p:cNvPr id="166" name="Google Shape;166;p29"/>
          <p:cNvPicPr preferRelativeResize="0"/>
          <p:nvPr/>
        </p:nvPicPr>
        <p:blipFill>
          <a:blip r:embed="rId3">
            <a:alphaModFix/>
          </a:blip>
          <a:stretch>
            <a:fillRect/>
          </a:stretch>
        </p:blipFill>
        <p:spPr>
          <a:xfrm rot="10800000" flipH="1">
            <a:off x="5475644" y="3122858"/>
            <a:ext cx="1546231" cy="36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719999" y="621355"/>
            <a:ext cx="5774805" cy="11493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KNN Classifier Working Principle</a:t>
            </a:r>
            <a:endParaRPr dirty="0"/>
          </a:p>
        </p:txBody>
      </p:sp>
      <p:sp>
        <p:nvSpPr>
          <p:cNvPr id="172" name="Google Shape;172;p30"/>
          <p:cNvSpPr txBox="1">
            <a:spLocks noGrp="1"/>
          </p:cNvSpPr>
          <p:nvPr>
            <p:ph type="subTitle" idx="1"/>
          </p:nvPr>
        </p:nvSpPr>
        <p:spPr>
          <a:xfrm>
            <a:off x="811850" y="1392964"/>
            <a:ext cx="5033473" cy="3238857"/>
          </a:xfrm>
          <a:prstGeom prst="rect">
            <a:avLst/>
          </a:prstGeom>
        </p:spPr>
        <p:txBody>
          <a:bodyPr spcFirstLastPara="1" wrap="square" lIns="91425" tIns="91425" rIns="91425" bIns="91425" anchor="t" anchorCtr="0">
            <a:noAutofit/>
          </a:bodyPr>
          <a:lstStyle/>
          <a:p>
            <a:pPr marL="139700" indent="0" algn="l">
              <a:buNone/>
            </a:pPr>
            <a:endParaRPr lang="en-US" b="0" i="0" dirty="0">
              <a:solidFill>
                <a:srgbClr val="0D0D0D"/>
              </a:solidFill>
              <a:effectLst/>
              <a:latin typeface="Söhne"/>
            </a:endParaRPr>
          </a:p>
          <a:p>
            <a:pPr algn="l">
              <a:buFont typeface="+mj-lt"/>
              <a:buAutoNum type="arabicPeriod"/>
            </a:pPr>
            <a:r>
              <a:rPr lang="en-US" sz="1800" b="0" i="0" dirty="0">
                <a:solidFill>
                  <a:srgbClr val="0D0D0D"/>
                </a:solidFill>
                <a:effectLst/>
                <a:latin typeface="Alumni Sans" panose="020B0604020202020204" charset="0"/>
              </a:rPr>
              <a:t>Loading Dataset</a:t>
            </a:r>
          </a:p>
          <a:p>
            <a:pPr algn="l">
              <a:buFont typeface="+mj-lt"/>
              <a:buAutoNum type="arabicPeriod"/>
            </a:pPr>
            <a:r>
              <a:rPr lang="en-US" sz="1800" b="0" i="0" dirty="0">
                <a:solidFill>
                  <a:srgbClr val="0D0D0D"/>
                </a:solidFill>
                <a:effectLst/>
                <a:latin typeface="Alumni Sans" panose="020B0604020202020204" charset="0"/>
              </a:rPr>
              <a:t>Defining the Value of K</a:t>
            </a:r>
          </a:p>
          <a:p>
            <a:pPr algn="l">
              <a:buFont typeface="+mj-lt"/>
              <a:buAutoNum type="arabicPeriod"/>
            </a:pPr>
            <a:r>
              <a:rPr lang="en-US" sz="1800" b="0" i="0" dirty="0">
                <a:solidFill>
                  <a:srgbClr val="0D0D0D"/>
                </a:solidFill>
                <a:effectLst/>
                <a:latin typeface="Alumni Sans" panose="020B0604020202020204" charset="0"/>
              </a:rPr>
              <a:t>Calculate the distance between the testing data point and all the training data point.</a:t>
            </a:r>
          </a:p>
          <a:p>
            <a:pPr algn="l">
              <a:buFont typeface="+mj-lt"/>
              <a:buAutoNum type="arabicPeriod"/>
            </a:pPr>
            <a:r>
              <a:rPr lang="en-US" sz="1800" b="0" i="0" dirty="0">
                <a:solidFill>
                  <a:srgbClr val="0D0D0D"/>
                </a:solidFill>
                <a:effectLst/>
                <a:latin typeface="Alumni Sans" panose="020B0604020202020204" charset="0"/>
              </a:rPr>
              <a:t>Sort the distances and select the K nearest neighbors.</a:t>
            </a:r>
          </a:p>
          <a:p>
            <a:pPr algn="l">
              <a:buFont typeface="+mj-lt"/>
              <a:buAutoNum type="arabicPeriod"/>
            </a:pPr>
            <a:r>
              <a:rPr lang="en-US" sz="1800" b="0" i="0" dirty="0">
                <a:solidFill>
                  <a:srgbClr val="0D0D0D"/>
                </a:solidFill>
                <a:effectLst/>
                <a:latin typeface="Alumni Sans" panose="020B0604020202020204" charset="0"/>
              </a:rPr>
              <a:t>Assign the class label of test data by majority vote.</a:t>
            </a:r>
          </a:p>
          <a:p>
            <a:pPr algn="l">
              <a:buFont typeface="+mj-lt"/>
              <a:buAutoNum type="arabicPeriod"/>
            </a:pPr>
            <a:r>
              <a:rPr lang="en-US" sz="1800" dirty="0">
                <a:solidFill>
                  <a:srgbClr val="0D0D0D"/>
                </a:solidFill>
                <a:latin typeface="Alumni Sans" panose="020B0604020202020204" charset="0"/>
              </a:rPr>
              <a:t>Predicting the Class</a:t>
            </a:r>
            <a:endParaRPr lang="en-US" sz="1800" b="0" i="0" dirty="0">
              <a:solidFill>
                <a:srgbClr val="0D0D0D"/>
              </a:solidFill>
              <a:effectLst/>
              <a:latin typeface="Alumni Sans" panose="020B0604020202020204" charset="0"/>
            </a:endParaRPr>
          </a:p>
        </p:txBody>
      </p:sp>
      <p:pic>
        <p:nvPicPr>
          <p:cNvPr id="5" name="Picture 4" descr="A diagram of a data flow&#10;&#10;Description automatically generated">
            <a:extLst>
              <a:ext uri="{FF2B5EF4-FFF2-40B4-BE49-F238E27FC236}">
                <a16:creationId xmlns:a16="http://schemas.microsoft.com/office/drawing/2014/main" id="{6A13A475-9035-0A3B-124A-CDB51E2B5AF4}"/>
              </a:ext>
            </a:extLst>
          </p:cNvPr>
          <p:cNvPicPr>
            <a:picLocks noChangeAspect="1"/>
          </p:cNvPicPr>
          <p:nvPr/>
        </p:nvPicPr>
        <p:blipFill>
          <a:blip r:embed="rId3"/>
          <a:stretch>
            <a:fillRect/>
          </a:stretch>
        </p:blipFill>
        <p:spPr>
          <a:xfrm>
            <a:off x="6187156" y="1283288"/>
            <a:ext cx="2144994" cy="323885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1409600" y="2163225"/>
            <a:ext cx="3837518" cy="14310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KNN Parameters and Matrix</a:t>
            </a:r>
          </a:p>
        </p:txBody>
      </p:sp>
      <p:sp>
        <p:nvSpPr>
          <p:cNvPr id="164" name="Google Shape;164;p29"/>
          <p:cNvSpPr txBox="1">
            <a:spLocks noGrp="1"/>
          </p:cNvSpPr>
          <p:nvPr>
            <p:ph type="title" idx="2"/>
          </p:nvPr>
        </p:nvSpPr>
        <p:spPr>
          <a:xfrm>
            <a:off x="1499100" y="769593"/>
            <a:ext cx="1276200" cy="1134900"/>
          </a:xfrm>
          <a:prstGeom prst="rect">
            <a:avLst/>
          </a:prstGeom>
        </p:spPr>
        <p:txBody>
          <a:bodyPr spcFirstLastPara="1" wrap="square" lIns="91425" tIns="91425" rIns="91425" bIns="0" anchor="b" anchorCtr="0">
            <a:noAutofit/>
          </a:bodyPr>
          <a:lstStyle/>
          <a:p>
            <a:pPr marL="0" lvl="0" indent="0" algn="r" rtl="0">
              <a:spcBef>
                <a:spcPts val="0"/>
              </a:spcBef>
              <a:spcAft>
                <a:spcPts val="0"/>
              </a:spcAft>
              <a:buNone/>
            </a:pPr>
            <a:r>
              <a:rPr lang="en" dirty="0"/>
              <a:t>02</a:t>
            </a:r>
            <a:endParaRPr dirty="0"/>
          </a:p>
        </p:txBody>
      </p:sp>
      <p:sp>
        <p:nvSpPr>
          <p:cNvPr id="165" name="Google Shape;165;p29"/>
          <p:cNvSpPr txBox="1">
            <a:spLocks noGrp="1"/>
          </p:cNvSpPr>
          <p:nvPr>
            <p:ph type="subTitle" idx="1"/>
          </p:nvPr>
        </p:nvSpPr>
        <p:spPr>
          <a:xfrm>
            <a:off x="1409600" y="3720800"/>
            <a:ext cx="46362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Alumni Sans" panose="020B0604020202020204" charset="0"/>
              </a:rPr>
              <a:t>Distance matrix, K-Value selection, and Voting</a:t>
            </a:r>
          </a:p>
        </p:txBody>
      </p:sp>
      <p:pic>
        <p:nvPicPr>
          <p:cNvPr id="166" name="Google Shape;166;p29"/>
          <p:cNvPicPr preferRelativeResize="0"/>
          <p:nvPr/>
        </p:nvPicPr>
        <p:blipFill>
          <a:blip r:embed="rId3">
            <a:alphaModFix/>
          </a:blip>
          <a:stretch>
            <a:fillRect/>
          </a:stretch>
        </p:blipFill>
        <p:spPr>
          <a:xfrm rot="10800000" flipH="1">
            <a:off x="5475644" y="3122858"/>
            <a:ext cx="1546231" cy="360850"/>
          </a:xfrm>
          <a:prstGeom prst="rect">
            <a:avLst/>
          </a:prstGeom>
          <a:noFill/>
          <a:ln>
            <a:noFill/>
          </a:ln>
        </p:spPr>
      </p:pic>
    </p:spTree>
    <p:extLst>
      <p:ext uri="{BB962C8B-B14F-4D97-AF65-F5344CB8AC3E}">
        <p14:creationId xmlns:p14="http://schemas.microsoft.com/office/powerpoint/2010/main" val="1313162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719999" y="621355"/>
            <a:ext cx="5774805" cy="600694"/>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Distance Metrix</a:t>
            </a:r>
            <a:endParaRPr dirty="0"/>
          </a:p>
        </p:txBody>
      </p:sp>
      <p:sp>
        <p:nvSpPr>
          <p:cNvPr id="172" name="Google Shape;172;p30"/>
          <p:cNvSpPr txBox="1">
            <a:spLocks noGrp="1"/>
          </p:cNvSpPr>
          <p:nvPr>
            <p:ph type="subTitle" idx="1"/>
          </p:nvPr>
        </p:nvSpPr>
        <p:spPr>
          <a:xfrm>
            <a:off x="811851" y="1392964"/>
            <a:ext cx="2409914" cy="521295"/>
          </a:xfrm>
          <a:prstGeom prst="rect">
            <a:avLst/>
          </a:prstGeom>
        </p:spPr>
        <p:txBody>
          <a:bodyPr spcFirstLastPara="1" wrap="square" lIns="91425" tIns="91425" rIns="91425" bIns="91425" anchor="t" anchorCtr="0">
            <a:noAutofit/>
          </a:bodyPr>
          <a:lstStyle/>
          <a:p>
            <a:pPr marL="139700" indent="0" algn="ctr">
              <a:buNone/>
            </a:pPr>
            <a:r>
              <a:rPr lang="en-US" sz="1800" dirty="0">
                <a:solidFill>
                  <a:srgbClr val="0D0D0D"/>
                </a:solidFill>
                <a:latin typeface="Alumni Sans" panose="020B0604020202020204" charset="0"/>
              </a:rPr>
              <a:t>E</a:t>
            </a:r>
            <a:r>
              <a:rPr lang="en-US" sz="1800" b="0" i="0" dirty="0">
                <a:solidFill>
                  <a:srgbClr val="0D0D0D"/>
                </a:solidFill>
                <a:effectLst/>
                <a:latin typeface="Alumni Sans" panose="020B0604020202020204" charset="0"/>
              </a:rPr>
              <a:t>uclidean </a:t>
            </a:r>
            <a:r>
              <a:rPr lang="en-US" sz="1800" dirty="0">
                <a:solidFill>
                  <a:srgbClr val="0D0D0D"/>
                </a:solidFill>
                <a:latin typeface="Alumni Sans" panose="020B0604020202020204" charset="0"/>
              </a:rPr>
              <a:t>D</a:t>
            </a:r>
            <a:r>
              <a:rPr lang="en-US" sz="1800" b="0" i="0" dirty="0">
                <a:solidFill>
                  <a:srgbClr val="0D0D0D"/>
                </a:solidFill>
                <a:effectLst/>
                <a:latin typeface="Alumni Sans" panose="020B0604020202020204" charset="0"/>
              </a:rPr>
              <a:t>istance</a:t>
            </a:r>
          </a:p>
          <a:p>
            <a:pPr marL="139700" indent="0" algn="l">
              <a:buNone/>
            </a:pPr>
            <a:endParaRPr lang="en-US" dirty="0">
              <a:solidFill>
                <a:srgbClr val="0D0D0D"/>
              </a:solidFill>
              <a:latin typeface="Söhne"/>
            </a:endParaRPr>
          </a:p>
          <a:p>
            <a:pPr marL="139700" indent="0" algn="l">
              <a:buNone/>
            </a:pPr>
            <a:endParaRPr lang="en-US" b="0" i="0" dirty="0">
              <a:solidFill>
                <a:srgbClr val="0D0D0D"/>
              </a:solidFill>
              <a:effectLst/>
              <a:latin typeface="Söhne"/>
            </a:endParaRPr>
          </a:p>
        </p:txBody>
      </p:sp>
      <p:sp>
        <p:nvSpPr>
          <p:cNvPr id="2" name="Google Shape;172;p30">
            <a:extLst>
              <a:ext uri="{FF2B5EF4-FFF2-40B4-BE49-F238E27FC236}">
                <a16:creationId xmlns:a16="http://schemas.microsoft.com/office/drawing/2014/main" id="{B0A04F27-A647-A404-A46A-61E80CE6BC86}"/>
              </a:ext>
            </a:extLst>
          </p:cNvPr>
          <p:cNvSpPr txBox="1">
            <a:spLocks/>
          </p:cNvSpPr>
          <p:nvPr/>
        </p:nvSpPr>
        <p:spPr>
          <a:xfrm>
            <a:off x="3221765" y="1392965"/>
            <a:ext cx="2409914" cy="5212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600"/>
              <a:buFont typeface="Nunito Light"/>
              <a:buChar char="■"/>
              <a:defRPr sz="1400" b="0" i="0" u="none" strike="noStrike" cap="none">
                <a:solidFill>
                  <a:schemeClr val="dk1"/>
                </a:solidFill>
                <a:latin typeface="Assistant"/>
                <a:ea typeface="Assistant"/>
                <a:cs typeface="Assistant"/>
                <a:sym typeface="Assistant"/>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Assistant"/>
                <a:ea typeface="Assistant"/>
                <a:cs typeface="Assistant"/>
                <a:sym typeface="Assistant"/>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Assistant"/>
                <a:ea typeface="Assistant"/>
                <a:cs typeface="Assistant"/>
                <a:sym typeface="Assistant"/>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Assistant"/>
                <a:ea typeface="Assistant"/>
                <a:cs typeface="Assistant"/>
                <a:sym typeface="Assistant"/>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Assistant"/>
                <a:ea typeface="Assistant"/>
                <a:cs typeface="Assistant"/>
                <a:sym typeface="Assistant"/>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Assistant"/>
                <a:ea typeface="Assistant"/>
                <a:cs typeface="Assistant"/>
                <a:sym typeface="Assistant"/>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Assistant"/>
                <a:ea typeface="Assistant"/>
                <a:cs typeface="Assistant"/>
                <a:sym typeface="Assistant"/>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Assistant"/>
                <a:ea typeface="Assistant"/>
                <a:cs typeface="Assistant"/>
                <a:sym typeface="Assistant"/>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Assistant"/>
                <a:ea typeface="Assistant"/>
                <a:cs typeface="Assistant"/>
                <a:sym typeface="Assistant"/>
              </a:defRPr>
            </a:lvl9pPr>
          </a:lstStyle>
          <a:p>
            <a:pPr marL="139700" indent="0" algn="ctr">
              <a:buFont typeface="Nunito Light"/>
              <a:buNone/>
            </a:pPr>
            <a:r>
              <a:rPr lang="en-US" sz="1800" dirty="0">
                <a:solidFill>
                  <a:srgbClr val="0D0D0D"/>
                </a:solidFill>
                <a:latin typeface="Alumni Sans" panose="020B0604020202020204" charset="0"/>
              </a:rPr>
              <a:t>Manhattan Distance</a:t>
            </a:r>
          </a:p>
          <a:p>
            <a:pPr marL="139700" indent="0">
              <a:buFont typeface="Nunito Light"/>
              <a:buNone/>
            </a:pPr>
            <a:endParaRPr lang="en-US" dirty="0">
              <a:solidFill>
                <a:srgbClr val="0D0D0D"/>
              </a:solidFill>
              <a:latin typeface="Söhne"/>
            </a:endParaRPr>
          </a:p>
        </p:txBody>
      </p:sp>
      <p:sp>
        <p:nvSpPr>
          <p:cNvPr id="3" name="Google Shape;172;p30">
            <a:extLst>
              <a:ext uri="{FF2B5EF4-FFF2-40B4-BE49-F238E27FC236}">
                <a16:creationId xmlns:a16="http://schemas.microsoft.com/office/drawing/2014/main" id="{8057A55C-A21F-1C35-5718-FF47544F23E1}"/>
              </a:ext>
            </a:extLst>
          </p:cNvPr>
          <p:cNvSpPr txBox="1">
            <a:spLocks/>
          </p:cNvSpPr>
          <p:nvPr/>
        </p:nvSpPr>
        <p:spPr>
          <a:xfrm>
            <a:off x="5599887" y="1392964"/>
            <a:ext cx="2409914" cy="5212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600"/>
              <a:buFont typeface="Nunito Light"/>
              <a:buChar char="■"/>
              <a:defRPr sz="1400" b="0" i="0" u="none" strike="noStrike" cap="none">
                <a:solidFill>
                  <a:schemeClr val="dk1"/>
                </a:solidFill>
                <a:latin typeface="Assistant"/>
                <a:ea typeface="Assistant"/>
                <a:cs typeface="Assistant"/>
                <a:sym typeface="Assistant"/>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Assistant"/>
                <a:ea typeface="Assistant"/>
                <a:cs typeface="Assistant"/>
                <a:sym typeface="Assistant"/>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Assistant"/>
                <a:ea typeface="Assistant"/>
                <a:cs typeface="Assistant"/>
                <a:sym typeface="Assistant"/>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Assistant"/>
                <a:ea typeface="Assistant"/>
                <a:cs typeface="Assistant"/>
                <a:sym typeface="Assistant"/>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Assistant"/>
                <a:ea typeface="Assistant"/>
                <a:cs typeface="Assistant"/>
                <a:sym typeface="Assistant"/>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Assistant"/>
                <a:ea typeface="Assistant"/>
                <a:cs typeface="Assistant"/>
                <a:sym typeface="Assistant"/>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Assistant"/>
                <a:ea typeface="Assistant"/>
                <a:cs typeface="Assistant"/>
                <a:sym typeface="Assistant"/>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Assistant"/>
                <a:ea typeface="Assistant"/>
                <a:cs typeface="Assistant"/>
                <a:sym typeface="Assistant"/>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Assistant"/>
                <a:ea typeface="Assistant"/>
                <a:cs typeface="Assistant"/>
                <a:sym typeface="Assistant"/>
              </a:defRPr>
            </a:lvl9pPr>
          </a:lstStyle>
          <a:p>
            <a:pPr marL="139700" indent="0" algn="ctr">
              <a:buFont typeface="Nunito Light"/>
              <a:buNone/>
            </a:pPr>
            <a:r>
              <a:rPr lang="en-US" sz="1800" dirty="0" err="1">
                <a:latin typeface="Alumni Sans" panose="020B0604020202020204" charset="0"/>
              </a:rPr>
              <a:t>Minkowski</a:t>
            </a:r>
            <a:r>
              <a:rPr lang="en-US" sz="1800" dirty="0">
                <a:latin typeface="Alumni Sans" panose="020B0604020202020204" charset="0"/>
              </a:rPr>
              <a:t> distance</a:t>
            </a:r>
            <a:endParaRPr lang="en-US" sz="1800" dirty="0">
              <a:solidFill>
                <a:srgbClr val="0D0D0D"/>
              </a:solidFill>
              <a:latin typeface="Alumni Sans" panose="020B0604020202020204" charset="0"/>
            </a:endParaRPr>
          </a:p>
          <a:p>
            <a:pPr marL="139700" indent="0">
              <a:buFont typeface="Nunito Light"/>
              <a:buNone/>
            </a:pPr>
            <a:endParaRPr lang="en-US" dirty="0">
              <a:solidFill>
                <a:srgbClr val="0D0D0D"/>
              </a:solidFill>
              <a:latin typeface="Söhne"/>
            </a:endParaRPr>
          </a:p>
        </p:txBody>
      </p:sp>
      <p:pic>
        <p:nvPicPr>
          <p:cNvPr id="7" name="Picture 6" descr="A graph with lines and points&#10;&#10;Description automatically generated">
            <a:extLst>
              <a:ext uri="{FF2B5EF4-FFF2-40B4-BE49-F238E27FC236}">
                <a16:creationId xmlns:a16="http://schemas.microsoft.com/office/drawing/2014/main" id="{6553DABA-944E-9DDD-84D0-564F08A9A430}"/>
              </a:ext>
            </a:extLst>
          </p:cNvPr>
          <p:cNvPicPr>
            <a:picLocks noChangeAspect="1"/>
          </p:cNvPicPr>
          <p:nvPr/>
        </p:nvPicPr>
        <p:blipFill>
          <a:blip r:embed="rId3"/>
          <a:stretch>
            <a:fillRect/>
          </a:stretch>
        </p:blipFill>
        <p:spPr>
          <a:xfrm>
            <a:off x="1012676" y="1914258"/>
            <a:ext cx="2055775" cy="2212126"/>
          </a:xfrm>
          <a:prstGeom prst="rect">
            <a:avLst/>
          </a:prstGeom>
        </p:spPr>
      </p:pic>
      <p:pic>
        <p:nvPicPr>
          <p:cNvPr id="9" name="Picture 8" descr="A graph with a line drawn on it&#10;&#10;Description automatically generated">
            <a:extLst>
              <a:ext uri="{FF2B5EF4-FFF2-40B4-BE49-F238E27FC236}">
                <a16:creationId xmlns:a16="http://schemas.microsoft.com/office/drawing/2014/main" id="{DA747AEE-2133-F14C-348A-5795140302F5}"/>
              </a:ext>
            </a:extLst>
          </p:cNvPr>
          <p:cNvPicPr>
            <a:picLocks noChangeAspect="1"/>
          </p:cNvPicPr>
          <p:nvPr/>
        </p:nvPicPr>
        <p:blipFill>
          <a:blip r:embed="rId4"/>
          <a:stretch>
            <a:fillRect/>
          </a:stretch>
        </p:blipFill>
        <p:spPr>
          <a:xfrm>
            <a:off x="3544112" y="1914259"/>
            <a:ext cx="2055775" cy="2212125"/>
          </a:xfrm>
          <a:prstGeom prst="rect">
            <a:avLst/>
          </a:prstGeom>
        </p:spPr>
      </p:pic>
      <p:pic>
        <p:nvPicPr>
          <p:cNvPr id="11" name="Picture 10" descr="A graph of a function&#10;&#10;Description automatically generated with medium confidence">
            <a:extLst>
              <a:ext uri="{FF2B5EF4-FFF2-40B4-BE49-F238E27FC236}">
                <a16:creationId xmlns:a16="http://schemas.microsoft.com/office/drawing/2014/main" id="{AA9ABC2A-9107-9460-B32B-CC0A4D894983}"/>
              </a:ext>
            </a:extLst>
          </p:cNvPr>
          <p:cNvPicPr>
            <a:picLocks noChangeAspect="1"/>
          </p:cNvPicPr>
          <p:nvPr/>
        </p:nvPicPr>
        <p:blipFill>
          <a:blip r:embed="rId5"/>
          <a:stretch>
            <a:fillRect/>
          </a:stretch>
        </p:blipFill>
        <p:spPr>
          <a:xfrm>
            <a:off x="5983087" y="1914259"/>
            <a:ext cx="2026714" cy="2212125"/>
          </a:xfrm>
          <a:prstGeom prst="rect">
            <a:avLst/>
          </a:prstGeom>
        </p:spPr>
      </p:pic>
    </p:spTree>
    <p:extLst>
      <p:ext uri="{BB962C8B-B14F-4D97-AF65-F5344CB8AC3E}">
        <p14:creationId xmlns:p14="http://schemas.microsoft.com/office/powerpoint/2010/main" val="1001015880"/>
      </p:ext>
    </p:extLst>
  </p:cSld>
  <p:clrMapOvr>
    <a:masterClrMapping/>
  </p:clrMapOvr>
</p:sld>
</file>

<file path=ppt/theme/theme1.xml><?xml version="1.0" encoding="utf-8"?>
<a:theme xmlns:a="http://schemas.openxmlformats.org/drawingml/2006/main" name=" Global Health - Doctor of Philosophy (Ph.D.) in Public Health Sciences by Slidesgo">
  <a:themeElements>
    <a:clrScheme name="Simple Light">
      <a:dk1>
        <a:srgbClr val="000000"/>
      </a:dk1>
      <a:lt1>
        <a:srgbClr val="F8F8F8"/>
      </a:lt1>
      <a:dk2>
        <a:srgbClr val="0061FC"/>
      </a:dk2>
      <a:lt2>
        <a:srgbClr val="FFFFFF"/>
      </a:lt2>
      <a:accent1>
        <a:srgbClr val="D9D9D9"/>
      </a:accent1>
      <a:accent2>
        <a:srgbClr val="999999"/>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354</TotalTime>
  <Words>1821</Words>
  <Application>Microsoft Office PowerPoint</Application>
  <PresentationFormat>On-screen Show (16:9)</PresentationFormat>
  <Paragraphs>170</Paragraphs>
  <Slides>29</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Nunito Light</vt:lpstr>
      <vt:lpstr>Alumni Sans</vt:lpstr>
      <vt:lpstr>DM Sans</vt:lpstr>
      <vt:lpstr>Anaheim</vt:lpstr>
      <vt:lpstr>Times New Roman</vt:lpstr>
      <vt:lpstr>Assistant</vt:lpstr>
      <vt:lpstr>Lato</vt:lpstr>
      <vt:lpstr>Arial</vt:lpstr>
      <vt:lpstr>Söhne</vt:lpstr>
      <vt:lpstr> Global Health - Doctor of Philosophy (Ph.D.) in Public Health Sciences by Slidesgo</vt:lpstr>
      <vt:lpstr>Investigate and Implement KNN Classifier  </vt:lpstr>
      <vt:lpstr>Project Goal</vt:lpstr>
      <vt:lpstr>Table of contents</vt:lpstr>
      <vt:lpstr>Table of contents</vt:lpstr>
      <vt:lpstr>KNN Classifier Introduction</vt:lpstr>
      <vt:lpstr>KNN Classifier Working Principle</vt:lpstr>
      <vt:lpstr>KNN Classifier Working Principle</vt:lpstr>
      <vt:lpstr>KNN Parameters and Matrix</vt:lpstr>
      <vt:lpstr>Distance Metrix</vt:lpstr>
      <vt:lpstr>Define the Value of K</vt:lpstr>
      <vt:lpstr>Voting Method</vt:lpstr>
      <vt:lpstr>Project Methodology</vt:lpstr>
      <vt:lpstr>Project WorkFLOW</vt:lpstr>
      <vt:lpstr>Approaches and Challenges </vt:lpstr>
      <vt:lpstr>Approaches and Challenges  </vt:lpstr>
      <vt:lpstr>Approaches and Challenges  </vt:lpstr>
      <vt:lpstr>Result</vt:lpstr>
      <vt:lpstr>Result</vt:lpstr>
      <vt:lpstr>PowerPoint Presentation</vt:lpstr>
      <vt:lpstr>Result </vt:lpstr>
      <vt:lpstr>Result  </vt:lpstr>
      <vt:lpstr>Unit Test</vt:lpstr>
      <vt:lpstr>Unit Test</vt:lpstr>
      <vt:lpstr>Conclusion</vt:lpstr>
      <vt:lpstr>Conclusions</vt:lpstr>
      <vt:lpstr>Reference</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Investigate and Implement KNN Classifier  </dc:title>
  <dc:creator>Lenovo</dc:creator>
  <cp:lastModifiedBy>Muhammad Haris</cp:lastModifiedBy>
  <cp:revision>13</cp:revision>
  <dcterms:modified xsi:type="dcterms:W3CDTF">2024-03-29T20:37:01Z</dcterms:modified>
</cp:coreProperties>
</file>