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9"/>
  </p:notesMasterIdLst>
  <p:sldIdLst>
    <p:sldId id="256" r:id="rId2"/>
    <p:sldId id="257" r:id="rId3"/>
    <p:sldId id="258" r:id="rId4"/>
    <p:sldId id="272" r:id="rId5"/>
    <p:sldId id="278" r:id="rId6"/>
    <p:sldId id="280" r:id="rId7"/>
    <p:sldId id="279" r:id="rId8"/>
    <p:sldId id="274" r:id="rId9"/>
    <p:sldId id="281" r:id="rId10"/>
    <p:sldId id="282" r:id="rId11"/>
    <p:sldId id="283" r:id="rId12"/>
    <p:sldId id="284" r:id="rId13"/>
    <p:sldId id="285" r:id="rId14"/>
    <p:sldId id="286" r:id="rId15"/>
    <p:sldId id="287" r:id="rId16"/>
    <p:sldId id="288"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3D8E9-2F2F-4D91-8006-0DC27F34AAE4}" type="datetimeFigureOut">
              <a:rPr lang="en-US" smtClean="0"/>
              <a:t>16-May-25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DEA25-4FF1-4913-BA40-B173C9857E37}" type="slidenum">
              <a:rPr lang="en-US" smtClean="0"/>
              <a:t>‹#›</a:t>
            </a:fld>
            <a:endParaRPr lang="en-US"/>
          </a:p>
        </p:txBody>
      </p:sp>
    </p:spTree>
    <p:extLst>
      <p:ext uri="{BB962C8B-B14F-4D97-AF65-F5344CB8AC3E}">
        <p14:creationId xmlns:p14="http://schemas.microsoft.com/office/powerpoint/2010/main" val="88489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5DE86-13FE-66F7-8BAF-3F243FB661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9BC316-2FA6-1D8D-8016-04B156F10B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1FD97F-AE94-FF5B-032C-B7B6630686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3D3893-DE28-3F8D-7118-16DF408C78CF}"/>
              </a:ext>
            </a:extLst>
          </p:cNvPr>
          <p:cNvSpPr>
            <a:spLocks noGrp="1"/>
          </p:cNvSpPr>
          <p:nvPr>
            <p:ph type="sldNum" sz="quarter" idx="5"/>
          </p:nvPr>
        </p:nvSpPr>
        <p:spPr/>
        <p:txBody>
          <a:bodyPr/>
          <a:lstStyle/>
          <a:p>
            <a:fld id="{B30DEA25-4FF1-4913-BA40-B173C9857E37}" type="slidenum">
              <a:rPr lang="en-US" smtClean="0"/>
              <a:t>5</a:t>
            </a:fld>
            <a:endParaRPr lang="en-US"/>
          </a:p>
        </p:txBody>
      </p:sp>
    </p:spTree>
    <p:extLst>
      <p:ext uri="{BB962C8B-B14F-4D97-AF65-F5344CB8AC3E}">
        <p14:creationId xmlns:p14="http://schemas.microsoft.com/office/powerpoint/2010/main" val="32814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6FBBB-6514-A718-2CF3-75FB838CD4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FEEFC1-BBA0-1A25-9A8C-1663D90D54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C2D2D2-D8CA-5CD3-A021-2CF3E64094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1B54A3-2A79-03FA-B1B4-FC2A1D58BCAB}"/>
              </a:ext>
            </a:extLst>
          </p:cNvPr>
          <p:cNvSpPr>
            <a:spLocks noGrp="1"/>
          </p:cNvSpPr>
          <p:nvPr>
            <p:ph type="sldNum" sz="quarter" idx="5"/>
          </p:nvPr>
        </p:nvSpPr>
        <p:spPr/>
        <p:txBody>
          <a:bodyPr/>
          <a:lstStyle/>
          <a:p>
            <a:fld id="{B30DEA25-4FF1-4913-BA40-B173C9857E37}" type="slidenum">
              <a:rPr lang="en-US" smtClean="0"/>
              <a:t>6</a:t>
            </a:fld>
            <a:endParaRPr lang="en-US"/>
          </a:p>
        </p:txBody>
      </p:sp>
    </p:spTree>
    <p:extLst>
      <p:ext uri="{BB962C8B-B14F-4D97-AF65-F5344CB8AC3E}">
        <p14:creationId xmlns:p14="http://schemas.microsoft.com/office/powerpoint/2010/main" val="4071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C7B74-52BA-972F-D7F5-4132D3254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98088D-EBFC-A63F-1024-F71606CA70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3E88A3-4DB6-8B7E-15CA-E70A01064F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68D5B7-7B7F-A965-B5C3-C40C98F986D2}"/>
              </a:ext>
            </a:extLst>
          </p:cNvPr>
          <p:cNvSpPr>
            <a:spLocks noGrp="1"/>
          </p:cNvSpPr>
          <p:nvPr>
            <p:ph type="sldNum" sz="quarter" idx="5"/>
          </p:nvPr>
        </p:nvSpPr>
        <p:spPr/>
        <p:txBody>
          <a:bodyPr/>
          <a:lstStyle/>
          <a:p>
            <a:fld id="{B30DEA25-4FF1-4913-BA40-B173C9857E37}" type="slidenum">
              <a:rPr lang="en-US" smtClean="0"/>
              <a:t>7</a:t>
            </a:fld>
            <a:endParaRPr lang="en-US"/>
          </a:p>
        </p:txBody>
      </p:sp>
    </p:spTree>
    <p:extLst>
      <p:ext uri="{BB962C8B-B14F-4D97-AF65-F5344CB8AC3E}">
        <p14:creationId xmlns:p14="http://schemas.microsoft.com/office/powerpoint/2010/main" val="324905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3249135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7CDDD-E6CD-4405-A2FB-59F4CCE73F76}" type="datetimeFigureOut">
              <a:rPr lang="en-US" smtClean="0"/>
              <a:t>16-May-25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171347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4272588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331141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156338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2582719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224563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102926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146876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24214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329913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7CDDD-E6CD-4405-A2FB-59F4CCE73F76}" type="datetimeFigureOut">
              <a:rPr lang="en-US" smtClean="0"/>
              <a:t>16-May-25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39220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27CDDD-E6CD-4405-A2FB-59F4CCE73F76}" type="datetimeFigureOut">
              <a:rPr lang="en-US" smtClean="0"/>
              <a:t>16-May-25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116979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27CDDD-E6CD-4405-A2FB-59F4CCE73F76}" type="datetimeFigureOut">
              <a:rPr lang="en-US" smtClean="0"/>
              <a:t>16-May-25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202075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27CDDD-E6CD-4405-A2FB-59F4CCE73F76}" type="datetimeFigureOut">
              <a:rPr lang="en-US" smtClean="0"/>
              <a:t>16-May-25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129895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7CDDD-E6CD-4405-A2FB-59F4CCE73F76}" type="datetimeFigureOut">
              <a:rPr lang="en-US" smtClean="0"/>
              <a:t>16-May-25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349516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7CDDD-E6CD-4405-A2FB-59F4CCE73F76}" type="datetimeFigureOut">
              <a:rPr lang="en-US" smtClean="0"/>
              <a:t>16-May-25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130865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7CDDD-E6CD-4405-A2FB-59F4CCE73F76}" type="datetimeFigureOut">
              <a:rPr lang="en-US" smtClean="0"/>
              <a:t>16-May-25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17031A-8983-4387-A988-E7050C8193FA}" type="slidenum">
              <a:rPr lang="en-US" smtClean="0"/>
              <a:t>‹#›</a:t>
            </a:fld>
            <a:endParaRPr lang="en-US"/>
          </a:p>
        </p:txBody>
      </p:sp>
    </p:spTree>
    <p:extLst>
      <p:ext uri="{BB962C8B-B14F-4D97-AF65-F5344CB8AC3E}">
        <p14:creationId xmlns:p14="http://schemas.microsoft.com/office/powerpoint/2010/main" val="57759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27CDDD-E6CD-4405-A2FB-59F4CCE73F76}" type="datetimeFigureOut">
              <a:rPr lang="en-US" smtClean="0"/>
              <a:t>16-May-25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17031A-8983-4387-A988-E7050C8193FA}" type="slidenum">
              <a:rPr lang="en-US" smtClean="0"/>
              <a:t>‹#›</a:t>
            </a:fld>
            <a:endParaRPr lang="en-US"/>
          </a:p>
        </p:txBody>
      </p:sp>
    </p:spTree>
    <p:extLst>
      <p:ext uri="{BB962C8B-B14F-4D97-AF65-F5344CB8AC3E}">
        <p14:creationId xmlns:p14="http://schemas.microsoft.com/office/powerpoint/2010/main" val="235101366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AE9C-DCA9-3F31-1F5B-0E0EA40F070F}"/>
              </a:ext>
            </a:extLst>
          </p:cNvPr>
          <p:cNvSpPr>
            <a:spLocks noGrp="1"/>
          </p:cNvSpPr>
          <p:nvPr>
            <p:ph type="ctrTitle"/>
          </p:nvPr>
        </p:nvSpPr>
        <p:spPr>
          <a:xfrm>
            <a:off x="1398506" y="1644281"/>
            <a:ext cx="10449364" cy="2634172"/>
          </a:xfrm>
        </p:spPr>
        <p:txBody>
          <a:bodyPr>
            <a:noAutofit/>
          </a:bodyPr>
          <a:lstStyle/>
          <a:p>
            <a:r>
              <a:rPr lang="en-US" sz="6000" b="1" dirty="0"/>
              <a:t>Inventory Management System</a:t>
            </a:r>
            <a:endParaRPr lang="en-US" sz="2800" dirty="0"/>
          </a:p>
        </p:txBody>
      </p:sp>
    </p:spTree>
    <p:extLst>
      <p:ext uri="{BB962C8B-B14F-4D97-AF65-F5344CB8AC3E}">
        <p14:creationId xmlns:p14="http://schemas.microsoft.com/office/powerpoint/2010/main" val="1979131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a:extLst>
            <a:ext uri="{FF2B5EF4-FFF2-40B4-BE49-F238E27FC236}">
              <a16:creationId xmlns:a16="http://schemas.microsoft.com/office/drawing/2014/main" id="{C49B0D54-A7F9-8727-83A6-81F22B535BD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35F85F3-F352-E9A8-A04A-E477C9213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
            <a:extLst>
              <a:ext uri="{FF2B5EF4-FFF2-40B4-BE49-F238E27FC236}">
                <a16:creationId xmlns:a16="http://schemas.microsoft.com/office/drawing/2014/main" id="{FCC802AD-7F4D-FAB8-B1E8-3E14C3516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364"/>
            <a:ext cx="12192000" cy="6749774"/>
          </a:xfrm>
          <a:prstGeom prst="rect">
            <a:avLst/>
          </a:prstGeom>
        </p:spPr>
      </p:pic>
    </p:spTree>
    <p:extLst>
      <p:ext uri="{BB962C8B-B14F-4D97-AF65-F5344CB8AC3E}">
        <p14:creationId xmlns:p14="http://schemas.microsoft.com/office/powerpoint/2010/main" val="398037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59659-354F-F6B9-4D87-0571A03D9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88FF4-EE6F-0B56-350F-00D74AA012A1}"/>
              </a:ext>
            </a:extLst>
          </p:cNvPr>
          <p:cNvSpPr>
            <a:spLocks noGrp="1"/>
          </p:cNvSpPr>
          <p:nvPr>
            <p:ph type="title"/>
          </p:nvPr>
        </p:nvSpPr>
        <p:spPr>
          <a:xfrm>
            <a:off x="1621697" y="0"/>
            <a:ext cx="10018713" cy="1752599"/>
          </a:xfrm>
        </p:spPr>
        <p:txBody>
          <a:bodyPr/>
          <a:lstStyle/>
          <a:p>
            <a:r>
              <a:rPr lang="en-US" sz="6600" b="1" dirty="0"/>
              <a:t>Schema</a:t>
            </a:r>
          </a:p>
        </p:txBody>
      </p:sp>
      <p:sp>
        <p:nvSpPr>
          <p:cNvPr id="3" name="Content Placeholder 2">
            <a:extLst>
              <a:ext uri="{FF2B5EF4-FFF2-40B4-BE49-F238E27FC236}">
                <a16:creationId xmlns:a16="http://schemas.microsoft.com/office/drawing/2014/main" id="{D81D0211-23ED-2C58-FF49-DA5C1B0F42F9}"/>
              </a:ext>
            </a:extLst>
          </p:cNvPr>
          <p:cNvSpPr>
            <a:spLocks noGrp="1"/>
          </p:cNvSpPr>
          <p:nvPr>
            <p:ph sz="quarter" idx="13"/>
          </p:nvPr>
        </p:nvSpPr>
        <p:spPr>
          <a:xfrm>
            <a:off x="1621697" y="1923423"/>
            <a:ext cx="10363826" cy="3424107"/>
          </a:xfrm>
        </p:spPr>
        <p:txBody>
          <a:bodyPr/>
          <a:lstStyle/>
          <a:p>
            <a:pPr marL="0" indent="0">
              <a:buNone/>
            </a:pPr>
            <a:r>
              <a:rPr lang="en-US" b="1" dirty="0"/>
              <a:t>Category Table</a:t>
            </a:r>
            <a:endParaRPr lang="en-US" dirty="0"/>
          </a:p>
          <a:p>
            <a:pPr marL="0" indent="0">
              <a:buNone/>
            </a:pPr>
            <a:r>
              <a:rPr lang="en-US" dirty="0"/>
              <a:t>CREATE TABLE category (</a:t>
            </a:r>
          </a:p>
          <a:p>
            <a:pPr marL="0" indent="0">
              <a:buNone/>
            </a:pPr>
            <a:r>
              <a:rPr lang="en-US" dirty="0"/>
              <a:t>  </a:t>
            </a:r>
            <a:r>
              <a:rPr lang="en-US" dirty="0" err="1"/>
              <a:t>c_id</a:t>
            </a:r>
            <a:r>
              <a:rPr lang="en-US" dirty="0"/>
              <a:t> INT NOT NULL AUTO_INCREMENT,</a:t>
            </a:r>
          </a:p>
          <a:p>
            <a:pPr marL="0" indent="0">
              <a:buNone/>
            </a:pPr>
            <a:r>
              <a:rPr lang="en-US" dirty="0"/>
              <a:t>  </a:t>
            </a:r>
            <a:r>
              <a:rPr lang="en-US" dirty="0" err="1"/>
              <a:t>category_name</a:t>
            </a:r>
            <a:r>
              <a:rPr lang="en-US" dirty="0"/>
              <a:t> VARCHAR(255) DEFAULT NULL,</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79644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6457B-21E6-66E0-1B11-14D7316F1C2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982C8-C462-897C-B7F2-C658A242568E}"/>
              </a:ext>
            </a:extLst>
          </p:cNvPr>
          <p:cNvSpPr>
            <a:spLocks noGrp="1"/>
          </p:cNvSpPr>
          <p:nvPr>
            <p:ph sz="quarter" idx="13"/>
          </p:nvPr>
        </p:nvSpPr>
        <p:spPr>
          <a:xfrm>
            <a:off x="2565593" y="879963"/>
            <a:ext cx="10363826" cy="5707649"/>
          </a:xfrm>
        </p:spPr>
        <p:txBody>
          <a:bodyPr>
            <a:normAutofit/>
          </a:bodyPr>
          <a:lstStyle/>
          <a:p>
            <a:pPr marL="0" indent="0">
              <a:buNone/>
            </a:pPr>
            <a:r>
              <a:rPr lang="en-US" b="1" dirty="0"/>
              <a:t>Customer Table</a:t>
            </a:r>
            <a:endParaRPr lang="en-US" dirty="0"/>
          </a:p>
          <a:p>
            <a:pPr marL="0" indent="0">
              <a:buNone/>
            </a:pPr>
            <a:r>
              <a:rPr lang="en-US" dirty="0"/>
              <a:t>CREATE TABLE customer (</a:t>
            </a:r>
          </a:p>
          <a:p>
            <a:pPr marL="0" indent="0">
              <a:buNone/>
            </a:pPr>
            <a:r>
              <a:rPr lang="en-US" dirty="0"/>
              <a:t>  id INT NOT NULL AUTO_INCREMENT,</a:t>
            </a:r>
          </a:p>
          <a:p>
            <a:pPr marL="0" indent="0">
              <a:buNone/>
            </a:pPr>
            <a:r>
              <a:rPr lang="en-US" dirty="0"/>
              <a:t>  name VARCHAR(255) NOT NULL,</a:t>
            </a:r>
          </a:p>
          <a:p>
            <a:pPr marL="0" indent="0">
              <a:buNone/>
            </a:pPr>
            <a:r>
              <a:rPr lang="en-US" dirty="0"/>
              <a:t>  </a:t>
            </a:r>
            <a:r>
              <a:rPr lang="en-US" dirty="0" err="1"/>
              <a:t>contact_no</a:t>
            </a:r>
            <a:r>
              <a:rPr lang="en-US" dirty="0"/>
              <a:t> VARCHAR(20),</a:t>
            </a:r>
          </a:p>
          <a:p>
            <a:pPr marL="0" indent="0">
              <a:buNone/>
            </a:pPr>
            <a:r>
              <a:rPr lang="en-US" dirty="0"/>
              <a:t>  address VARCHAR(255),</a:t>
            </a:r>
          </a:p>
          <a:p>
            <a:pPr marL="0" indent="0">
              <a:buNone/>
            </a:pPr>
            <a:r>
              <a:rPr lang="en-US" dirty="0"/>
              <a:t>  email VARCHAR(255),</a:t>
            </a:r>
          </a:p>
          <a:p>
            <a:pPr marL="0" indent="0">
              <a:buNone/>
            </a:pPr>
            <a:r>
              <a:rPr lang="en-US" dirty="0"/>
              <a:t>  credit INT DEFAULT 0,</a:t>
            </a:r>
          </a:p>
          <a:p>
            <a:pPr marL="0" indent="0">
              <a:buNone/>
            </a:pPr>
            <a:r>
              <a:rPr lang="en-US" dirty="0"/>
              <a:t>  debit INT DEFAULT 0,</a:t>
            </a:r>
          </a:p>
          <a:p>
            <a:pPr marL="0" indent="0">
              <a:buNone/>
            </a:pPr>
            <a:r>
              <a:rPr lang="en-US" dirty="0"/>
              <a:t>  balance INT GENERATED ALWAYS AS (debit - credit) STORED,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5959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273FC-85AD-8CB5-9531-0B84C29CC0D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5F720-DFD0-901E-8A2C-9A6F768222A0}"/>
              </a:ext>
            </a:extLst>
          </p:cNvPr>
          <p:cNvSpPr>
            <a:spLocks noGrp="1"/>
          </p:cNvSpPr>
          <p:nvPr>
            <p:ph sz="quarter" idx="13"/>
          </p:nvPr>
        </p:nvSpPr>
        <p:spPr>
          <a:xfrm>
            <a:off x="2437774" y="978285"/>
            <a:ext cx="10363826" cy="5707649"/>
          </a:xfrm>
        </p:spPr>
        <p:txBody>
          <a:bodyPr>
            <a:normAutofit/>
          </a:bodyPr>
          <a:lstStyle/>
          <a:p>
            <a:pPr marL="0" indent="0">
              <a:buNone/>
            </a:pPr>
            <a:r>
              <a:rPr lang="en-US" b="1" dirty="0"/>
              <a:t>Employees Table</a:t>
            </a:r>
            <a:endParaRPr lang="en-US" dirty="0"/>
          </a:p>
          <a:p>
            <a:pPr marL="0" indent="0">
              <a:buNone/>
            </a:pPr>
            <a:r>
              <a:rPr lang="en-US" dirty="0"/>
              <a:t>CREATE TABLE employees (</a:t>
            </a:r>
          </a:p>
          <a:p>
            <a:pPr marL="0" indent="0">
              <a:buNone/>
            </a:pPr>
            <a:r>
              <a:rPr lang="en-US" dirty="0"/>
              <a:t>  </a:t>
            </a:r>
            <a:r>
              <a:rPr lang="en-US" dirty="0" err="1"/>
              <a:t>user_id</a:t>
            </a:r>
            <a:r>
              <a:rPr lang="en-US" dirty="0"/>
              <a:t> INT NOT NULL AUTO_INCREMENT,</a:t>
            </a:r>
          </a:p>
          <a:p>
            <a:pPr marL="0" indent="0">
              <a:buNone/>
            </a:pPr>
            <a:r>
              <a:rPr lang="en-US" dirty="0"/>
              <a:t>  name VARCHAR(50) NOT NULL,</a:t>
            </a:r>
          </a:p>
          <a:p>
            <a:pPr marL="0" indent="0">
              <a:buNone/>
            </a:pPr>
            <a:r>
              <a:rPr lang="en-US" dirty="0"/>
              <a:t>  email VARCHAR(200) NOT NULL,</a:t>
            </a:r>
          </a:p>
          <a:p>
            <a:pPr marL="0" indent="0">
              <a:buNone/>
            </a:pPr>
            <a:r>
              <a:rPr lang="en-US" dirty="0"/>
              <a:t>  address VARCHAR(255) NOT NULL,</a:t>
            </a:r>
          </a:p>
          <a:p>
            <a:pPr marL="0" indent="0">
              <a:buNone/>
            </a:pPr>
            <a:r>
              <a:rPr lang="en-US" dirty="0"/>
              <a:t>  password VARCHAR(30) NOT NULL,</a:t>
            </a:r>
          </a:p>
          <a:p>
            <a:pPr marL="0" indent="0">
              <a:buNone/>
            </a:pPr>
            <a:r>
              <a:rPr lang="en-US" dirty="0"/>
              <a:t>  mobile VARCHAR(30) NOT NULL,</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3651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70125-4C1A-799D-36B3-7ABF4F8DBD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91B8A-72AD-66C2-EED5-52CE0F103732}"/>
              </a:ext>
            </a:extLst>
          </p:cNvPr>
          <p:cNvSpPr>
            <a:spLocks noGrp="1"/>
          </p:cNvSpPr>
          <p:nvPr>
            <p:ph sz="quarter" idx="13"/>
          </p:nvPr>
        </p:nvSpPr>
        <p:spPr>
          <a:xfrm>
            <a:off x="1955993" y="791472"/>
            <a:ext cx="10363826" cy="5707649"/>
          </a:xfrm>
        </p:spPr>
        <p:txBody>
          <a:bodyPr>
            <a:normAutofit/>
          </a:bodyPr>
          <a:lstStyle/>
          <a:p>
            <a:pPr marL="0" indent="0">
              <a:buNone/>
            </a:pPr>
            <a:r>
              <a:rPr lang="en-US" b="1" dirty="0"/>
              <a:t>Product Table</a:t>
            </a:r>
            <a:endParaRPr lang="en-US" dirty="0"/>
          </a:p>
          <a:p>
            <a:pPr marL="0" indent="0">
              <a:buNone/>
            </a:pPr>
            <a:r>
              <a:rPr lang="en-US" dirty="0"/>
              <a:t>CREATE TABLE product (</a:t>
            </a:r>
          </a:p>
          <a:p>
            <a:pPr marL="0" indent="0">
              <a:buNone/>
            </a:pPr>
            <a:r>
              <a:rPr lang="en-US" dirty="0"/>
              <a:t>  </a:t>
            </a:r>
            <a:r>
              <a:rPr lang="en-US" dirty="0" err="1"/>
              <a:t>p_id</a:t>
            </a:r>
            <a:r>
              <a:rPr lang="en-US" dirty="0"/>
              <a:t> INT NOT NULL AUTO_INCREMENT,</a:t>
            </a:r>
          </a:p>
          <a:p>
            <a:pPr marL="0" indent="0">
              <a:buNone/>
            </a:pPr>
            <a:r>
              <a:rPr lang="en-US" dirty="0"/>
              <a:t>  </a:t>
            </a:r>
            <a:r>
              <a:rPr lang="en-US" dirty="0" err="1"/>
              <a:t>product_name</a:t>
            </a:r>
            <a:r>
              <a:rPr lang="en-US" dirty="0"/>
              <a:t> VARCHAR(255) NOT NULL,</a:t>
            </a:r>
          </a:p>
          <a:p>
            <a:pPr marL="0" indent="0">
              <a:buNone/>
            </a:pPr>
            <a:r>
              <a:rPr lang="en-US" dirty="0"/>
              <a:t>  quantity INT DEFAULT NULL,</a:t>
            </a:r>
          </a:p>
          <a:p>
            <a:pPr marL="0" indent="0">
              <a:buNone/>
            </a:pPr>
            <a:r>
              <a:rPr lang="en-US" dirty="0"/>
              <a:t>  price INT DEFAULT NULL CHECK (price &gt; 0),</a:t>
            </a:r>
          </a:p>
          <a:p>
            <a:pPr marL="0" indent="0">
              <a:buNone/>
            </a:pPr>
            <a:r>
              <a:rPr lang="en-US" dirty="0"/>
              <a:t>  Description VARCHAR(255) DEFAULT NULL,</a:t>
            </a:r>
          </a:p>
          <a:p>
            <a:pPr marL="0" indent="0">
              <a:buNone/>
            </a:pPr>
            <a:r>
              <a:rPr lang="en-US" dirty="0"/>
              <a:t>  </a:t>
            </a:r>
            <a:r>
              <a:rPr lang="en-US" dirty="0" err="1"/>
              <a:t>c_id</a:t>
            </a:r>
            <a:r>
              <a:rPr lang="en-US" dirty="0"/>
              <a:t> INT DEFAULT NULL,</a:t>
            </a:r>
          </a:p>
          <a:p>
            <a:pPr marL="0" indent="0">
              <a:buNone/>
            </a:pPr>
            <a:r>
              <a:rPr lang="en-US" dirty="0"/>
              <a:t>  FOREIGN KEY (</a:t>
            </a:r>
            <a:r>
              <a:rPr lang="en-US" dirty="0" err="1"/>
              <a:t>c_id</a:t>
            </a:r>
            <a:r>
              <a:rPr lang="en-US" dirty="0"/>
              <a:t>) REFERENCES category (</a:t>
            </a:r>
            <a:r>
              <a:rPr lang="en-US" dirty="0" err="1"/>
              <a:t>c_id</a:t>
            </a:r>
            <a:r>
              <a:rPr lang="en-US" dirty="0"/>
              <a:t>) ON DELETE CASCADE ON UPDATE CASCADE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661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8F3EB-462C-E03A-2190-CBD9E88F27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3D51D-40CA-F2C1-4E56-ABF37B8428B1}"/>
              </a:ext>
            </a:extLst>
          </p:cNvPr>
          <p:cNvSpPr>
            <a:spLocks noGrp="1"/>
          </p:cNvSpPr>
          <p:nvPr>
            <p:ph sz="quarter" idx="13"/>
          </p:nvPr>
        </p:nvSpPr>
        <p:spPr>
          <a:xfrm>
            <a:off x="2339451" y="870130"/>
            <a:ext cx="10363826" cy="5707649"/>
          </a:xfrm>
        </p:spPr>
        <p:txBody>
          <a:bodyPr>
            <a:normAutofit/>
          </a:bodyPr>
          <a:lstStyle/>
          <a:p>
            <a:pPr marL="0" indent="0">
              <a:buNone/>
            </a:pPr>
            <a:r>
              <a:rPr lang="en-US" b="1" dirty="0"/>
              <a:t>Orders Table</a:t>
            </a:r>
            <a:endParaRPr lang="en-US" dirty="0"/>
          </a:p>
          <a:p>
            <a:pPr marL="0" indent="0">
              <a:buNone/>
            </a:pPr>
            <a:r>
              <a:rPr lang="en-US" dirty="0"/>
              <a:t>DROP TABLE IF EXISTS orders;</a:t>
            </a:r>
          </a:p>
          <a:p>
            <a:pPr marL="0" indent="0">
              <a:buNone/>
            </a:pPr>
            <a:r>
              <a:rPr lang="en-US" dirty="0"/>
              <a:t>CREATE TABLE orders (</a:t>
            </a:r>
          </a:p>
          <a:p>
            <a:pPr marL="0" indent="0">
              <a:buNone/>
            </a:pPr>
            <a:r>
              <a:rPr lang="en-US" dirty="0"/>
              <a:t>  </a:t>
            </a:r>
            <a:r>
              <a:rPr lang="en-US" dirty="0" err="1"/>
              <a:t>TotalCost</a:t>
            </a:r>
            <a:r>
              <a:rPr lang="en-US" dirty="0"/>
              <a:t> INT DEFAULT NULL,</a:t>
            </a:r>
          </a:p>
          <a:p>
            <a:pPr marL="0" indent="0">
              <a:buNone/>
            </a:pPr>
            <a:r>
              <a:rPr lang="en-US" dirty="0"/>
              <a:t>  </a:t>
            </a:r>
            <a:r>
              <a:rPr lang="en-US" dirty="0" err="1"/>
              <a:t>customer_id</a:t>
            </a:r>
            <a:r>
              <a:rPr lang="en-US" dirty="0"/>
              <a:t> INT DEFAULT NULL,</a:t>
            </a:r>
          </a:p>
          <a:p>
            <a:pPr marL="0" indent="0">
              <a:buNone/>
            </a:pPr>
            <a:r>
              <a:rPr lang="en-US" dirty="0"/>
              <a:t>  </a:t>
            </a:r>
            <a:r>
              <a:rPr lang="en-US" dirty="0" err="1"/>
              <a:t>OrderID</a:t>
            </a:r>
            <a:r>
              <a:rPr lang="en-US" dirty="0"/>
              <a:t> INT NOT NULL,</a:t>
            </a:r>
          </a:p>
          <a:p>
            <a:pPr marL="0" indent="0">
              <a:buNone/>
            </a:pPr>
            <a:r>
              <a:rPr lang="en-US" dirty="0"/>
              <a:t>  </a:t>
            </a:r>
            <a:r>
              <a:rPr lang="en-US" dirty="0" err="1"/>
              <a:t>pay_amount</a:t>
            </a:r>
            <a:r>
              <a:rPr lang="en-US" dirty="0"/>
              <a:t> INT DEFAULT NULL,</a:t>
            </a:r>
          </a:p>
          <a:p>
            <a:pPr marL="0" indent="0">
              <a:buNone/>
            </a:pPr>
            <a:r>
              <a:rPr lang="en-US" dirty="0"/>
              <a:t>  FOREIGN KEY (</a:t>
            </a:r>
            <a:r>
              <a:rPr lang="en-US" dirty="0" err="1"/>
              <a:t>customer_id</a:t>
            </a:r>
            <a:r>
              <a:rPr lang="en-US" dirty="0"/>
              <a:t>) REFERENCES customer (id) ON DELETE CASCADE ON UPDATE CASCADE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389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15171-2874-0C61-8DE5-CB8FDCA0AC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D44B5-FA4F-D96E-32BA-0C35FE66A81F}"/>
              </a:ext>
            </a:extLst>
          </p:cNvPr>
          <p:cNvSpPr>
            <a:spLocks noGrp="1"/>
          </p:cNvSpPr>
          <p:nvPr>
            <p:ph sz="quarter" idx="13"/>
          </p:nvPr>
        </p:nvSpPr>
        <p:spPr>
          <a:xfrm>
            <a:off x="1828174" y="909459"/>
            <a:ext cx="10363826" cy="5707649"/>
          </a:xfrm>
        </p:spPr>
        <p:txBody>
          <a:bodyPr>
            <a:normAutofit lnSpcReduction="10000"/>
          </a:bodyPr>
          <a:lstStyle/>
          <a:p>
            <a:pPr marL="0" indent="0">
              <a:buNone/>
            </a:pPr>
            <a:r>
              <a:rPr lang="en-US" b="1" dirty="0" err="1"/>
              <a:t>OrderDetails</a:t>
            </a:r>
            <a:r>
              <a:rPr lang="en-US" b="1" dirty="0"/>
              <a:t> Table</a:t>
            </a:r>
            <a:endParaRPr lang="en-US" dirty="0"/>
          </a:p>
          <a:p>
            <a:pPr marL="0" indent="0">
              <a:buNone/>
            </a:pPr>
            <a:r>
              <a:rPr lang="en-US" dirty="0"/>
              <a:t>CREATE TABLE </a:t>
            </a:r>
            <a:r>
              <a:rPr lang="en-US" dirty="0" err="1"/>
              <a:t>orderdetails</a:t>
            </a:r>
            <a:r>
              <a:rPr lang="en-US" dirty="0"/>
              <a:t> (</a:t>
            </a:r>
          </a:p>
          <a:p>
            <a:pPr marL="0" indent="0">
              <a:buNone/>
            </a:pPr>
            <a:r>
              <a:rPr lang="en-US" dirty="0"/>
              <a:t>  </a:t>
            </a:r>
            <a:r>
              <a:rPr lang="en-US" dirty="0" err="1"/>
              <a:t>OrderID</a:t>
            </a:r>
            <a:r>
              <a:rPr lang="en-US" dirty="0"/>
              <a:t> INT DEFAULT NULL,</a:t>
            </a:r>
          </a:p>
          <a:p>
            <a:pPr marL="0" indent="0">
              <a:buNone/>
            </a:pPr>
            <a:r>
              <a:rPr lang="en-US" dirty="0"/>
              <a:t>  </a:t>
            </a:r>
            <a:r>
              <a:rPr lang="en-US" dirty="0" err="1"/>
              <a:t>ProductID</a:t>
            </a:r>
            <a:r>
              <a:rPr lang="en-US" dirty="0"/>
              <a:t> INT DEFAULT NULL,</a:t>
            </a:r>
          </a:p>
          <a:p>
            <a:pPr marL="0" indent="0">
              <a:buNone/>
            </a:pPr>
            <a:r>
              <a:rPr lang="en-US" dirty="0"/>
              <a:t>  Quantity INT DEFAULT NULL,</a:t>
            </a:r>
          </a:p>
          <a:p>
            <a:pPr marL="0" indent="0">
              <a:buNone/>
            </a:pPr>
            <a:r>
              <a:rPr lang="en-US" dirty="0"/>
              <a:t>  </a:t>
            </a:r>
            <a:r>
              <a:rPr lang="en-US" dirty="0" err="1"/>
              <a:t>UnitPrice</a:t>
            </a:r>
            <a:r>
              <a:rPr lang="en-US" dirty="0"/>
              <a:t> INT DEFAULT NULL,</a:t>
            </a:r>
          </a:p>
          <a:p>
            <a:pPr marL="0" indent="0">
              <a:buNone/>
            </a:pPr>
            <a:r>
              <a:rPr lang="en-US" dirty="0"/>
              <a:t>  subtotal INT DEFAULT NULL,</a:t>
            </a:r>
          </a:p>
          <a:p>
            <a:pPr marL="0" indent="0">
              <a:buNone/>
            </a:pPr>
            <a:r>
              <a:rPr lang="en-US" dirty="0"/>
              <a:t>  FOREIGN KEY (</a:t>
            </a:r>
            <a:r>
              <a:rPr lang="en-US" dirty="0" err="1"/>
              <a:t>ProductID</a:t>
            </a:r>
            <a:r>
              <a:rPr lang="en-US" dirty="0"/>
              <a:t>) REFERENCES product (</a:t>
            </a:r>
            <a:r>
              <a:rPr lang="en-US" dirty="0" err="1"/>
              <a:t>p_id</a:t>
            </a:r>
            <a:r>
              <a:rPr lang="en-US" dirty="0"/>
              <a:t>) ON DELETE CASCADE ON UPDATE CASCADE,</a:t>
            </a:r>
          </a:p>
          <a:p>
            <a:pPr marL="0" indent="0">
              <a:buNone/>
            </a:pPr>
            <a:r>
              <a:rPr lang="en-US" dirty="0"/>
              <a:t>  FOREIGN KEY (</a:t>
            </a:r>
            <a:r>
              <a:rPr lang="en-US" dirty="0" err="1"/>
              <a:t>OrderID</a:t>
            </a:r>
            <a:r>
              <a:rPr lang="en-US" dirty="0"/>
              <a:t>) REFERENCES orders (</a:t>
            </a:r>
            <a:r>
              <a:rPr lang="en-US" dirty="0" err="1"/>
              <a:t>OrderID</a:t>
            </a:r>
            <a:r>
              <a:rPr lang="en-US" dirty="0"/>
              <a:t>) ON DELETE CASCADE ON UPDATE CASCADE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792214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4BB-EF5E-46A3-6965-18BE5257867C}"/>
              </a:ext>
            </a:extLst>
          </p:cNvPr>
          <p:cNvSpPr>
            <a:spLocks noGrp="1"/>
          </p:cNvSpPr>
          <p:nvPr>
            <p:ph type="title"/>
          </p:nvPr>
        </p:nvSpPr>
        <p:spPr>
          <a:xfrm>
            <a:off x="1484310" y="200334"/>
            <a:ext cx="10018713" cy="1752599"/>
          </a:xfrm>
        </p:spPr>
        <p:txBody>
          <a:bodyPr/>
          <a:lstStyle/>
          <a:p>
            <a:r>
              <a:rPr lang="en-US" sz="6600" b="1" dirty="0"/>
              <a:t>Conclusion</a:t>
            </a:r>
          </a:p>
        </p:txBody>
      </p:sp>
      <p:sp>
        <p:nvSpPr>
          <p:cNvPr id="3" name="Content Placeholder 2">
            <a:extLst>
              <a:ext uri="{FF2B5EF4-FFF2-40B4-BE49-F238E27FC236}">
                <a16:creationId xmlns:a16="http://schemas.microsoft.com/office/drawing/2014/main" id="{82776913-74A0-157E-ADC7-409DA4F5210A}"/>
              </a:ext>
            </a:extLst>
          </p:cNvPr>
          <p:cNvSpPr>
            <a:spLocks noGrp="1"/>
          </p:cNvSpPr>
          <p:nvPr>
            <p:ph sz="quarter" idx="13"/>
          </p:nvPr>
        </p:nvSpPr>
        <p:spPr>
          <a:xfrm>
            <a:off x="1311754" y="2357259"/>
            <a:ext cx="10363826" cy="3424107"/>
          </a:xfrm>
        </p:spPr>
        <p:txBody>
          <a:bodyPr/>
          <a:lstStyle/>
          <a:p>
            <a:r>
              <a:rPr lang="en-US" sz="3200" b="1" dirty="0"/>
              <a:t>The Inventory Management System simplifies inventory control and improves accuracy in tracking orders and stock, making business operations more efficient.</a:t>
            </a:r>
          </a:p>
          <a:p>
            <a:endParaRPr lang="en-US" dirty="0"/>
          </a:p>
        </p:txBody>
      </p:sp>
    </p:spTree>
    <p:extLst>
      <p:ext uri="{BB962C8B-B14F-4D97-AF65-F5344CB8AC3E}">
        <p14:creationId xmlns:p14="http://schemas.microsoft.com/office/powerpoint/2010/main" val="146643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068D-217A-81EB-FFB9-4B4B3200E6D1}"/>
              </a:ext>
            </a:extLst>
          </p:cNvPr>
          <p:cNvSpPr>
            <a:spLocks noGrp="1"/>
          </p:cNvSpPr>
          <p:nvPr>
            <p:ph type="title"/>
          </p:nvPr>
        </p:nvSpPr>
        <p:spPr/>
        <p:txBody>
          <a:bodyPr/>
          <a:lstStyle/>
          <a:p>
            <a:r>
              <a:rPr lang="en-US" b="1" dirty="0"/>
              <a:t>Group Members</a:t>
            </a:r>
          </a:p>
        </p:txBody>
      </p:sp>
      <p:sp>
        <p:nvSpPr>
          <p:cNvPr id="3" name="Content Placeholder 2">
            <a:extLst>
              <a:ext uri="{FF2B5EF4-FFF2-40B4-BE49-F238E27FC236}">
                <a16:creationId xmlns:a16="http://schemas.microsoft.com/office/drawing/2014/main" id="{3F44CD4D-4B78-5CF5-42BF-31151F76B2AD}"/>
              </a:ext>
            </a:extLst>
          </p:cNvPr>
          <p:cNvSpPr>
            <a:spLocks noGrp="1"/>
          </p:cNvSpPr>
          <p:nvPr>
            <p:ph sz="quarter" idx="13"/>
          </p:nvPr>
        </p:nvSpPr>
        <p:spPr>
          <a:xfrm>
            <a:off x="1582368" y="1936954"/>
            <a:ext cx="5634509" cy="3424107"/>
          </a:xfrm>
        </p:spPr>
        <p:txBody>
          <a:bodyPr>
            <a:normAutofit/>
          </a:bodyPr>
          <a:lstStyle/>
          <a:p>
            <a:pPr marL="0" indent="0">
              <a:buNone/>
            </a:pPr>
            <a:r>
              <a:rPr lang="en-US" sz="3600" b="1" dirty="0"/>
              <a:t>Muhammad Hasnain </a:t>
            </a:r>
          </a:p>
          <a:p>
            <a:pPr marL="0" indent="0">
              <a:buNone/>
            </a:pPr>
            <a:r>
              <a:rPr lang="en-US" sz="3600" b="1" dirty="0"/>
              <a:t>Saleem Ahmed</a:t>
            </a:r>
          </a:p>
          <a:p>
            <a:pPr marL="0" indent="0">
              <a:buNone/>
            </a:pPr>
            <a:r>
              <a:rPr lang="en-US" sz="3600" b="1" dirty="0"/>
              <a:t>Kelash </a:t>
            </a:r>
          </a:p>
        </p:txBody>
      </p:sp>
    </p:spTree>
    <p:extLst>
      <p:ext uri="{BB962C8B-B14F-4D97-AF65-F5344CB8AC3E}">
        <p14:creationId xmlns:p14="http://schemas.microsoft.com/office/powerpoint/2010/main" val="354373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FBED-0176-936A-8921-5FAB425E365C}"/>
              </a:ext>
            </a:extLst>
          </p:cNvPr>
          <p:cNvSpPr>
            <a:spLocks noGrp="1"/>
          </p:cNvSpPr>
          <p:nvPr>
            <p:ph type="title"/>
          </p:nvPr>
        </p:nvSpPr>
        <p:spPr>
          <a:xfrm>
            <a:off x="1484311" y="251804"/>
            <a:ext cx="10018713" cy="1752599"/>
          </a:xfrm>
        </p:spPr>
        <p:txBody>
          <a:bodyPr>
            <a:normAutofit/>
          </a:bodyPr>
          <a:lstStyle/>
          <a:p>
            <a:r>
              <a:rPr lang="en-US" sz="6600" b="1" dirty="0"/>
              <a:t>Introduction</a:t>
            </a:r>
          </a:p>
        </p:txBody>
      </p:sp>
      <p:sp>
        <p:nvSpPr>
          <p:cNvPr id="3" name="Content Placeholder 2">
            <a:extLst>
              <a:ext uri="{FF2B5EF4-FFF2-40B4-BE49-F238E27FC236}">
                <a16:creationId xmlns:a16="http://schemas.microsoft.com/office/drawing/2014/main" id="{F4895C2B-01AB-2BB3-1EA3-60EC37B12788}"/>
              </a:ext>
            </a:extLst>
          </p:cNvPr>
          <p:cNvSpPr>
            <a:spLocks noGrp="1"/>
          </p:cNvSpPr>
          <p:nvPr>
            <p:ph sz="quarter" idx="13"/>
          </p:nvPr>
        </p:nvSpPr>
        <p:spPr>
          <a:xfrm>
            <a:off x="1484311" y="2004403"/>
            <a:ext cx="10394707" cy="4030231"/>
          </a:xfrm>
        </p:spPr>
        <p:txBody>
          <a:bodyPr>
            <a:normAutofit/>
          </a:bodyPr>
          <a:lstStyle/>
          <a:p>
            <a:pPr>
              <a:lnSpc>
                <a:spcPct val="100000"/>
              </a:lnSpc>
            </a:pPr>
            <a:r>
              <a:rPr lang="en-US" sz="3200" b="1" dirty="0"/>
              <a:t>An Inventory Management System (IMS) helps businesses track and manage stock levels, orders, sales, and deliveries efficiently. This project aims to digitalize the inventory process to reduce manual errors and improve workflow.</a:t>
            </a:r>
            <a:endParaRPr lang="en-US" sz="3600" b="1" dirty="0"/>
          </a:p>
        </p:txBody>
      </p:sp>
    </p:spTree>
    <p:extLst>
      <p:ext uri="{BB962C8B-B14F-4D97-AF65-F5344CB8AC3E}">
        <p14:creationId xmlns:p14="http://schemas.microsoft.com/office/powerpoint/2010/main" val="408171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BD63-4368-BF46-B4C4-8B8A0D500CEF}"/>
              </a:ext>
            </a:extLst>
          </p:cNvPr>
          <p:cNvSpPr>
            <a:spLocks noGrp="1"/>
          </p:cNvSpPr>
          <p:nvPr>
            <p:ph type="title"/>
          </p:nvPr>
        </p:nvSpPr>
        <p:spPr>
          <a:xfrm>
            <a:off x="1484311" y="339190"/>
            <a:ext cx="10018713" cy="1752599"/>
          </a:xfrm>
        </p:spPr>
        <p:txBody>
          <a:bodyPr>
            <a:normAutofit/>
          </a:bodyPr>
          <a:lstStyle/>
          <a:p>
            <a:r>
              <a:rPr lang="en-US" sz="6600" b="1" dirty="0"/>
              <a:t>Objective</a:t>
            </a:r>
          </a:p>
        </p:txBody>
      </p:sp>
      <p:sp>
        <p:nvSpPr>
          <p:cNvPr id="3" name="Content Placeholder 2">
            <a:extLst>
              <a:ext uri="{FF2B5EF4-FFF2-40B4-BE49-F238E27FC236}">
                <a16:creationId xmlns:a16="http://schemas.microsoft.com/office/drawing/2014/main" id="{F002B540-4664-FBA3-67C2-A1E18E7A94ED}"/>
              </a:ext>
            </a:extLst>
          </p:cNvPr>
          <p:cNvSpPr>
            <a:spLocks noGrp="1"/>
          </p:cNvSpPr>
          <p:nvPr>
            <p:ph sz="quarter" idx="13"/>
          </p:nvPr>
        </p:nvSpPr>
        <p:spPr>
          <a:xfrm>
            <a:off x="1484311" y="2091789"/>
            <a:ext cx="10363826" cy="3424107"/>
          </a:xfrm>
        </p:spPr>
        <p:txBody>
          <a:bodyPr/>
          <a:lstStyle/>
          <a:p>
            <a:pPr>
              <a:buFont typeface="Arial" panose="020B0604020202020204" pitchFamily="34" charset="0"/>
              <a:buChar char="•"/>
            </a:pPr>
            <a:r>
              <a:rPr lang="en-US" sz="2800" b="1" dirty="0"/>
              <a:t>Automate inventory tracking</a:t>
            </a:r>
          </a:p>
          <a:p>
            <a:pPr>
              <a:buFont typeface="Arial" panose="020B0604020202020204" pitchFamily="34" charset="0"/>
              <a:buChar char="•"/>
            </a:pPr>
            <a:r>
              <a:rPr lang="en-US" sz="2800" b="1" dirty="0"/>
              <a:t>Simplify the process of managing products, customers, and employees</a:t>
            </a:r>
          </a:p>
          <a:p>
            <a:pPr>
              <a:buFont typeface="Arial" panose="020B0604020202020204" pitchFamily="34" charset="0"/>
              <a:buChar char="•"/>
            </a:pPr>
            <a:r>
              <a:rPr lang="en-US" sz="2800" b="1" dirty="0"/>
              <a:t>Efficient Order Tracking and Management</a:t>
            </a:r>
            <a:endParaRPr lang="en-US" dirty="0"/>
          </a:p>
        </p:txBody>
      </p:sp>
    </p:spTree>
    <p:extLst>
      <p:ext uri="{BB962C8B-B14F-4D97-AF65-F5344CB8AC3E}">
        <p14:creationId xmlns:p14="http://schemas.microsoft.com/office/powerpoint/2010/main" val="341746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DF923-2CA4-D563-5BA7-273FA05417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721C51-97E6-2672-DE42-CFA6912B32CC}"/>
              </a:ext>
            </a:extLst>
          </p:cNvPr>
          <p:cNvSpPr>
            <a:spLocks noGrp="1"/>
          </p:cNvSpPr>
          <p:nvPr>
            <p:ph type="title"/>
          </p:nvPr>
        </p:nvSpPr>
        <p:spPr>
          <a:xfrm>
            <a:off x="1592466" y="-248264"/>
            <a:ext cx="10018713" cy="1752599"/>
          </a:xfrm>
        </p:spPr>
        <p:txBody>
          <a:bodyPr>
            <a:normAutofit/>
          </a:bodyPr>
          <a:lstStyle/>
          <a:p>
            <a:r>
              <a:rPr lang="en-US" sz="6600" b="1" dirty="0"/>
              <a:t>Features</a:t>
            </a:r>
            <a:endParaRPr lang="en-US" sz="5400" b="1" dirty="0"/>
          </a:p>
        </p:txBody>
      </p:sp>
      <p:sp>
        <p:nvSpPr>
          <p:cNvPr id="3" name="Content Placeholder 2">
            <a:extLst>
              <a:ext uri="{FF2B5EF4-FFF2-40B4-BE49-F238E27FC236}">
                <a16:creationId xmlns:a16="http://schemas.microsoft.com/office/drawing/2014/main" id="{DC5B0221-4BD8-46C0-7E4B-EE5394B7CF51}"/>
              </a:ext>
            </a:extLst>
          </p:cNvPr>
          <p:cNvSpPr>
            <a:spLocks noGrp="1"/>
          </p:cNvSpPr>
          <p:nvPr>
            <p:ph sz="quarter" idx="13"/>
          </p:nvPr>
        </p:nvSpPr>
        <p:spPr>
          <a:xfrm>
            <a:off x="2162471" y="1504335"/>
            <a:ext cx="5781994" cy="4551680"/>
          </a:xfrm>
        </p:spPr>
        <p:txBody>
          <a:bodyPr>
            <a:normAutofit fontScale="92500" lnSpcReduction="20000"/>
          </a:bodyPr>
          <a:lstStyle/>
          <a:p>
            <a:pPr>
              <a:lnSpc>
                <a:spcPct val="110000"/>
              </a:lnSpc>
              <a:buNone/>
            </a:pPr>
            <a:r>
              <a:rPr lang="en-US" sz="2800" b="1" dirty="0"/>
              <a:t>👥 Employee Management</a:t>
            </a:r>
          </a:p>
          <a:p>
            <a:pPr>
              <a:lnSpc>
                <a:spcPct val="110000"/>
              </a:lnSpc>
              <a:buFont typeface="Arial" panose="020B0604020202020204" pitchFamily="34" charset="0"/>
              <a:buChar char="•"/>
            </a:pPr>
            <a:r>
              <a:rPr lang="en-US" sz="2800" dirty="0"/>
              <a:t>Add new employees</a:t>
            </a:r>
          </a:p>
          <a:p>
            <a:pPr>
              <a:lnSpc>
                <a:spcPct val="110000"/>
              </a:lnSpc>
              <a:buFont typeface="Arial" panose="020B0604020202020204" pitchFamily="34" charset="0"/>
              <a:buChar char="•"/>
            </a:pPr>
            <a:r>
              <a:rPr lang="en-US" sz="2800" dirty="0"/>
              <a:t>View employee list</a:t>
            </a:r>
          </a:p>
          <a:p>
            <a:pPr>
              <a:lnSpc>
                <a:spcPct val="110000"/>
              </a:lnSpc>
              <a:buFont typeface="Arial" panose="020B0604020202020204" pitchFamily="34" charset="0"/>
              <a:buChar char="•"/>
            </a:pPr>
            <a:r>
              <a:rPr lang="en-US" sz="2800" dirty="0"/>
              <a:t>Delete employee records</a:t>
            </a:r>
          </a:p>
          <a:p>
            <a:pPr>
              <a:lnSpc>
                <a:spcPct val="110000"/>
              </a:lnSpc>
              <a:buFont typeface="Arial" panose="020B0604020202020204" pitchFamily="34" charset="0"/>
              <a:buChar char="•"/>
            </a:pPr>
            <a:r>
              <a:rPr lang="en-US" sz="2800" dirty="0"/>
              <a:t>Manage and update employee details</a:t>
            </a:r>
          </a:p>
          <a:p>
            <a:pPr>
              <a:lnSpc>
                <a:spcPct val="110000"/>
              </a:lnSpc>
              <a:buNone/>
            </a:pPr>
            <a:r>
              <a:rPr lang="en-US" sz="2800" b="1" dirty="0"/>
              <a:t>📦 Product Management</a:t>
            </a:r>
          </a:p>
          <a:p>
            <a:pPr>
              <a:lnSpc>
                <a:spcPct val="110000"/>
              </a:lnSpc>
              <a:buFont typeface="Arial" panose="020B0604020202020204" pitchFamily="34" charset="0"/>
              <a:buChar char="•"/>
            </a:pPr>
            <a:r>
              <a:rPr lang="en-US" sz="2800" dirty="0"/>
              <a:t>Add new products</a:t>
            </a:r>
          </a:p>
          <a:p>
            <a:pPr>
              <a:lnSpc>
                <a:spcPct val="110000"/>
              </a:lnSpc>
              <a:buFont typeface="Arial" panose="020B0604020202020204" pitchFamily="34" charset="0"/>
              <a:buChar char="•"/>
            </a:pPr>
            <a:r>
              <a:rPr lang="en-US" sz="2800" dirty="0"/>
              <a:t>Update product inventory</a:t>
            </a:r>
          </a:p>
          <a:p>
            <a:pPr>
              <a:lnSpc>
                <a:spcPct val="110000"/>
              </a:lnSpc>
              <a:buFont typeface="Arial" panose="020B0604020202020204" pitchFamily="34" charset="0"/>
              <a:buChar char="•"/>
            </a:pPr>
            <a:r>
              <a:rPr lang="en-US" sz="2800" dirty="0"/>
              <a:t>Delete existing products</a:t>
            </a:r>
          </a:p>
        </p:txBody>
      </p:sp>
    </p:spTree>
    <p:extLst>
      <p:ext uri="{BB962C8B-B14F-4D97-AF65-F5344CB8AC3E}">
        <p14:creationId xmlns:p14="http://schemas.microsoft.com/office/powerpoint/2010/main" val="18645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5F894-85AD-E780-AB20-575DEDB2C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295BA-F771-0942-51BC-494E36BB56A0}"/>
              </a:ext>
            </a:extLst>
          </p:cNvPr>
          <p:cNvSpPr>
            <a:spLocks noGrp="1"/>
          </p:cNvSpPr>
          <p:nvPr>
            <p:ph type="title"/>
          </p:nvPr>
        </p:nvSpPr>
        <p:spPr>
          <a:xfrm>
            <a:off x="1592466" y="-248264"/>
            <a:ext cx="10018713" cy="1752599"/>
          </a:xfrm>
        </p:spPr>
        <p:txBody>
          <a:bodyPr>
            <a:normAutofit/>
          </a:bodyPr>
          <a:lstStyle/>
          <a:p>
            <a:r>
              <a:rPr lang="en-US" sz="6600" b="1" dirty="0"/>
              <a:t>Features</a:t>
            </a:r>
            <a:endParaRPr lang="en-US" sz="5400" b="1" dirty="0"/>
          </a:p>
        </p:txBody>
      </p:sp>
      <p:sp>
        <p:nvSpPr>
          <p:cNvPr id="3" name="Content Placeholder 2">
            <a:extLst>
              <a:ext uri="{FF2B5EF4-FFF2-40B4-BE49-F238E27FC236}">
                <a16:creationId xmlns:a16="http://schemas.microsoft.com/office/drawing/2014/main" id="{650A291D-24FC-3D5C-2B92-71C6E55316D9}"/>
              </a:ext>
            </a:extLst>
          </p:cNvPr>
          <p:cNvSpPr>
            <a:spLocks noGrp="1"/>
          </p:cNvSpPr>
          <p:nvPr>
            <p:ph sz="quarter" idx="13"/>
          </p:nvPr>
        </p:nvSpPr>
        <p:spPr>
          <a:xfrm>
            <a:off x="2408276" y="1927123"/>
            <a:ext cx="7109349" cy="4551680"/>
          </a:xfrm>
        </p:spPr>
        <p:txBody>
          <a:bodyPr>
            <a:noAutofit/>
          </a:bodyPr>
          <a:lstStyle/>
          <a:p>
            <a:pPr>
              <a:buNone/>
            </a:pPr>
            <a:r>
              <a:rPr lang="en-US" sz="2600" b="1" dirty="0"/>
              <a:t>🗂️ Category Management</a:t>
            </a:r>
          </a:p>
          <a:p>
            <a:pPr>
              <a:buFont typeface="Arial" panose="020B0604020202020204" pitchFamily="34" charset="0"/>
              <a:buChar char="•"/>
            </a:pPr>
            <a:r>
              <a:rPr lang="en-US" sz="2600" dirty="0"/>
              <a:t>Add new product categories</a:t>
            </a:r>
          </a:p>
          <a:p>
            <a:pPr>
              <a:buFont typeface="Arial" panose="020B0604020202020204" pitchFamily="34" charset="0"/>
              <a:buChar char="•"/>
            </a:pPr>
            <a:r>
              <a:rPr lang="en-US" sz="2600" dirty="0"/>
              <a:t>Delete categories</a:t>
            </a:r>
          </a:p>
          <a:p>
            <a:pPr>
              <a:buNone/>
            </a:pPr>
            <a:r>
              <a:rPr lang="en-US" sz="2600" b="1" dirty="0"/>
              <a:t>👤 Customer Management</a:t>
            </a:r>
          </a:p>
          <a:p>
            <a:pPr>
              <a:buFont typeface="Arial" panose="020B0604020202020204" pitchFamily="34" charset="0"/>
              <a:buChar char="•"/>
            </a:pPr>
            <a:r>
              <a:rPr lang="en-US" sz="2600" dirty="0"/>
              <a:t>Add and manage customer information</a:t>
            </a:r>
          </a:p>
          <a:p>
            <a:pPr>
              <a:buFont typeface="Arial" panose="020B0604020202020204" pitchFamily="34" charset="0"/>
              <a:buChar char="•"/>
            </a:pPr>
            <a:r>
              <a:rPr lang="en-US" sz="2600" dirty="0"/>
              <a:t>View customer details</a:t>
            </a:r>
          </a:p>
          <a:p>
            <a:pPr>
              <a:buNone/>
            </a:pPr>
            <a:r>
              <a:rPr lang="en-US" sz="2600" b="1" dirty="0"/>
              <a:t>🛒 Orders Management</a:t>
            </a:r>
          </a:p>
          <a:p>
            <a:pPr>
              <a:buFont typeface="Arial" panose="020B0604020202020204" pitchFamily="34" charset="0"/>
              <a:buChar char="•"/>
            </a:pPr>
            <a:r>
              <a:rPr lang="en-US" sz="2600" dirty="0"/>
              <a:t>Track customer orders</a:t>
            </a:r>
          </a:p>
          <a:p>
            <a:pPr>
              <a:buFont typeface="Arial" panose="020B0604020202020204" pitchFamily="34" charset="0"/>
              <a:buChar char="•"/>
            </a:pPr>
            <a:r>
              <a:rPr lang="en-US" sz="2600" dirty="0"/>
              <a:t>Record new orders</a:t>
            </a:r>
          </a:p>
          <a:p>
            <a:pPr>
              <a:buFont typeface="Arial" panose="020B0604020202020204" pitchFamily="34" charset="0"/>
              <a:buChar char="•"/>
            </a:pPr>
            <a:endParaRPr lang="en-US" sz="2600" dirty="0"/>
          </a:p>
        </p:txBody>
      </p:sp>
    </p:spTree>
    <p:extLst>
      <p:ext uri="{BB962C8B-B14F-4D97-AF65-F5344CB8AC3E}">
        <p14:creationId xmlns:p14="http://schemas.microsoft.com/office/powerpoint/2010/main" val="74679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97001-31EC-D9D7-59FB-A24BD8A2C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9DE35-8D35-8022-5683-82D04101BBF9}"/>
              </a:ext>
            </a:extLst>
          </p:cNvPr>
          <p:cNvSpPr>
            <a:spLocks noGrp="1"/>
          </p:cNvSpPr>
          <p:nvPr>
            <p:ph type="title"/>
          </p:nvPr>
        </p:nvSpPr>
        <p:spPr>
          <a:xfrm>
            <a:off x="1592466" y="-248264"/>
            <a:ext cx="10018713" cy="1752599"/>
          </a:xfrm>
        </p:spPr>
        <p:txBody>
          <a:bodyPr>
            <a:normAutofit/>
          </a:bodyPr>
          <a:lstStyle/>
          <a:p>
            <a:r>
              <a:rPr lang="en-US" sz="6600" b="1" dirty="0"/>
              <a:t>Features</a:t>
            </a:r>
            <a:endParaRPr lang="en-US" sz="5400" b="1" dirty="0"/>
          </a:p>
        </p:txBody>
      </p:sp>
      <p:sp>
        <p:nvSpPr>
          <p:cNvPr id="3" name="Content Placeholder 2">
            <a:extLst>
              <a:ext uri="{FF2B5EF4-FFF2-40B4-BE49-F238E27FC236}">
                <a16:creationId xmlns:a16="http://schemas.microsoft.com/office/drawing/2014/main" id="{D7E040A7-D71C-4203-932D-7C25867F935E}"/>
              </a:ext>
            </a:extLst>
          </p:cNvPr>
          <p:cNvSpPr>
            <a:spLocks noGrp="1"/>
          </p:cNvSpPr>
          <p:nvPr>
            <p:ph sz="quarter" idx="13"/>
          </p:nvPr>
        </p:nvSpPr>
        <p:spPr>
          <a:xfrm>
            <a:off x="2408590" y="1651819"/>
            <a:ext cx="7374819" cy="4551680"/>
          </a:xfrm>
        </p:spPr>
        <p:txBody>
          <a:bodyPr>
            <a:normAutofit/>
          </a:bodyPr>
          <a:lstStyle/>
          <a:p>
            <a:pPr>
              <a:buNone/>
            </a:pPr>
            <a:r>
              <a:rPr lang="en-US" sz="2600" b="1" dirty="0"/>
              <a:t>📘 Customer Ledger</a:t>
            </a:r>
          </a:p>
          <a:p>
            <a:pPr>
              <a:buFont typeface="Arial" panose="020B0604020202020204" pitchFamily="34" charset="0"/>
              <a:buChar char="•"/>
            </a:pPr>
            <a:r>
              <a:rPr lang="en-US" sz="2600" dirty="0"/>
              <a:t>Track dues </a:t>
            </a:r>
          </a:p>
          <a:p>
            <a:pPr>
              <a:buFont typeface="Arial" panose="020B0604020202020204" pitchFamily="34" charset="0"/>
              <a:buChar char="•"/>
            </a:pPr>
            <a:r>
              <a:rPr lang="en-US" sz="2600" dirty="0"/>
              <a:t>Track transactions</a:t>
            </a:r>
          </a:p>
          <a:p>
            <a:pPr>
              <a:buNone/>
            </a:pPr>
            <a:r>
              <a:rPr lang="en-US" sz="2600" b="1" dirty="0"/>
              <a:t>🔐 Logout System</a:t>
            </a:r>
          </a:p>
          <a:p>
            <a:pPr>
              <a:buFont typeface="Arial" panose="020B0604020202020204" pitchFamily="34" charset="0"/>
              <a:buChar char="•"/>
            </a:pPr>
            <a:r>
              <a:rPr lang="en-US" sz="2600" dirty="0"/>
              <a:t>Secure exit from the application</a:t>
            </a:r>
          </a:p>
          <a:p>
            <a:pPr>
              <a:buFont typeface="Arial" panose="020B0604020202020204" pitchFamily="34" charset="0"/>
              <a:buChar char="•"/>
            </a:pPr>
            <a:r>
              <a:rPr lang="en-US" sz="2600" dirty="0"/>
              <a:t>Prevent unauthorized access after logout</a:t>
            </a:r>
          </a:p>
          <a:p>
            <a:pPr>
              <a:buFont typeface="Arial" panose="020B0604020202020204" pitchFamily="34" charset="0"/>
              <a:buChar char="•"/>
            </a:pPr>
            <a:endParaRPr lang="en-US" sz="2600" dirty="0"/>
          </a:p>
        </p:txBody>
      </p:sp>
    </p:spTree>
    <p:extLst>
      <p:ext uri="{BB962C8B-B14F-4D97-AF65-F5344CB8AC3E}">
        <p14:creationId xmlns:p14="http://schemas.microsoft.com/office/powerpoint/2010/main" val="173898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DB7A-DE1E-AD7A-C15A-9CA936983F65}"/>
              </a:ext>
            </a:extLst>
          </p:cNvPr>
          <p:cNvSpPr>
            <a:spLocks noGrp="1"/>
          </p:cNvSpPr>
          <p:nvPr>
            <p:ph type="title"/>
          </p:nvPr>
        </p:nvSpPr>
        <p:spPr>
          <a:xfrm>
            <a:off x="1700355" y="119194"/>
            <a:ext cx="10018713" cy="1752599"/>
          </a:xfrm>
        </p:spPr>
        <p:txBody>
          <a:bodyPr/>
          <a:lstStyle/>
          <a:p>
            <a:r>
              <a:rPr lang="en-US" sz="6600" b="1" dirty="0"/>
              <a:t>Tools &amp; Technologies</a:t>
            </a:r>
          </a:p>
        </p:txBody>
      </p:sp>
      <p:sp>
        <p:nvSpPr>
          <p:cNvPr id="3" name="Content Placeholder 2">
            <a:extLst>
              <a:ext uri="{FF2B5EF4-FFF2-40B4-BE49-F238E27FC236}">
                <a16:creationId xmlns:a16="http://schemas.microsoft.com/office/drawing/2014/main" id="{926EE4FF-5265-D31A-EC59-34EC117A09E5}"/>
              </a:ext>
            </a:extLst>
          </p:cNvPr>
          <p:cNvSpPr>
            <a:spLocks noGrp="1"/>
          </p:cNvSpPr>
          <p:nvPr>
            <p:ph sz="quarter" idx="13"/>
          </p:nvPr>
        </p:nvSpPr>
        <p:spPr>
          <a:xfrm>
            <a:off x="1828174" y="2094270"/>
            <a:ext cx="10363826" cy="3424107"/>
          </a:xfrm>
        </p:spPr>
        <p:txBody>
          <a:bodyPr/>
          <a:lstStyle/>
          <a:p>
            <a:pPr>
              <a:buFont typeface="Arial" panose="020B0604020202020204" pitchFamily="34" charset="0"/>
              <a:buChar char="•"/>
            </a:pPr>
            <a:r>
              <a:rPr lang="en-US" sz="2800" b="1" dirty="0"/>
              <a:t>Frontend</a:t>
            </a:r>
            <a:r>
              <a:rPr lang="en-US" sz="2800" dirty="0"/>
              <a:t>: JAVA GUI (AWT + SWING)</a:t>
            </a:r>
          </a:p>
          <a:p>
            <a:pPr>
              <a:buFont typeface="Arial" panose="020B0604020202020204" pitchFamily="34" charset="0"/>
              <a:buChar char="•"/>
            </a:pPr>
            <a:r>
              <a:rPr lang="en-US" sz="2800" b="1" dirty="0"/>
              <a:t>Backend</a:t>
            </a:r>
            <a:r>
              <a:rPr lang="en-US" sz="2800" dirty="0"/>
              <a:t>: MySQL</a:t>
            </a:r>
          </a:p>
          <a:p>
            <a:pPr>
              <a:buFont typeface="Arial" panose="020B0604020202020204" pitchFamily="34" charset="0"/>
              <a:buChar char="•"/>
            </a:pPr>
            <a:r>
              <a:rPr lang="en-US" sz="2800" b="1" dirty="0"/>
              <a:t>Language</a:t>
            </a:r>
            <a:r>
              <a:rPr lang="en-US" sz="2800" dirty="0"/>
              <a:t>: JAVA</a:t>
            </a:r>
          </a:p>
          <a:p>
            <a:endParaRPr lang="en-US" dirty="0"/>
          </a:p>
        </p:txBody>
      </p:sp>
    </p:spTree>
    <p:extLst>
      <p:ext uri="{BB962C8B-B14F-4D97-AF65-F5344CB8AC3E}">
        <p14:creationId xmlns:p14="http://schemas.microsoft.com/office/powerpoint/2010/main" val="14505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04D6E81-9266-46DD-8C06-EE8BF90AC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
            <a:extLst>
              <a:ext uri="{FF2B5EF4-FFF2-40B4-BE49-F238E27FC236}">
                <a16:creationId xmlns:a16="http://schemas.microsoft.com/office/drawing/2014/main" id="{8F2AEEAC-81F0-800F-62FA-625769132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643" y="326712"/>
            <a:ext cx="8932714" cy="6342228"/>
          </a:xfrm>
          <a:prstGeom prst="rect">
            <a:avLst/>
          </a:prstGeom>
        </p:spPr>
      </p:pic>
    </p:spTree>
    <p:extLst>
      <p:ext uri="{BB962C8B-B14F-4D97-AF65-F5344CB8AC3E}">
        <p14:creationId xmlns:p14="http://schemas.microsoft.com/office/powerpoint/2010/main" val="1347977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178</TotalTime>
  <Words>576</Words>
  <Application>Microsoft Office PowerPoint</Application>
  <PresentationFormat>Widescreen</PresentationFormat>
  <Paragraphs>102</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Corbel</vt:lpstr>
      <vt:lpstr>Parallax</vt:lpstr>
      <vt:lpstr>Inventory Management System</vt:lpstr>
      <vt:lpstr>Group Members</vt:lpstr>
      <vt:lpstr>Introduction</vt:lpstr>
      <vt:lpstr>Objective</vt:lpstr>
      <vt:lpstr>Features</vt:lpstr>
      <vt:lpstr>Features</vt:lpstr>
      <vt:lpstr>Features</vt:lpstr>
      <vt:lpstr>Tools &amp; Technologies</vt:lpstr>
      <vt:lpstr>PowerPoint Presentation</vt:lpstr>
      <vt:lpstr>PowerPoint Presentation</vt:lpstr>
      <vt:lpstr>Schema</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Saleem Ahmed</dc:creator>
  <cp:lastModifiedBy>M.Hasnain Mughal</cp:lastModifiedBy>
  <cp:revision>11</cp:revision>
  <dcterms:created xsi:type="dcterms:W3CDTF">2025-05-01T10:11:33Z</dcterms:created>
  <dcterms:modified xsi:type="dcterms:W3CDTF">2025-05-15T20:00:42Z</dcterms:modified>
</cp:coreProperties>
</file>