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55" r:id="rId4"/>
    <p:sldId id="366" r:id="rId5"/>
    <p:sldId id="358" r:id="rId6"/>
    <p:sldId id="361" r:id="rId7"/>
    <p:sldId id="360" r:id="rId8"/>
    <p:sldId id="359" r:id="rId9"/>
    <p:sldId id="357" r:id="rId10"/>
    <p:sldId id="305" r:id="rId11"/>
    <p:sldId id="308" r:id="rId12"/>
    <p:sldId id="309" r:id="rId13"/>
    <p:sldId id="310" r:id="rId14"/>
    <p:sldId id="311" r:id="rId15"/>
    <p:sldId id="314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4" r:id="rId26"/>
    <p:sldId id="325" r:id="rId27"/>
    <p:sldId id="354" r:id="rId28"/>
    <p:sldId id="326" r:id="rId29"/>
    <p:sldId id="327" r:id="rId30"/>
    <p:sldId id="356" r:id="rId31"/>
    <p:sldId id="363" r:id="rId32"/>
    <p:sldId id="362" r:id="rId33"/>
    <p:sldId id="364" r:id="rId34"/>
    <p:sldId id="365" r:id="rId35"/>
    <p:sldId id="352" r:id="rId36"/>
    <p:sldId id="332" r:id="rId37"/>
    <p:sldId id="350" r:id="rId38"/>
    <p:sldId id="35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B05-3A24-4291-A781-AF32975A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BFE5-F382-4545-883C-FE995A66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D92-62D5-45F0-8670-FC79FC39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7321-0B84-4508-97F1-3F2BDC6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8109-FF03-40D9-A823-52C5E7F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0D72-7839-4E2A-8F6A-806D6D5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C9B1-3D9E-4745-AC67-A9AF43DF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9EE-876D-4D47-BA26-DE4475B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56C-1235-42E5-9711-D56531C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4BE-DF63-49AF-BD4A-4F81B43B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9C168-6933-4546-9DAA-837481B6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66D-C772-4CD2-B143-67E54C8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2B4-8AF2-49C5-99B8-433320D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285-FA87-4AB6-BEDB-C303C2F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2AD7-BC19-407F-939B-6B68891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FFB-597F-4C37-8CC1-BB8F7D2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06AA-6DD9-453C-9DC3-DFFE446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81EF-25CF-4AA6-83C6-822710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77CA-4569-4F9A-AE85-FE342AB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9DA-383B-43D1-A8B0-17533C33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ED5-29D0-4A4F-87F3-4A1B84C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3925-A323-4B02-8BF8-B2AE4B39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AEFF-79F1-45F2-87AC-5CA6FD6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C0A4-BE6C-41FE-B6BD-A6E6D8E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D78-972D-4E6C-8711-2930D9E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40D-C35E-4DD7-AF84-99C8331A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8DD-B534-4C1A-BD34-AB3EEDCE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FC00-F7EA-46A1-A7F2-22E0F92A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7851-9DDF-4537-A2F7-538D64BE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141-B3CB-43DA-BC96-655BE36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203C-2B35-4DCA-AC11-CD3DECE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C62-CCD4-4D4E-AE42-CB3B39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632-A367-464D-807A-755E9784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B7EB-ECD9-4452-98C4-CCA5EE3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3FDF-E300-4C9C-9F15-39CCDA20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5E5C-B257-4EC8-9BD5-3743D84F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AEB94-669D-40F6-9923-5DE1AA5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32B7-991F-48FB-BB26-5983D6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4A203-5594-4688-9D94-60E58E6B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F4A-0F9F-4406-9CF8-9E551DD7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BFCE-FEBC-4B29-9C65-0BD99BF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431C-7317-4239-859E-BC107D37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DC99-29C7-4213-AD06-8A5ED91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74321-F7BB-40F2-99BE-A6BEFC4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7658-3ECD-43AC-B683-BB28910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20B3-E2EA-458C-B25A-2377F16A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335B-59F8-4912-9E06-93BD517B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B96-3F7F-41A5-9B6B-07A373E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AE3D-E900-4D2F-B737-E5DB1D4A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51342-79D1-453E-BA52-2CF4497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B128-193C-4C61-B601-D4CE4D10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6F1D-C624-4707-A1DF-8670F71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D106-9719-48A1-9691-D5F1CA5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9067E-811C-40EB-93CC-51FDEDCB8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8337-5F3A-4D32-8B9F-1D9DC749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47AF4-A490-415D-9CF3-039B825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3688-1D2D-4471-A2C3-D477140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801D-17F6-4728-88AA-85CD14F0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16C9F-2627-4541-80CD-BF9A52A2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A607-D6FD-4481-93B2-DE5B5727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C58C-2F9B-45C8-8A91-F2251105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C65-606F-4741-9B24-075F4F9447D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29A8-10AB-4123-9F6D-FDA815CB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C0BF-FE4E-473D-A135-EB1C8AE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196-E3DC-4D9F-9C23-885FCA61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KmwfIYVEk9dNEoskVgPkrd7ihbXmtxf?usp=sharing" TargetMode="External"/><Relationship Id="rId2" Type="http://schemas.openxmlformats.org/officeDocument/2006/relationships/hyperlink" Target="https://github.com/muhammadhusni777/ARDUMEKA-MQTT-GU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1B6-E5F2-441B-AC6C-A2AD5215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2874"/>
            <a:ext cx="9144000" cy="1029994"/>
          </a:xfrm>
        </p:spPr>
        <p:txBody>
          <a:bodyPr>
            <a:noAutofit/>
          </a:bodyPr>
          <a:lstStyle/>
          <a:p>
            <a:r>
              <a:rPr lang="en-US" sz="3600" dirty="0"/>
              <a:t>Creating Integrated Python QML GUI with MQTT </a:t>
            </a:r>
            <a:br>
              <a:rPr lang="en-US" sz="3600" dirty="0"/>
            </a:br>
            <a:r>
              <a:rPr lang="en-US" sz="3600" dirty="0"/>
              <a:t>Practical Training Handout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C3EC-F354-4CA0-8239-1183B158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910"/>
            <a:ext cx="9144000" cy="1029994"/>
          </a:xfrm>
        </p:spPr>
        <p:txBody>
          <a:bodyPr>
            <a:normAutofit/>
          </a:bodyPr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4F3AD98-3CFD-4803-8AF4-6E48860C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642381" y="296374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1DD6C-19F8-467B-9B79-F5A07DA5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34" y="179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ED9DB-2260-44A4-B788-5792C90D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78" y="264711"/>
            <a:ext cx="1848018" cy="184801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32D64B-3F96-4540-9AD6-ABE3069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21" y="0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845-AA75-454C-BC6B-B017BD2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" y="0"/>
            <a:ext cx="10515600" cy="1325563"/>
          </a:xfrm>
        </p:spPr>
        <p:txBody>
          <a:bodyPr/>
          <a:lstStyle/>
          <a:p>
            <a:r>
              <a:rPr lang="en-US" dirty="0"/>
              <a:t>Today Workshop Project with PyQt5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6324D-4303-4AE2-A3BA-0A42B276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29" y="4107305"/>
            <a:ext cx="6711239" cy="2750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839AF-A4AC-495F-A040-B0EA48A6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" y="973628"/>
            <a:ext cx="5336720" cy="335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80E7C-A188-4F27-B10C-3E9E97F62427}"/>
              </a:ext>
            </a:extLst>
          </p:cNvPr>
          <p:cNvSpPr txBox="1"/>
          <p:nvPr/>
        </p:nvSpPr>
        <p:spPr>
          <a:xfrm>
            <a:off x="5366027" y="3737973"/>
            <a:ext cx="620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https://wokwi.com/projects/345223004701065810</a:t>
            </a:r>
          </a:p>
        </p:txBody>
      </p:sp>
    </p:spTree>
    <p:extLst>
      <p:ext uri="{BB962C8B-B14F-4D97-AF65-F5344CB8AC3E}">
        <p14:creationId xmlns:p14="http://schemas.microsoft.com/office/powerpoint/2010/main" val="1541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37C-528C-418A-A756-CF0E6D7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34C9-B58E-49CD-AD38-BEECF24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Software Installation</a:t>
            </a:r>
          </a:p>
          <a:p>
            <a:r>
              <a:rPr lang="en-US" dirty="0"/>
              <a:t>Notepad++</a:t>
            </a:r>
          </a:p>
          <a:p>
            <a:r>
              <a:rPr lang="en-US" dirty="0" err="1"/>
              <a:t>Thonny</a:t>
            </a:r>
            <a:r>
              <a:rPr lang="en-US" dirty="0"/>
              <a:t> IDE</a:t>
            </a:r>
          </a:p>
          <a:p>
            <a:pPr marL="0" indent="0">
              <a:buNone/>
            </a:pPr>
            <a:r>
              <a:rPr lang="en-US" dirty="0"/>
              <a:t>	- PyQt5 Library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paho.mqtt</a:t>
            </a:r>
            <a:r>
              <a:rPr lang="en-US" dirty="0"/>
              <a:t> Library</a:t>
            </a:r>
          </a:p>
          <a:p>
            <a:r>
              <a:rPr lang="en-US" dirty="0"/>
              <a:t>Arduino IDE</a:t>
            </a:r>
          </a:p>
          <a:p>
            <a:pPr marL="0" indent="0">
              <a:buNone/>
            </a:pPr>
            <a:r>
              <a:rPr lang="en-US" dirty="0"/>
              <a:t>	- ESP32 Board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Pubsubclient</a:t>
            </a:r>
            <a:r>
              <a:rPr lang="en-US" dirty="0"/>
              <a:t> Library</a:t>
            </a:r>
          </a:p>
          <a:p>
            <a:r>
              <a:rPr lang="en-US" dirty="0"/>
              <a:t>CP211 Driver</a:t>
            </a:r>
          </a:p>
          <a:p>
            <a:r>
              <a:rPr lang="en-US" dirty="0"/>
              <a:t>MQTT Explorer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5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5AF-44FC-4F3F-9ED7-9B93C3D9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Wiring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D2FC1-CAB0-4885-BEE1-9B1FFEF5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1980835"/>
            <a:ext cx="11008629" cy="45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706-84B9-4F0E-B266-428EB19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EXAMPLE CODE FIRST TO MAKE SURE PREPARATION DONE PERFECTLY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EFA3C-CB50-4040-BE02-853FA990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" t="17340" r="85806" b="60197"/>
          <a:stretch/>
        </p:blipFill>
        <p:spPr>
          <a:xfrm>
            <a:off x="493072" y="3863704"/>
            <a:ext cx="2377440" cy="22627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74F736-16CA-4479-9D66-BE35C2EA4C92}"/>
              </a:ext>
            </a:extLst>
          </p:cNvPr>
          <p:cNvSpPr/>
          <p:nvPr/>
        </p:nvSpPr>
        <p:spPr>
          <a:xfrm>
            <a:off x="3108960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204D99-C4E5-4AA7-9BE6-AA638B58DEE7}"/>
              </a:ext>
            </a:extLst>
          </p:cNvPr>
          <p:cNvSpPr/>
          <p:nvPr/>
        </p:nvSpPr>
        <p:spPr>
          <a:xfrm rot="10800000">
            <a:off x="3108960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692A-A9BA-4AD5-A6F1-C330FF4A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2" y="1963711"/>
            <a:ext cx="3019099" cy="1899993"/>
          </a:xfrm>
          <a:prstGeom prst="rect">
            <a:avLst/>
          </a:prstGeom>
        </p:spPr>
      </p:pic>
      <p:pic>
        <p:nvPicPr>
          <p:cNvPr id="1026" name="Picture 2" descr="Minimal MQTT: Control And Clients | Hackaday">
            <a:extLst>
              <a:ext uri="{FF2B5EF4-FFF2-40B4-BE49-F238E27FC236}">
                <a16:creationId xmlns:a16="http://schemas.microsoft.com/office/drawing/2014/main" id="{DB0CF0CD-4F6F-4316-998F-491E67E5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58" y="3803542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C04243C-4608-4A23-A18B-DFBFADCF96C6}"/>
              </a:ext>
            </a:extLst>
          </p:cNvPr>
          <p:cNvSpPr/>
          <p:nvPr/>
        </p:nvSpPr>
        <p:spPr>
          <a:xfrm>
            <a:off x="6836898" y="4583624"/>
            <a:ext cx="1350498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8FF5DE-7298-4E31-8736-5BF14E9E738A}"/>
              </a:ext>
            </a:extLst>
          </p:cNvPr>
          <p:cNvSpPr/>
          <p:nvPr/>
        </p:nvSpPr>
        <p:spPr>
          <a:xfrm rot="10800000">
            <a:off x="6836898" y="5119688"/>
            <a:ext cx="1209822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E33AE-5797-48C2-8586-E43579FEA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28" y="3980312"/>
            <a:ext cx="2029584" cy="2029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F31FB-DEB1-4B7D-A839-64A32470C9CC}"/>
              </a:ext>
            </a:extLst>
          </p:cNvPr>
          <p:cNvSpPr txBox="1"/>
          <p:nvPr/>
        </p:nvSpPr>
        <p:spPr>
          <a:xfrm>
            <a:off x="3276153" y="42743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AD17E-7448-423A-A4CB-6119713E11E8}"/>
              </a:ext>
            </a:extLst>
          </p:cNvPr>
          <p:cNvSpPr txBox="1"/>
          <p:nvPr/>
        </p:nvSpPr>
        <p:spPr>
          <a:xfrm>
            <a:off x="7078374" y="55905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55363-5061-4D1D-A9EC-AE77BCECAD5E}"/>
              </a:ext>
            </a:extLst>
          </p:cNvPr>
          <p:cNvSpPr txBox="1"/>
          <p:nvPr/>
        </p:nvSpPr>
        <p:spPr>
          <a:xfrm>
            <a:off x="6998003" y="426652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50BD3-9456-4795-AD61-7E446DAA4DE0}"/>
              </a:ext>
            </a:extLst>
          </p:cNvPr>
          <p:cNvSpPr txBox="1"/>
          <p:nvPr/>
        </p:nvSpPr>
        <p:spPr>
          <a:xfrm>
            <a:off x="3246819" y="547108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4367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8B79D2-893E-4CF6-A70C-E71BF9E8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53" y="1194298"/>
            <a:ext cx="6447454" cy="4057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86337-6655-44E2-B628-9BC3DF20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5" y="277661"/>
            <a:ext cx="10515600" cy="1325563"/>
          </a:xfrm>
        </p:spPr>
        <p:txBody>
          <a:bodyPr/>
          <a:lstStyle/>
          <a:p>
            <a:r>
              <a:rPr lang="en-US" dirty="0"/>
              <a:t>step by step on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5768-8B22-4E7F-8FC3-34B87AC6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36" y="1961186"/>
            <a:ext cx="5457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add windows</a:t>
            </a:r>
          </a:p>
          <a:p>
            <a:pPr marL="0" indent="0">
              <a:buNone/>
            </a:pPr>
            <a:r>
              <a:rPr lang="en-US" sz="2400" dirty="0"/>
              <a:t>2 add text</a:t>
            </a:r>
          </a:p>
          <a:p>
            <a:pPr marL="0" indent="0">
              <a:buNone/>
            </a:pPr>
            <a:r>
              <a:rPr lang="en-US" sz="2400" dirty="0"/>
              <a:t>3 Add button</a:t>
            </a:r>
          </a:p>
          <a:p>
            <a:pPr marL="0" indent="0">
              <a:buNone/>
            </a:pPr>
            <a:r>
              <a:rPr lang="en-US" sz="2400" dirty="0"/>
              <a:t>4 Add slider</a:t>
            </a:r>
          </a:p>
          <a:p>
            <a:pPr marL="0" indent="0">
              <a:buNone/>
            </a:pPr>
            <a:r>
              <a:rPr lang="en-US" sz="2400" dirty="0"/>
              <a:t>5 Add image</a:t>
            </a:r>
          </a:p>
          <a:p>
            <a:pPr marL="0" indent="0">
              <a:buNone/>
            </a:pPr>
            <a:r>
              <a:rPr lang="en-US" sz="2400" dirty="0"/>
              <a:t>6 Add gauge and circular gauge</a:t>
            </a:r>
          </a:p>
          <a:p>
            <a:pPr marL="0" indent="0">
              <a:buNone/>
            </a:pPr>
            <a:r>
              <a:rPr lang="en-US" sz="2400" dirty="0"/>
              <a:t>7 Integrate python and </a:t>
            </a:r>
            <a:r>
              <a:rPr lang="en-US" sz="2400" dirty="0" err="1"/>
              <a:t>qml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8 send data through MQTT Connection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7066C-A515-4261-9823-CA4AF34DC13C}"/>
              </a:ext>
            </a:extLst>
          </p:cNvPr>
          <p:cNvGrpSpPr/>
          <p:nvPr/>
        </p:nvGrpSpPr>
        <p:grpSpPr>
          <a:xfrm>
            <a:off x="5811997" y="1027906"/>
            <a:ext cx="5421302" cy="3855705"/>
            <a:chOff x="6650196" y="1918740"/>
            <a:chExt cx="5421302" cy="3855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F4203B-463B-4D74-BA47-64EDA5728AB2}"/>
                </a:ext>
              </a:extLst>
            </p:cNvPr>
            <p:cNvSpPr/>
            <p:nvPr/>
          </p:nvSpPr>
          <p:spPr>
            <a:xfrm>
              <a:off x="8048847" y="191874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CCF886-7B76-4F2B-B76B-40AD0D8B2D90}"/>
                </a:ext>
              </a:extLst>
            </p:cNvPr>
            <p:cNvSpPr/>
            <p:nvPr/>
          </p:nvSpPr>
          <p:spPr>
            <a:xfrm>
              <a:off x="10420846" y="2235027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8D6E3-9A46-4940-8F64-32619E59BC44}"/>
                </a:ext>
              </a:extLst>
            </p:cNvPr>
            <p:cNvSpPr/>
            <p:nvPr/>
          </p:nvSpPr>
          <p:spPr>
            <a:xfrm>
              <a:off x="10254998" y="342900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972A7-4BA3-4AED-AC75-B0A831427E05}"/>
                </a:ext>
              </a:extLst>
            </p:cNvPr>
            <p:cNvSpPr/>
            <p:nvPr/>
          </p:nvSpPr>
          <p:spPr>
            <a:xfrm>
              <a:off x="7453425" y="544166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1D6B5-5D8D-4BC7-8EE5-F615B9EDB607}"/>
                </a:ext>
              </a:extLst>
            </p:cNvPr>
            <p:cNvSpPr/>
            <p:nvPr/>
          </p:nvSpPr>
          <p:spPr>
            <a:xfrm>
              <a:off x="6650196" y="2271250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84178A-A467-4291-B0D2-8CC17C6E7BCB}"/>
                </a:ext>
              </a:extLst>
            </p:cNvPr>
            <p:cNvSpPr/>
            <p:nvPr/>
          </p:nvSpPr>
          <p:spPr>
            <a:xfrm>
              <a:off x="7343919" y="3595392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CD7C79-2D93-458E-BC36-B9907901D7D0}"/>
                </a:ext>
              </a:extLst>
            </p:cNvPr>
            <p:cNvSpPr/>
            <p:nvPr/>
          </p:nvSpPr>
          <p:spPr>
            <a:xfrm>
              <a:off x="11678094" y="3666971"/>
              <a:ext cx="393404" cy="332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53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E243-5005-4EC4-8F3F-49641B30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B9B-751F-43B5-9EEB-4B2D5125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py</a:t>
            </a:r>
            <a:r>
              <a:rPr lang="en-US" sz="6000" dirty="0"/>
              <a:t>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.</a:t>
            </a:r>
            <a:r>
              <a:rPr lang="en-US" sz="6000" dirty="0" err="1"/>
              <a:t>qml</a:t>
            </a:r>
            <a:endParaRPr lang="en-US" sz="60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859C1D-81B4-4AEE-B2B0-88CEBCE2B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5200" y="1557189"/>
            <a:ext cx="7223760" cy="5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310-5501-4904-A60E-6158D3AC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19"/>
          </a:xfrm>
        </p:spPr>
        <p:txBody>
          <a:bodyPr/>
          <a:lstStyle/>
          <a:p>
            <a:r>
              <a:rPr lang="en-US" dirty="0"/>
              <a:t>Python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55E4-1E6D-4BE0-806C-B01FDC22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6"/>
            <a:ext cx="10515600" cy="5514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PyQt5.QtCore import * </a:t>
            </a:r>
          </a:p>
          <a:p>
            <a:pPr marL="0" indent="0">
              <a:buNone/>
            </a:pPr>
            <a:r>
              <a:rPr lang="en-US" dirty="0"/>
              <a:t>from PyQt5.QtGui import * </a:t>
            </a:r>
          </a:p>
          <a:p>
            <a:pPr marL="0" indent="0">
              <a:buNone/>
            </a:pPr>
            <a:r>
              <a:rPr lang="en-US" dirty="0"/>
              <a:t>from PyQt5.QtQml import * </a:t>
            </a:r>
          </a:p>
          <a:p>
            <a:pPr marL="0" indent="0">
              <a:buNone/>
            </a:pPr>
            <a:r>
              <a:rPr lang="en-US" dirty="0"/>
              <a:t>from PyQt5.QtWidgets import *</a:t>
            </a:r>
          </a:p>
          <a:p>
            <a:pPr marL="0" indent="0">
              <a:buNone/>
            </a:pPr>
            <a:r>
              <a:rPr lang="en-US" dirty="0"/>
              <a:t>from PyQt5.QtQuick import *  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main = table()</a:t>
            </a:r>
          </a:p>
        </p:txBody>
      </p:sp>
    </p:spTree>
    <p:extLst>
      <p:ext uri="{BB962C8B-B14F-4D97-AF65-F5344CB8AC3E}">
        <p14:creationId xmlns:p14="http://schemas.microsoft.com/office/powerpoint/2010/main" val="22345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5A94-21DF-44CF-A8EF-0F28CC9C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 err="1"/>
              <a:t>Qml</a:t>
            </a:r>
            <a:r>
              <a:rPr lang="en-US" dirty="0"/>
              <a:t> 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04F6-5B08-4904-B97B-A37AD4A5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5042095" cy="4868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</a:t>
            </a:r>
            <a:r>
              <a:rPr lang="en-US" dirty="0"/>
              <a:t> 2.12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QtQuick.Window</a:t>
            </a:r>
            <a:r>
              <a:rPr lang="en-US" dirty="0"/>
              <a:t> 2.13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QtQuick.Controls.Styles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QtQuick.Extras.Private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en-US" dirty="0"/>
              <a:t>Window {</a:t>
            </a:r>
          </a:p>
          <a:p>
            <a:pPr marL="0" indent="0">
              <a:buNone/>
            </a:pPr>
            <a:r>
              <a:rPr lang="en-US" dirty="0"/>
              <a:t>	id : root</a:t>
            </a:r>
          </a:p>
          <a:p>
            <a:pPr marL="0" indent="0">
              <a:buNone/>
            </a:pPr>
            <a:r>
              <a:rPr lang="en-US" dirty="0"/>
              <a:t>	width: 400</a:t>
            </a:r>
          </a:p>
          <a:p>
            <a:pPr marL="0" indent="0">
              <a:buNone/>
            </a:pPr>
            <a:r>
              <a:rPr lang="en-US" dirty="0"/>
              <a:t>	height: 400</a:t>
            </a:r>
          </a:p>
          <a:p>
            <a:pPr marL="0" indent="0">
              <a:buNone/>
            </a:pPr>
            <a:r>
              <a:rPr lang="en-US" dirty="0"/>
              <a:t>	title:"</a:t>
            </a:r>
            <a:r>
              <a:rPr lang="en-US" dirty="0" err="1"/>
              <a:t>membuat</a:t>
            </a:r>
            <a:r>
              <a:rPr lang="en-US" dirty="0"/>
              <a:t> windows"</a:t>
            </a:r>
          </a:p>
          <a:p>
            <a:pPr marL="0" indent="0">
              <a:buNone/>
            </a:pPr>
            <a:r>
              <a:rPr lang="en-US" dirty="0"/>
              <a:t>	color : "pink"</a:t>
            </a:r>
          </a:p>
          <a:p>
            <a:pPr marL="0" indent="0">
              <a:buNone/>
            </a:pPr>
            <a:r>
              <a:rPr lang="en-US" dirty="0"/>
              <a:t>    	visible: true</a:t>
            </a:r>
          </a:p>
          <a:p>
            <a:pPr marL="0" indent="0">
              <a:buNone/>
            </a:pPr>
            <a:r>
              <a:rPr lang="en-US" dirty="0"/>
              <a:t>    	//flags: </a:t>
            </a:r>
            <a:r>
              <a:rPr lang="en-US" dirty="0" err="1"/>
              <a:t>Qt.WindowMaximized</a:t>
            </a:r>
            <a:r>
              <a:rPr lang="en-US" dirty="0"/>
              <a:t> //</a:t>
            </a:r>
            <a:r>
              <a:rPr lang="en-US" dirty="0" err="1"/>
              <a:t>Qt.Dialog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3225-0724-4A13-9746-C3B70F8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0BE-790C-42F4-A2FC-EA1EE5FB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Make your windows with your favorite color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62B5-7664-42EB-8AD1-54A8247D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color </a:t>
            </a:r>
            <a:r>
              <a:rPr lang="en-US" dirty="0" err="1"/>
              <a:t>pallete</a:t>
            </a:r>
            <a:endParaRPr lang="en-US" dirty="0"/>
          </a:p>
        </p:txBody>
      </p:sp>
      <p:pic>
        <p:nvPicPr>
          <p:cNvPr id="1026" name="Picture 2" descr="Color Palettes for Web, Digital, Blog &amp; Graphic Design with Hexadecimal  Codes - Wondernote">
            <a:extLst>
              <a:ext uri="{FF2B5EF4-FFF2-40B4-BE49-F238E27FC236}">
                <a16:creationId xmlns:a16="http://schemas.microsoft.com/office/drawing/2014/main" id="{A1F4B965-23BF-4791-9B52-F6BA26A6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8"/>
          <a:stretch/>
        </p:blipFill>
        <p:spPr bwMode="auto">
          <a:xfrm>
            <a:off x="1390356" y="1406769"/>
            <a:ext cx="4349261" cy="52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F69EA1-7D9D-4EEC-86CF-12701FC5CF0A}"/>
              </a:ext>
            </a:extLst>
          </p:cNvPr>
          <p:cNvSpPr/>
          <p:nvPr/>
        </p:nvSpPr>
        <p:spPr>
          <a:xfrm>
            <a:off x="6951391" y="3751124"/>
            <a:ext cx="2722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color : “#FF96C5"</a:t>
            </a:r>
          </a:p>
        </p:txBody>
      </p:sp>
    </p:spTree>
    <p:extLst>
      <p:ext uri="{BB962C8B-B14F-4D97-AF65-F5344CB8AC3E}">
        <p14:creationId xmlns:p14="http://schemas.microsoft.com/office/powerpoint/2010/main" val="39158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A21-8F01-4C6C-A233-F5DF655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text on your window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E690-0A74-4EA0-B7DA-AD9589CB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Text{</a:t>
            </a:r>
          </a:p>
          <a:p>
            <a:pPr marL="0" indent="0">
              <a:buNone/>
            </a:pPr>
            <a:r>
              <a:rPr lang="en-US" dirty="0"/>
              <a:t>	id : text1</a:t>
            </a:r>
          </a:p>
          <a:p>
            <a:pPr marL="0" indent="0">
              <a:buNone/>
            </a:pPr>
            <a:r>
              <a:rPr lang="en-US" dirty="0"/>
              <a:t>	x:100</a:t>
            </a:r>
          </a:p>
          <a:p>
            <a:pPr marL="0" indent="0">
              <a:buNone/>
            </a:pPr>
            <a:r>
              <a:rPr lang="en-US" dirty="0"/>
              <a:t>	y:200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text:"Hello</a:t>
            </a:r>
            <a:r>
              <a:rPr lang="en-US" dirty="0"/>
              <a:t> World"</a:t>
            </a:r>
          </a:p>
          <a:p>
            <a:pPr marL="0" indent="0">
              <a:buNone/>
            </a:pPr>
            <a:r>
              <a:rPr lang="en-US" dirty="0"/>
              <a:t>	color: "#00FF00"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font.family</a:t>
            </a:r>
            <a:r>
              <a:rPr lang="en-US" dirty="0"/>
              <a:t>  : "Comic Sans MS"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font.pixelSize</a:t>
            </a:r>
            <a:r>
              <a:rPr lang="en-US" dirty="0"/>
              <a:t>: 35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font.bold</a:t>
            </a:r>
            <a:r>
              <a:rPr lang="en-US" dirty="0"/>
              <a:t> : true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4EFAC-813C-4E25-BAC5-7AA0E3E5FA5C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YOUR NAME ON YOUR WINDOW</a:t>
            </a:r>
          </a:p>
        </p:txBody>
      </p:sp>
    </p:spTree>
    <p:extLst>
      <p:ext uri="{BB962C8B-B14F-4D97-AF65-F5344CB8AC3E}">
        <p14:creationId xmlns:p14="http://schemas.microsoft.com/office/powerpoint/2010/main" val="41190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5E2-E46E-4F4F-91F7-B98A4FF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buttons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87AA-0F17-421A-A374-2309C1BF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Button {</a:t>
            </a:r>
          </a:p>
          <a:p>
            <a:pPr marL="0" indent="0">
              <a:buNone/>
            </a:pPr>
            <a:r>
              <a:rPr lang="en-US" dirty="0"/>
              <a:t>		id: button1</a:t>
            </a:r>
          </a:p>
          <a:p>
            <a:pPr marL="0" indent="0">
              <a:buNone/>
            </a:pPr>
            <a:r>
              <a:rPr lang="en-US" dirty="0"/>
              <a:t>		x :100</a:t>
            </a:r>
          </a:p>
          <a:p>
            <a:pPr marL="0" indent="0">
              <a:buNone/>
            </a:pPr>
            <a:r>
              <a:rPr lang="en-US" dirty="0"/>
              <a:t>		y :200</a:t>
            </a:r>
          </a:p>
          <a:p>
            <a:pPr marL="0" indent="0">
              <a:buNone/>
            </a:pPr>
            <a:r>
              <a:rPr lang="en-US" dirty="0"/>
              <a:t>		text: "button1"		</a:t>
            </a:r>
          </a:p>
          <a:p>
            <a:pPr marL="0" indent="0">
              <a:buNone/>
            </a:pPr>
            <a:r>
              <a:rPr lang="en-US" dirty="0"/>
              <a:t>		palette {</a:t>
            </a:r>
          </a:p>
          <a:p>
            <a:pPr marL="0" indent="0">
              <a:buNone/>
            </a:pPr>
            <a:r>
              <a:rPr lang="en-US" dirty="0"/>
              <a:t>        		button: "#00FF00"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buttonText</a:t>
            </a:r>
            <a:r>
              <a:rPr lang="en-US" dirty="0"/>
              <a:t>: "black"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216BF-6CCE-4FA1-9404-8C2C344453A6}"/>
              </a:ext>
            </a:extLst>
          </p:cNvPr>
          <p:cNvSpPr txBox="1"/>
          <p:nvPr/>
        </p:nvSpPr>
        <p:spPr>
          <a:xfrm>
            <a:off x="6925994" y="6262042"/>
            <a:ext cx="515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THREE BUTTONS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0C91EA3-E629-4476-9F4A-C60964A3B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543781"/>
            <a:ext cx="3932463" cy="43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56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6E4-471D-410A-96BF-43469CC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toggle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C1A5D-9391-4612-B627-50766D429823}"/>
              </a:ext>
            </a:extLst>
          </p:cNvPr>
          <p:cNvSpPr/>
          <p:nvPr/>
        </p:nvSpPr>
        <p:spPr>
          <a:xfrm>
            <a:off x="838200" y="1443956"/>
            <a:ext cx="7770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			id: button3</a:t>
            </a:r>
          </a:p>
          <a:p>
            <a:r>
              <a:rPr lang="en-US" dirty="0"/>
              <a:t>			x :120</a:t>
            </a:r>
          </a:p>
          <a:p>
            <a:r>
              <a:rPr lang="en-US" dirty="0"/>
              <a:t>			y :170</a:t>
            </a:r>
          </a:p>
          <a:p>
            <a:r>
              <a:rPr lang="en-US" dirty="0"/>
              <a:t>			width : 250</a:t>
            </a:r>
          </a:p>
          <a:p>
            <a:r>
              <a:rPr lang="en-US" dirty="0"/>
              <a:t>			text: "off"</a:t>
            </a:r>
          </a:p>
          <a:p>
            <a:r>
              <a:rPr lang="en-US" dirty="0"/>
              <a:t>			</a:t>
            </a:r>
            <a:r>
              <a:rPr lang="en-US" dirty="0" err="1"/>
              <a:t>font.pixelSize</a:t>
            </a:r>
            <a:r>
              <a:rPr lang="en-US" dirty="0"/>
              <a:t> : 20</a:t>
            </a:r>
          </a:p>
          <a:p>
            <a:r>
              <a:rPr lang="en-US" dirty="0"/>
              <a:t>			</a:t>
            </a:r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if(button3.text == "on"){</a:t>
            </a:r>
          </a:p>
          <a:p>
            <a:r>
              <a:rPr lang="en-US" dirty="0"/>
              <a:t>				text = "off";</a:t>
            </a:r>
          </a:p>
          <a:p>
            <a:r>
              <a:rPr lang="en-US" dirty="0"/>
              <a:t>				button3_color.color = "#df1c39"	</a:t>
            </a:r>
          </a:p>
          <a:p>
            <a:r>
              <a:rPr lang="en-US" dirty="0"/>
              <a:t>			}else</a:t>
            </a:r>
          </a:p>
          <a:p>
            <a:r>
              <a:rPr lang="en-US" dirty="0"/>
              <a:t>				if(button3.text == "off"){</a:t>
            </a:r>
          </a:p>
          <a:p>
            <a:r>
              <a:rPr lang="en-US" dirty="0"/>
              <a:t>				text = "on";</a:t>
            </a:r>
          </a:p>
          <a:p>
            <a:r>
              <a:rPr lang="en-US" dirty="0"/>
              <a:t>				button3_color.color = "#04f8fa" 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}		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3266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9B9-462B-4D85-903B-42A41FB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picture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FA7-DCBD-4EDB-A721-56214E79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Image{</a:t>
            </a:r>
          </a:p>
          <a:p>
            <a:pPr marL="0" indent="0">
              <a:buNone/>
            </a:pPr>
            <a:r>
              <a:rPr lang="en-US" dirty="0"/>
              <a:t>	x:50</a:t>
            </a:r>
          </a:p>
          <a:p>
            <a:pPr marL="0" indent="0">
              <a:buNone/>
            </a:pPr>
            <a:r>
              <a:rPr lang="en-US" dirty="0"/>
              <a:t>	y:0</a:t>
            </a:r>
          </a:p>
          <a:p>
            <a:pPr marL="0" indent="0">
              <a:buNone/>
            </a:pPr>
            <a:r>
              <a:rPr lang="en-US" dirty="0"/>
              <a:t>	width : 250</a:t>
            </a:r>
          </a:p>
          <a:p>
            <a:pPr marL="0" indent="0">
              <a:buNone/>
            </a:pPr>
            <a:r>
              <a:rPr lang="en-US" dirty="0"/>
              <a:t>	height : 250</a:t>
            </a:r>
          </a:p>
          <a:p>
            <a:pPr marL="0" indent="0">
              <a:buNone/>
            </a:pPr>
            <a:r>
              <a:rPr lang="en-US" dirty="0"/>
              <a:t>	source: "arduino.png"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9C50A-C1D0-40F1-8349-518EC00B1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13" y="1690688"/>
            <a:ext cx="4613230" cy="4979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7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2FF-D75D-496A-A278-73659DB2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slider on your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3E76-5A68-4814-B0EA-B3E12727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Slider {</a:t>
            </a:r>
          </a:p>
          <a:p>
            <a:pPr marL="0" indent="0">
              <a:buNone/>
            </a:pPr>
            <a:r>
              <a:rPr lang="en-US" dirty="0"/>
              <a:t>		id: slider1</a:t>
            </a:r>
          </a:p>
          <a:p>
            <a:pPr marL="0" indent="0">
              <a:buNone/>
            </a:pPr>
            <a:r>
              <a:rPr lang="en-US" dirty="0"/>
              <a:t>		x:0</a:t>
            </a:r>
          </a:p>
          <a:p>
            <a:pPr marL="0" indent="0">
              <a:buNone/>
            </a:pPr>
            <a:r>
              <a:rPr lang="en-US" dirty="0"/>
              <a:t>		y:150</a:t>
            </a:r>
          </a:p>
          <a:p>
            <a:pPr marL="0" indent="0">
              <a:buNone/>
            </a:pPr>
            <a:r>
              <a:rPr lang="en-US" dirty="0"/>
              <a:t>		height: 20</a:t>
            </a:r>
          </a:p>
          <a:p>
            <a:pPr marL="0" indent="0">
              <a:buNone/>
            </a:pPr>
            <a:r>
              <a:rPr lang="en-US" dirty="0"/>
              <a:t>		width: 300</a:t>
            </a:r>
          </a:p>
          <a:p>
            <a:pPr marL="0" indent="0">
              <a:buNone/>
            </a:pPr>
            <a:r>
              <a:rPr lang="en-US" dirty="0"/>
              <a:t>		value: 0</a:t>
            </a:r>
          </a:p>
          <a:p>
            <a:pPr marL="0" indent="0">
              <a:buNone/>
            </a:pPr>
            <a:r>
              <a:rPr lang="en-US" dirty="0"/>
              <a:t>		from:10</a:t>
            </a:r>
          </a:p>
          <a:p>
            <a:pPr marL="0" indent="0">
              <a:buNone/>
            </a:pPr>
            <a:r>
              <a:rPr lang="en-US" dirty="0"/>
              <a:t>		to: 255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stepSize</a:t>
            </a:r>
            <a:r>
              <a:rPr lang="en-US" dirty="0"/>
              <a:t>: 5</a:t>
            </a:r>
          </a:p>
          <a:p>
            <a:pPr marL="0" indent="0">
              <a:buNone/>
            </a:pPr>
            <a:r>
              <a:rPr lang="en-US" dirty="0"/>
              <a:t>		orientation: </a:t>
            </a:r>
            <a:r>
              <a:rPr lang="en-US" dirty="0" err="1"/>
              <a:t>Qt.Horizontal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onValueChanged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9CC32CF0-FF91-46D6-A3B6-132384E81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39" y="1878966"/>
            <a:ext cx="3958568" cy="4244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D52-16BD-406B-83BE-DFBF6370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260D3-F5E3-4304-9DE6-4073C0A118F9}"/>
              </a:ext>
            </a:extLst>
          </p:cNvPr>
          <p:cNvSpPr/>
          <p:nvPr/>
        </p:nvSpPr>
        <p:spPr>
          <a:xfrm>
            <a:off x="164123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Gauge {</a:t>
            </a:r>
          </a:p>
          <a:p>
            <a:r>
              <a:rPr lang="en-US" dirty="0"/>
              <a:t>		id : gauge2</a:t>
            </a:r>
          </a:p>
          <a:p>
            <a:r>
              <a:rPr lang="en-US" dirty="0"/>
              <a:t>		x: 300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value: 50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  <a:r>
              <a:rPr lang="en-US" dirty="0" err="1"/>
              <a:t>tickmarkStepSize</a:t>
            </a:r>
            <a:r>
              <a:rPr lang="en-US" dirty="0"/>
              <a:t>: 20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  <a:r>
              <a:rPr lang="en-US" dirty="0" err="1"/>
              <a:t>valueBar</a:t>
            </a:r>
            <a:r>
              <a:rPr lang="en-US" dirty="0"/>
              <a:t>: Rectangle {</a:t>
            </a:r>
          </a:p>
          <a:p>
            <a:r>
              <a:rPr lang="en-US" dirty="0"/>
              <a:t>				color: "#e85d08"</a:t>
            </a:r>
          </a:p>
          <a:p>
            <a:r>
              <a:rPr lang="en-US" dirty="0"/>
              <a:t>				</a:t>
            </a:r>
            <a:r>
              <a:rPr lang="en-US" dirty="0" err="1"/>
              <a:t>implicitWidth</a:t>
            </a:r>
            <a:r>
              <a:rPr lang="en-US" dirty="0"/>
              <a:t>: 16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04C7-C2D2-48ED-8E2C-B131D1D34A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854546" y="1799771"/>
            <a:ext cx="4225115" cy="4543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66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61A-133F-40D7-8230-8A48CE6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circular gauge on your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91F4E-57F8-4946-BE24-E804014E6455}"/>
              </a:ext>
            </a:extLst>
          </p:cNvPr>
          <p:cNvSpPr/>
          <p:nvPr/>
        </p:nvSpPr>
        <p:spPr>
          <a:xfrm>
            <a:off x="838200" y="18680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CircularGauge</a:t>
            </a:r>
            <a:r>
              <a:rPr lang="en-US" dirty="0"/>
              <a:t> {</a:t>
            </a:r>
          </a:p>
          <a:p>
            <a:r>
              <a:rPr lang="en-US" dirty="0"/>
              <a:t>		id : gauge1</a:t>
            </a:r>
          </a:p>
          <a:p>
            <a:r>
              <a:rPr lang="en-US" dirty="0"/>
              <a:t>		x: 10</a:t>
            </a:r>
          </a:p>
          <a:p>
            <a:r>
              <a:rPr lang="en-US" dirty="0"/>
              <a:t>		y: 70</a:t>
            </a:r>
          </a:p>
          <a:p>
            <a:r>
              <a:rPr lang="en-US" dirty="0"/>
              <a:t>		height : 250</a:t>
            </a:r>
          </a:p>
          <a:p>
            <a:r>
              <a:rPr lang="en-US" dirty="0"/>
              <a:t>		width : 250</a:t>
            </a:r>
          </a:p>
          <a:p>
            <a:r>
              <a:rPr lang="en-US" dirty="0"/>
              <a:t>		value: 0</a:t>
            </a:r>
          </a:p>
          <a:p>
            <a:r>
              <a:rPr lang="en-US" dirty="0"/>
              <a:t>		</a:t>
            </a:r>
            <a:r>
              <a:rPr lang="en-US" dirty="0" err="1"/>
              <a:t>minimumValue</a:t>
            </a:r>
            <a:r>
              <a:rPr lang="en-US" dirty="0"/>
              <a:t>: 0</a:t>
            </a:r>
          </a:p>
          <a:p>
            <a:r>
              <a:rPr lang="en-US" dirty="0"/>
              <a:t>		</a:t>
            </a:r>
            <a:r>
              <a:rPr lang="en-US" dirty="0" err="1"/>
              <a:t>maximumValue</a:t>
            </a:r>
            <a:r>
              <a:rPr lang="en-US" dirty="0"/>
              <a:t>: 100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style: </a:t>
            </a:r>
            <a:r>
              <a:rPr lang="en-US" dirty="0" err="1"/>
              <a:t>CircularGaugeStyle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labelStepSize</a:t>
            </a:r>
            <a:r>
              <a:rPr lang="en-US" dirty="0"/>
              <a:t>: 10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65E7-EE68-454F-ADA3-FF5D7EBB15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446" r="1390" b="1634"/>
          <a:stretch/>
        </p:blipFill>
        <p:spPr bwMode="auto">
          <a:xfrm>
            <a:off x="6096000" y="1868049"/>
            <a:ext cx="4078514" cy="4386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0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6581-BE7E-45A4-BD59-CDCC5B3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tricks =&gt; grouping using Rectangle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A40BF-CCBB-471D-9F09-B268759961BB}"/>
              </a:ext>
            </a:extLst>
          </p:cNvPr>
          <p:cNvSpPr/>
          <p:nvPr/>
        </p:nvSpPr>
        <p:spPr>
          <a:xfrm>
            <a:off x="696687" y="23050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x: 200</a:t>
            </a:r>
          </a:p>
          <a:p>
            <a:r>
              <a:rPr lang="en-US" dirty="0"/>
              <a:t>	y:0</a:t>
            </a:r>
          </a:p>
          <a:p>
            <a:r>
              <a:rPr lang="en-US" dirty="0"/>
              <a:t>	width : 600</a:t>
            </a:r>
          </a:p>
          <a:p>
            <a:r>
              <a:rPr lang="en-US" dirty="0"/>
              <a:t>	height : 130</a:t>
            </a:r>
          </a:p>
          <a:p>
            <a:r>
              <a:rPr lang="en-US" dirty="0"/>
              <a:t>	color : "#122e55"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//insert your QML Component inside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BBE1-6F2F-4F7F-B404-50878F56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4" y="1914821"/>
            <a:ext cx="3408136" cy="43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334-6775-4F22-9C61-81E21DEA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808E9-4F53-4CA9-9449-BA68C83ED0A3}"/>
              </a:ext>
            </a:extLst>
          </p:cNvPr>
          <p:cNvSpPr/>
          <p:nvPr/>
        </p:nvSpPr>
        <p:spPr>
          <a:xfrm>
            <a:off x="0" y="1843326"/>
            <a:ext cx="63632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##############TOMBOL QML  KE PYTHON 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button1(self, message):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##########SLIDER QML KE PYTHON###################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(str)</a:t>
            </a:r>
          </a:p>
          <a:p>
            <a:r>
              <a:rPr lang="en-US" dirty="0"/>
              <a:t>    def </a:t>
            </a:r>
            <a:r>
              <a:rPr lang="en-US" dirty="0" err="1"/>
              <a:t>analog_output</a:t>
            </a:r>
            <a:r>
              <a:rPr lang="en-US" dirty="0"/>
              <a:t>(self, message):</a:t>
            </a:r>
          </a:p>
          <a:p>
            <a:r>
              <a:rPr lang="en-US" dirty="0"/>
              <a:t>        print(message)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D9FA0-9BAF-4B0D-B7DC-C9C603EC2255}"/>
              </a:ext>
            </a:extLst>
          </p:cNvPr>
          <p:cNvSpPr/>
          <p:nvPr/>
        </p:nvSpPr>
        <p:spPr>
          <a:xfrm>
            <a:off x="7289410" y="2787968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Button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onClicked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516F-451E-4B42-B3CA-789E2751EBFA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&lt;= QML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A234-DFBC-4BAE-A725-CAFE967C38E3}"/>
              </a:ext>
            </a:extLst>
          </p:cNvPr>
          <p:cNvSpPr/>
          <p:nvPr/>
        </p:nvSpPr>
        <p:spPr>
          <a:xfrm>
            <a:off x="7289409" y="4900910"/>
            <a:ext cx="5005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Slider {</a:t>
            </a:r>
          </a:p>
          <a:p>
            <a:r>
              <a:rPr lang="en-US" dirty="0"/>
              <a:t>…….</a:t>
            </a:r>
          </a:p>
          <a:p>
            <a:r>
              <a:rPr lang="en-US" dirty="0" err="1"/>
              <a:t>onValueChanged</a:t>
            </a:r>
            <a:r>
              <a:rPr lang="en-US" dirty="0"/>
              <a:t>:{</a:t>
            </a:r>
          </a:p>
          <a:p>
            <a:r>
              <a:rPr lang="en-US" dirty="0"/>
              <a:t>						backend.button1("clicked")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61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188-859F-4FE5-8630-A993D0D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B499-C43D-46D5-B5EC-0175AE4106F7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=&gt; QML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E72FB-15FC-48A6-8374-205A192BED8A}"/>
              </a:ext>
            </a:extLst>
          </p:cNvPr>
          <p:cNvSpPr/>
          <p:nvPr/>
        </p:nvSpPr>
        <p:spPr>
          <a:xfrm>
            <a:off x="6451210" y="2693085"/>
            <a:ext cx="5740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Timer{</a:t>
            </a:r>
          </a:p>
          <a:p>
            <a:r>
              <a:rPr lang="en-US" dirty="0"/>
              <a:t>		</a:t>
            </a:r>
            <a:r>
              <a:rPr lang="en-US" dirty="0" err="1"/>
              <a:t>id:transferdata</a:t>
            </a:r>
            <a:endParaRPr lang="en-US" dirty="0"/>
          </a:p>
          <a:p>
            <a:r>
              <a:rPr lang="en-US" dirty="0"/>
              <a:t>		interval: 50</a:t>
            </a:r>
          </a:p>
          <a:p>
            <a:r>
              <a:rPr lang="en-US" dirty="0"/>
              <a:t>		repeat: true</a:t>
            </a:r>
          </a:p>
          <a:p>
            <a:r>
              <a:rPr lang="en-US" dirty="0"/>
              <a:t>		running: true</a:t>
            </a:r>
          </a:p>
          <a:p>
            <a:r>
              <a:rPr lang="en-US" dirty="0"/>
              <a:t>		</a:t>
            </a:r>
            <a:r>
              <a:rPr lang="en-US" dirty="0" err="1"/>
              <a:t>onTriggered</a:t>
            </a:r>
            <a:r>
              <a:rPr lang="en-US" dirty="0"/>
              <a:t>: {</a:t>
            </a:r>
          </a:p>
          <a:p>
            <a:r>
              <a:rPr lang="en-US" dirty="0"/>
              <a:t>		</a:t>
            </a:r>
            <a:r>
              <a:rPr lang="en-US" dirty="0" err="1"/>
              <a:t>pot_val.text</a:t>
            </a:r>
            <a:r>
              <a:rPr lang="en-US" dirty="0"/>
              <a:t> = </a:t>
            </a:r>
            <a:r>
              <a:rPr lang="en-US" dirty="0" err="1"/>
              <a:t>backend.get_analog</a:t>
            </a:r>
            <a:r>
              <a:rPr lang="en-US" dirty="0"/>
              <a:t>()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42608-495A-41FE-BE8E-D9FA3E008F5B}"/>
              </a:ext>
            </a:extLst>
          </p:cNvPr>
          <p:cNvSpPr/>
          <p:nvPr/>
        </p:nvSpPr>
        <p:spPr>
          <a:xfrm>
            <a:off x="355210" y="3524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##########KIRIM DATA ANALOG KE GAUGE##############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(result=float)</a:t>
            </a:r>
          </a:p>
          <a:p>
            <a:r>
              <a:rPr lang="en-US" dirty="0"/>
              <a:t>    def </a:t>
            </a:r>
            <a:r>
              <a:rPr lang="en-US" dirty="0" err="1"/>
              <a:t>get_analog</a:t>
            </a:r>
            <a:r>
              <a:rPr lang="en-US" dirty="0"/>
              <a:t>(self):  return analog</a:t>
            </a:r>
          </a:p>
        </p:txBody>
      </p:sp>
    </p:spTree>
    <p:extLst>
      <p:ext uri="{BB962C8B-B14F-4D97-AF65-F5344CB8AC3E}">
        <p14:creationId xmlns:p14="http://schemas.microsoft.com/office/powerpoint/2010/main" val="6295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2FCA-2331-4913-A68B-E230E512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50B-989D-42F3-BE77-D3A70397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43"/>
            <a:ext cx="10515600" cy="18251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05BC-9AA8-40E2-A3E5-B4E1F595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4" y="1541422"/>
            <a:ext cx="10797097" cy="28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DD20-132F-4C26-A466-CE77533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528"/>
          </a:xfrm>
        </p:spPr>
        <p:txBody>
          <a:bodyPr>
            <a:normAutofit/>
          </a:bodyPr>
          <a:lstStyle/>
          <a:p>
            <a:r>
              <a:rPr lang="en-US" sz="3600" dirty="0"/>
              <a:t>How to Integrated MQTT to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F15-4605-43F1-BE5D-5827D168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6" y="989350"/>
            <a:ext cx="5571344" cy="613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paho.mqtt.client</a:t>
            </a:r>
            <a:r>
              <a:rPr lang="en-US" sz="1600" dirty="0"/>
              <a:t> as </a:t>
            </a:r>
            <a:r>
              <a:rPr lang="en-US" sz="1600" dirty="0" err="1"/>
              <a:t>paho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#broker="127.0.0.1"</a:t>
            </a:r>
          </a:p>
          <a:p>
            <a:pPr marL="0" indent="0">
              <a:buNone/>
            </a:pPr>
            <a:r>
              <a:rPr lang="en-US" sz="1600" dirty="0"/>
              <a:t>broker="broker.emqx.io"</a:t>
            </a:r>
          </a:p>
          <a:p>
            <a:pPr marL="0" indent="0">
              <a:buNone/>
            </a:pPr>
            <a:r>
              <a:rPr lang="en-US" sz="1600" dirty="0"/>
              <a:t>port = 1883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on_message</a:t>
            </a:r>
            <a:r>
              <a:rPr lang="en-US" sz="1600" dirty="0"/>
              <a:t>(client, </a:t>
            </a:r>
            <a:r>
              <a:rPr lang="en-US" sz="1600" dirty="0" err="1"/>
              <a:t>userdata</a:t>
            </a:r>
            <a:r>
              <a:rPr lang="en-US" sz="1600" dirty="0"/>
              <a:t>, message):</a:t>
            </a:r>
          </a:p>
          <a:p>
            <a:pPr marL="0" indent="0">
              <a:buNone/>
            </a:pPr>
            <a:r>
              <a:rPr lang="en-US" sz="1600" dirty="0"/>
              <a:t>    msg = str(</a:t>
            </a:r>
            <a:r>
              <a:rPr lang="en-US" sz="1600" dirty="0" err="1"/>
              <a:t>message.payload.decode</a:t>
            </a:r>
            <a:r>
              <a:rPr lang="en-US" sz="1600" dirty="0"/>
              <a:t>("utf-8"))</a:t>
            </a:r>
          </a:p>
          <a:p>
            <a:pPr marL="0" indent="0">
              <a:buNone/>
            </a:pPr>
            <a:r>
              <a:rPr lang="en-US" sz="1600" dirty="0"/>
              <a:t>    t = str(</a:t>
            </a:r>
            <a:r>
              <a:rPr lang="en-US" sz="1600" dirty="0" err="1"/>
              <a:t>message.topic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if(msg[0] == 'c'):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 1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if (t == "</a:t>
            </a:r>
            <a:r>
              <a:rPr lang="en-US" sz="1600" dirty="0" err="1"/>
              <a:t>topic_test</a:t>
            </a:r>
            <a:r>
              <a:rPr lang="en-US" sz="1600" dirty="0"/>
              <a:t>"):</a:t>
            </a:r>
          </a:p>
          <a:p>
            <a:pPr marL="0" indent="0">
              <a:buNone/>
            </a:pPr>
            <a:r>
              <a:rPr lang="en-US" sz="1600" dirty="0"/>
              <a:t>        global </a:t>
            </a:r>
            <a:r>
              <a:rPr lang="en-US" sz="1600" dirty="0" err="1"/>
              <a:t>topic_test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topic_test</a:t>
            </a:r>
            <a:r>
              <a:rPr lang="en-US" sz="1600" dirty="0"/>
              <a:t> = (msg)</a:t>
            </a:r>
          </a:p>
          <a:p>
            <a:pPr marL="0" indent="0">
              <a:buNone/>
            </a:pPr>
            <a:r>
              <a:rPr lang="en-US" sz="1600" dirty="0"/>
              <a:t>        print(</a:t>
            </a:r>
            <a:r>
              <a:rPr lang="en-US" sz="1600" dirty="0" err="1"/>
              <a:t>topic_test</a:t>
            </a:r>
            <a:r>
              <a:rPr lang="en-US" sz="16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ED081F-CB53-4107-94FB-41765AA2551D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4633210" cy="494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F6A95-5E5A-4EE5-9EC6-E3B9E6EEE1E5}"/>
              </a:ext>
            </a:extLst>
          </p:cNvPr>
          <p:cNvSpPr txBox="1">
            <a:spLocks/>
          </p:cNvSpPr>
          <p:nvPr/>
        </p:nvSpPr>
        <p:spPr>
          <a:xfrm>
            <a:off x="6220919" y="584616"/>
            <a:ext cx="5971081" cy="6273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……..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@pyqtSlot(str)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def button1(self, message):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global button1_status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print(message)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button1_status = message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  </a:t>
            </a:r>
            <a:r>
              <a:rPr lang="en-US" sz="2000" dirty="0" err="1"/>
              <a:t>client.publish</a:t>
            </a:r>
            <a:r>
              <a:rPr lang="en-US" sz="2000" dirty="0"/>
              <a:t>("</a:t>
            </a:r>
            <a:r>
              <a:rPr lang="en-US" sz="2000" dirty="0" err="1"/>
              <a:t>button",str</a:t>
            </a:r>
            <a:r>
              <a:rPr lang="en-US" sz="2000" dirty="0"/>
              <a:t>(message))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__name__ == "__main__":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client= </a:t>
            </a:r>
            <a:r>
              <a:rPr lang="en-US" sz="2000" dirty="0" err="1"/>
              <a:t>paho.Client</a:t>
            </a:r>
            <a:r>
              <a:rPr lang="en-US" sz="2000" dirty="0"/>
              <a:t>("GUI")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client.on_message</a:t>
            </a:r>
            <a:r>
              <a:rPr lang="en-US" sz="2000" dirty="0"/>
              <a:t>=</a:t>
            </a:r>
            <a:r>
              <a:rPr lang="en-US" sz="2000" dirty="0" err="1"/>
              <a:t>on_message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print("connecting to broker ",broker)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client.connect</a:t>
            </a:r>
            <a:r>
              <a:rPr lang="en-US" sz="2000" dirty="0"/>
              <a:t>(</a:t>
            </a:r>
            <a:r>
              <a:rPr lang="en-US" sz="2000" dirty="0" err="1"/>
              <a:t>broker,port</a:t>
            </a:r>
            <a:r>
              <a:rPr lang="en-US" sz="2000" dirty="0"/>
              <a:t>)#connect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print(broker," connected")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client.loop_start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print("Subscribing")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  <a:r>
              <a:rPr lang="en-US" sz="2000" dirty="0" err="1"/>
              <a:t>client.subscribe</a:t>
            </a:r>
            <a:r>
              <a:rPr lang="en-US" sz="2000" dirty="0"/>
              <a:t>("</a:t>
            </a:r>
            <a:r>
              <a:rPr lang="en-US" sz="2000" dirty="0" err="1"/>
              <a:t>topic_test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240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46E-2126-41F2-9B6E-67EF9B77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0C37-D9D6-4478-B945-C7410DF3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64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WiFi.h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PubSubClient.h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Wire.h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Replace the next variables with your SSID/Password combination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ssid</a:t>
            </a:r>
            <a:r>
              <a:rPr lang="en-US" dirty="0"/>
              <a:t> = "</a:t>
            </a:r>
            <a:r>
              <a:rPr lang="en-US" dirty="0" err="1"/>
              <a:t>Wokwi</a:t>
            </a:r>
            <a:r>
              <a:rPr lang="en-US" dirty="0"/>
              <a:t>-GUEST";</a:t>
            </a:r>
          </a:p>
          <a:p>
            <a:pPr marL="0" indent="0">
              <a:buNone/>
            </a:pPr>
            <a:r>
              <a:rPr lang="en-US" dirty="0"/>
              <a:t>const char* password = "";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mqtt_server</a:t>
            </a:r>
            <a:r>
              <a:rPr lang="en-US" dirty="0"/>
              <a:t> = "broker.emqx.io";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PubSubClient</a:t>
            </a:r>
            <a:r>
              <a:rPr lang="en-US" dirty="0"/>
              <a:t> client(</a:t>
            </a:r>
            <a:r>
              <a:rPr lang="en-US" dirty="0" err="1"/>
              <a:t>espClient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lastMsg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char msg[50];</a:t>
            </a:r>
          </a:p>
          <a:p>
            <a:pPr marL="0" indent="0">
              <a:buNone/>
            </a:pPr>
            <a:r>
              <a:rPr lang="en-US" dirty="0"/>
              <a:t>int value = 0;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55EFB-A2AC-4618-8841-59EEA6C2B1AF}"/>
              </a:ext>
            </a:extLst>
          </p:cNvPr>
          <p:cNvSpPr txBox="1">
            <a:spLocks/>
          </p:cNvSpPr>
          <p:nvPr/>
        </p:nvSpPr>
        <p:spPr>
          <a:xfrm>
            <a:off x="7793636" y="1825625"/>
            <a:ext cx="2654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LED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led1_pin 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led2_pin =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led3_pin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pwm_pin = 23;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// button pin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button1_pin = 18;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const int button2_pin = 19;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button1_state;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button2_state;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pwm_value;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analog;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6610-28BF-4646-8EAF-1CE6CF98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1" y="1192265"/>
            <a:ext cx="5082915" cy="4859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(115200);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setup_wifi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client.setServer</a:t>
            </a:r>
            <a:r>
              <a:rPr lang="en-US" dirty="0"/>
              <a:t>(</a:t>
            </a:r>
            <a:r>
              <a:rPr lang="en-US" dirty="0" err="1"/>
              <a:t>mqtt_server</a:t>
            </a:r>
            <a:r>
              <a:rPr lang="en-US" dirty="0"/>
              <a:t>, 1883);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client.setCallback</a:t>
            </a:r>
            <a:r>
              <a:rPr lang="en-US" dirty="0"/>
              <a:t>(callback);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(led1_pin,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(led2_pin,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(led3_pin,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(button1_pin,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(button2_pin, INPUT_PULLUP);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ledcSetup</a:t>
            </a:r>
            <a:r>
              <a:rPr lang="en-US" dirty="0"/>
              <a:t>(0, 1000, 8);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ledcAttachPin</a:t>
            </a:r>
            <a:r>
              <a:rPr lang="en-US" dirty="0"/>
              <a:t>(</a:t>
            </a:r>
            <a:r>
              <a:rPr lang="en-US" dirty="0" err="1"/>
              <a:t>pwm_pin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D42D5-19B7-4669-BE2C-D4455B8A638B}"/>
              </a:ext>
            </a:extLst>
          </p:cNvPr>
          <p:cNvSpPr txBox="1">
            <a:spLocks/>
          </p:cNvSpPr>
          <p:nvPr/>
        </p:nvSpPr>
        <p:spPr>
          <a:xfrm>
            <a:off x="6470756" y="1192265"/>
            <a:ext cx="5082915" cy="48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void </a:t>
            </a:r>
            <a:r>
              <a:rPr lang="en-US" dirty="0" err="1"/>
              <a:t>setup_wifi</a:t>
            </a:r>
            <a:r>
              <a:rPr lang="en-US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delay(10);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("Connecting to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password);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while (</a:t>
            </a:r>
            <a:r>
              <a:rPr lang="en-US" dirty="0" err="1"/>
              <a:t>WiFi.status</a:t>
            </a:r>
            <a:r>
              <a:rPr lang="en-US" dirty="0"/>
              <a:t>() != WL_CONNECTED)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delay(500);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WiFi</a:t>
            </a:r>
            <a:r>
              <a:rPr lang="en-US" dirty="0"/>
              <a:t> connected");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("IP address: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106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E6AD-1B44-42BF-BC04-6D808547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5257800" cy="6365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void callback(char* topic, byte* message, unsigned int length)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("Message arrived on topic: ");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(topic);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</a:t>
            </a:r>
            <a:r>
              <a:rPr lang="en-US" sz="1400" dirty="0"/>
              <a:t>(". Message: ");</a:t>
            </a:r>
          </a:p>
          <a:p>
            <a:pPr marL="0" indent="0">
              <a:buNone/>
            </a:pPr>
            <a:r>
              <a:rPr lang="en-US" sz="1400" dirty="0"/>
              <a:t>  String </a:t>
            </a:r>
            <a:r>
              <a:rPr lang="en-US" sz="1400" dirty="0" err="1"/>
              <a:t>messageTemp</a:t>
            </a:r>
            <a:r>
              <a:rPr lang="en-US" sz="1400" dirty="0"/>
              <a:t>;  </a:t>
            </a:r>
          </a:p>
          <a:p>
            <a:pPr marL="0" indent="0">
              <a:buNone/>
            </a:pPr>
            <a:r>
              <a:rPr lang="en-US" sz="1400" dirty="0"/>
              <a:t>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length;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((char)message[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messageTemp</a:t>
            </a:r>
            <a:r>
              <a:rPr lang="en-US" sz="1400" dirty="0"/>
              <a:t> += (char)message[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Serial.println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if (String(topic) == "button1_send")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Serial.print</a:t>
            </a:r>
            <a:r>
              <a:rPr lang="en-US" sz="1400" dirty="0"/>
              <a:t>("Changing output to ");</a:t>
            </a:r>
          </a:p>
          <a:p>
            <a:pPr marL="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messageTemp</a:t>
            </a:r>
            <a:r>
              <a:rPr lang="en-US" sz="1400" dirty="0"/>
              <a:t> == "on"){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("ON");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HIGH);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else if(</a:t>
            </a:r>
            <a:r>
              <a:rPr lang="en-US" sz="1400" dirty="0" err="1"/>
              <a:t>messageTemp</a:t>
            </a:r>
            <a:r>
              <a:rPr lang="en-US" sz="1400" dirty="0"/>
              <a:t> == "off"){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Serial.println</a:t>
            </a:r>
            <a:r>
              <a:rPr lang="en-US" sz="1400" dirty="0"/>
              <a:t>("OFF");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digitalWrite</a:t>
            </a:r>
            <a:r>
              <a:rPr lang="en-US" sz="1400" dirty="0"/>
              <a:t>(led1_pin, LOW);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9B06-8272-4A38-8488-9F17F55C5AC5}"/>
              </a:ext>
            </a:extLst>
          </p:cNvPr>
          <p:cNvSpPr txBox="1"/>
          <p:nvPr/>
        </p:nvSpPr>
        <p:spPr>
          <a:xfrm>
            <a:off x="6096000" y="889843"/>
            <a:ext cx="6093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reconnect() {</a:t>
            </a:r>
          </a:p>
          <a:p>
            <a:r>
              <a:rPr lang="en-US" dirty="0"/>
              <a:t>  while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("Attempting MQTT connection...");</a:t>
            </a:r>
          </a:p>
          <a:p>
            <a:r>
              <a:rPr lang="en-US" dirty="0"/>
              <a:t>    if (</a:t>
            </a:r>
            <a:r>
              <a:rPr lang="en-US" dirty="0" err="1"/>
              <a:t>client.connect</a:t>
            </a:r>
            <a:r>
              <a:rPr lang="en-US" dirty="0"/>
              <a:t>("ESP32Client")) {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("connected");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("button1_send");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("button2_send");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("button3_send");</a:t>
            </a:r>
          </a:p>
          <a:p>
            <a:r>
              <a:rPr lang="en-US" dirty="0"/>
              <a:t>      </a:t>
            </a:r>
            <a:r>
              <a:rPr lang="en-US" dirty="0" err="1"/>
              <a:t>client.subscribe</a:t>
            </a:r>
            <a:r>
              <a:rPr lang="en-US" dirty="0"/>
              <a:t>("</a:t>
            </a:r>
            <a:r>
              <a:rPr lang="en-US" dirty="0" err="1"/>
              <a:t>analog_send</a:t>
            </a:r>
            <a:r>
              <a:rPr lang="en-US" dirty="0"/>
              <a:t>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("failed, </a:t>
            </a:r>
            <a:r>
              <a:rPr lang="en-US" dirty="0" err="1"/>
              <a:t>rc</a:t>
            </a:r>
            <a:r>
              <a:rPr lang="en-US" dirty="0"/>
              <a:t>=");</a:t>
            </a:r>
          </a:p>
          <a:p>
            <a:r>
              <a:rPr lang="en-US" dirty="0"/>
              <a:t>    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client.state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Serial.println</a:t>
            </a:r>
            <a:r>
              <a:rPr lang="en-US" dirty="0"/>
              <a:t>(" try again in 5 seconds");</a:t>
            </a:r>
          </a:p>
          <a:p>
            <a:r>
              <a:rPr lang="en-US" dirty="0"/>
              <a:t>      delay(5000);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683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7F4-5FF7-4A49-B89D-197C1899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B0920-63B5-4713-A26D-3E9E73768649}"/>
              </a:ext>
            </a:extLst>
          </p:cNvPr>
          <p:cNvSpPr txBox="1"/>
          <p:nvPr/>
        </p:nvSpPr>
        <p:spPr>
          <a:xfrm>
            <a:off x="838200" y="2245558"/>
            <a:ext cx="6093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if (!</a:t>
            </a:r>
            <a:r>
              <a:rPr lang="en-US" dirty="0" err="1"/>
              <a:t>client.connected</a:t>
            </a:r>
            <a:r>
              <a:rPr lang="en-US" dirty="0"/>
              <a:t>()) {</a:t>
            </a:r>
          </a:p>
          <a:p>
            <a:r>
              <a:rPr lang="en-US" dirty="0"/>
              <a:t>    reconnect();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client.loop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ledcWrite</a:t>
            </a:r>
            <a:r>
              <a:rPr lang="en-US" dirty="0"/>
              <a:t>(0, </a:t>
            </a:r>
            <a:r>
              <a:rPr lang="en-US" dirty="0" err="1"/>
              <a:t>pwm_value</a:t>
            </a:r>
            <a:r>
              <a:rPr lang="en-US" dirty="0"/>
              <a:t>);</a:t>
            </a:r>
          </a:p>
          <a:p>
            <a:r>
              <a:rPr lang="en-US" dirty="0"/>
              <a:t>  long now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r>
              <a:rPr lang="en-US" dirty="0"/>
              <a:t>  if (now - </a:t>
            </a:r>
            <a:r>
              <a:rPr lang="en-US" dirty="0" err="1"/>
              <a:t>lastMsg</a:t>
            </a:r>
            <a:r>
              <a:rPr lang="en-US" dirty="0"/>
              <a:t> &gt; 1000) {</a:t>
            </a:r>
          </a:p>
          <a:p>
            <a:r>
              <a:rPr lang="en-US" dirty="0"/>
              <a:t>    </a:t>
            </a:r>
            <a:r>
              <a:rPr lang="en-US" dirty="0" err="1"/>
              <a:t>lastMsg</a:t>
            </a:r>
            <a:r>
              <a:rPr lang="en-US" dirty="0"/>
              <a:t> = now;</a:t>
            </a:r>
          </a:p>
          <a:p>
            <a:r>
              <a:rPr lang="en-US" dirty="0"/>
              <a:t>    analog = </a:t>
            </a:r>
            <a:r>
              <a:rPr lang="en-US" dirty="0" err="1"/>
              <a:t>analogRead</a:t>
            </a:r>
            <a:r>
              <a:rPr lang="en-US" dirty="0"/>
              <a:t>(35);   </a:t>
            </a:r>
          </a:p>
          <a:p>
            <a:r>
              <a:rPr lang="en-US" dirty="0"/>
              <a:t>    char </a:t>
            </a:r>
            <a:r>
              <a:rPr lang="en-US" dirty="0" err="1"/>
              <a:t>analog_send</a:t>
            </a:r>
            <a:r>
              <a:rPr lang="en-US" dirty="0"/>
              <a:t>[8];</a:t>
            </a:r>
          </a:p>
          <a:p>
            <a:r>
              <a:rPr lang="en-US" dirty="0"/>
              <a:t>    </a:t>
            </a:r>
            <a:r>
              <a:rPr lang="en-US" dirty="0" err="1"/>
              <a:t>dtostrf</a:t>
            </a:r>
            <a:r>
              <a:rPr lang="en-US" dirty="0"/>
              <a:t>(analog, 1, 2,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client.publish</a:t>
            </a:r>
            <a:r>
              <a:rPr lang="en-US" dirty="0"/>
              <a:t>("</a:t>
            </a:r>
            <a:r>
              <a:rPr lang="en-US" dirty="0" err="1"/>
              <a:t>potensiometer</a:t>
            </a:r>
            <a:r>
              <a:rPr lang="en-US" dirty="0"/>
              <a:t>", </a:t>
            </a:r>
            <a:r>
              <a:rPr lang="en-US" dirty="0" err="1"/>
              <a:t>analog_send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79A9-A625-4AB3-83A5-E6F743EA1044}"/>
              </a:ext>
            </a:extLst>
          </p:cNvPr>
          <p:cNvSpPr txBox="1"/>
          <p:nvPr/>
        </p:nvSpPr>
        <p:spPr>
          <a:xfrm>
            <a:off x="6931700" y="2522557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button1_state = !</a:t>
            </a:r>
            <a:r>
              <a:rPr lang="en-US" dirty="0" err="1"/>
              <a:t>digitalRead</a:t>
            </a:r>
            <a:r>
              <a:rPr lang="en-US" dirty="0"/>
              <a:t>(button1_pin);</a:t>
            </a:r>
          </a:p>
          <a:p>
            <a:r>
              <a:rPr lang="en-US" dirty="0"/>
              <a:t>    if (button1_state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("sensor1",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button2_state = !</a:t>
            </a:r>
            <a:r>
              <a:rPr lang="en-US" dirty="0" err="1"/>
              <a:t>digitalRead</a:t>
            </a:r>
            <a:r>
              <a:rPr lang="en-US" dirty="0"/>
              <a:t>(button2_pin);</a:t>
            </a:r>
          </a:p>
          <a:p>
            <a:r>
              <a:rPr lang="en-US" dirty="0"/>
              <a:t>    if (button2_state == 1){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"on");</a:t>
            </a:r>
          </a:p>
          <a:p>
            <a:r>
              <a:rPr lang="en-US" dirty="0"/>
              <a:t>    } else{</a:t>
            </a:r>
          </a:p>
          <a:p>
            <a:r>
              <a:rPr lang="en-US" dirty="0"/>
              <a:t>      </a:t>
            </a:r>
            <a:r>
              <a:rPr lang="en-US" dirty="0" err="1"/>
              <a:t>client.publish</a:t>
            </a:r>
            <a:r>
              <a:rPr lang="en-US" dirty="0"/>
              <a:t>("sensor2", "off");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67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6C6-2396-44D7-B8A7-53A9F42A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see the result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65E-B7E4-4731-B1FB-95451E4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participation, I hope this means more for all of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EA41-EE28-4618-B66A-259CAD59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5776686"/>
            <a:ext cx="10515600" cy="10813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2140856" y="0"/>
            <a:ext cx="7910287" cy="50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535-4A78-4224-9277-290B6156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B04-0198-4A83-A7BA-7884908E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12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Ppt, example code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https://github.com/muhammadhusni777/ARDUMEKA-MQTT-GUI</a:t>
            </a:r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US" dirty="0"/>
              <a:t>Software tools</a:t>
            </a:r>
          </a:p>
          <a:p>
            <a:r>
              <a:rPr lang="en-US" dirty="0">
                <a:hlinkClick r:id="rId3"/>
              </a:rPr>
              <a:t>https://drive.google.com/drive/folders/1eKmwfIYVEk9dNEoskVgPkrd7ihbXmtxf?usp=sharing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FDD-1A36-442E-A832-D8263B65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Ring / Technology / Industrial VPN Router / MQTT/MQTT Sparkplug">
            <a:extLst>
              <a:ext uri="{FF2B5EF4-FFF2-40B4-BE49-F238E27FC236}">
                <a16:creationId xmlns:a16="http://schemas.microsoft.com/office/drawing/2014/main" id="{FFC64B15-0C4B-4745-82FB-DE4D30D3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62088"/>
            <a:ext cx="10572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7B6-7FD1-4C4C-923C-A29A84D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905"/>
            <a:ext cx="10515600" cy="298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Broker </a:t>
            </a:r>
            <a:r>
              <a:rPr lang="en-US" dirty="0" err="1"/>
              <a:t>mqtt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broker.emqx.io =&gt; port 1883</a:t>
            </a:r>
          </a:p>
          <a:p>
            <a:pPr marL="0" indent="0">
              <a:buNone/>
            </a:pPr>
            <a:r>
              <a:rPr lang="en-US" dirty="0"/>
              <a:t>test.mosquito.org =&gt; port 1883</a:t>
            </a:r>
          </a:p>
          <a:p>
            <a:pPr marL="0" indent="0">
              <a:buNone/>
            </a:pPr>
            <a:r>
              <a:rPr lang="en-US" dirty="0"/>
              <a:t>mqtt.ardumeka.com =&gt; port 11219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41A39-2105-4249-82BD-B5C3B03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68103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A16-3E48-48AE-A0D3-9E9A403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691B0-8486-45CB-AF94-5B1868D6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1" y="2084518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A63-B95C-4B9D-B4BB-06CA0979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628B-B752-4AD5-8A9E-42C4752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814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251-0A68-4515-AB51-4B2B1FC2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SPACE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ED6D-AE9F-42E8-83A7-964A183A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6341"/>
            <a:ext cx="10515600" cy="600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https://linktr.ee/ardumeka</a:t>
            </a:r>
          </a:p>
        </p:txBody>
      </p:sp>
    </p:spTree>
    <p:extLst>
      <p:ext uri="{BB962C8B-B14F-4D97-AF65-F5344CB8AC3E}">
        <p14:creationId xmlns:p14="http://schemas.microsoft.com/office/powerpoint/2010/main" val="29870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2433</Words>
  <Application>Microsoft Office PowerPoint</Application>
  <PresentationFormat>Widescreen</PresentationFormat>
  <Paragraphs>435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Creating Integrated Python QML GUI with MQTT  Practical Training Handout</vt:lpstr>
      <vt:lpstr>About me</vt:lpstr>
      <vt:lpstr>What is MQTT</vt:lpstr>
      <vt:lpstr>File links</vt:lpstr>
      <vt:lpstr>PowerPoint Presentation</vt:lpstr>
      <vt:lpstr>PowerPoint Presentation</vt:lpstr>
      <vt:lpstr>PowerPoint Presentation</vt:lpstr>
      <vt:lpstr>PowerPoint Presentation</vt:lpstr>
      <vt:lpstr>SPACE AVAILABLE</vt:lpstr>
      <vt:lpstr>Today Workshop Project with PyQt5</vt:lpstr>
      <vt:lpstr>Preparation</vt:lpstr>
      <vt:lpstr>Hardware Wiring</vt:lpstr>
      <vt:lpstr>RUN EXAMPLE CODE FIRST TO MAKE SURE PREPARATION DONE PERFECTLY </vt:lpstr>
      <vt:lpstr>step by step on this workshop</vt:lpstr>
      <vt:lpstr>Create new folder</vt:lpstr>
      <vt:lpstr>Python base code</vt:lpstr>
      <vt:lpstr>Qml base code</vt:lpstr>
      <vt:lpstr>Experiment </vt:lpstr>
      <vt:lpstr>Little tricks =&gt; color pallete</vt:lpstr>
      <vt:lpstr>Add some text on your window </vt:lpstr>
      <vt:lpstr>Add some buttons on your window</vt:lpstr>
      <vt:lpstr>Little tricks =&gt; toggle button</vt:lpstr>
      <vt:lpstr>Add some picture on your window</vt:lpstr>
      <vt:lpstr>Add slider on your window</vt:lpstr>
      <vt:lpstr>Add gauge on your window</vt:lpstr>
      <vt:lpstr>Add circular gauge on your window</vt:lpstr>
      <vt:lpstr>Little tricks =&gt; grouping using Rectangle</vt:lpstr>
      <vt:lpstr>Integrate python with qml</vt:lpstr>
      <vt:lpstr>Integrate python with qml</vt:lpstr>
      <vt:lpstr>How to Integrated MQTT to our system</vt:lpstr>
      <vt:lpstr>ESP32 Code</vt:lpstr>
      <vt:lpstr>PowerPoint Presentation</vt:lpstr>
      <vt:lpstr>PowerPoint Presentation</vt:lpstr>
      <vt:lpstr>PowerPoint Presentation</vt:lpstr>
      <vt:lpstr>Let’s see the result </vt:lpstr>
      <vt:lpstr>Thanks for your participation, I hope this means more for all of you </vt:lpstr>
      <vt:lpstr>My Instagram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QML Arduino GUI</dc:title>
  <dc:creator>User</dc:creator>
  <cp:lastModifiedBy>user</cp:lastModifiedBy>
  <cp:revision>167</cp:revision>
  <dcterms:created xsi:type="dcterms:W3CDTF">2022-07-30T08:14:09Z</dcterms:created>
  <dcterms:modified xsi:type="dcterms:W3CDTF">2022-10-14T08:36:18Z</dcterms:modified>
</cp:coreProperties>
</file>