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1" r:id="rId1"/>
    <p:sldMasterId id="2147483677" r:id="rId2"/>
  </p:sldMasterIdLst>
  <p:notesMasterIdLst>
    <p:notesMasterId r:id="rId48"/>
  </p:notesMasterIdLst>
  <p:sldIdLst>
    <p:sldId id="256" r:id="rId3"/>
    <p:sldId id="310" r:id="rId4"/>
    <p:sldId id="317" r:id="rId5"/>
    <p:sldId id="257" r:id="rId6"/>
    <p:sldId id="311" r:id="rId7"/>
    <p:sldId id="276" r:id="rId8"/>
    <p:sldId id="319" r:id="rId9"/>
    <p:sldId id="318" r:id="rId10"/>
    <p:sldId id="321" r:id="rId11"/>
    <p:sldId id="277" r:id="rId12"/>
    <p:sldId id="278" r:id="rId13"/>
    <p:sldId id="279" r:id="rId14"/>
    <p:sldId id="312" r:id="rId15"/>
    <p:sldId id="280" r:id="rId16"/>
    <p:sldId id="322" r:id="rId17"/>
    <p:sldId id="323" r:id="rId18"/>
    <p:sldId id="313" r:id="rId19"/>
    <p:sldId id="284" r:id="rId20"/>
    <p:sldId id="324" r:id="rId21"/>
    <p:sldId id="325" r:id="rId22"/>
    <p:sldId id="286" r:id="rId23"/>
    <p:sldId id="287" r:id="rId24"/>
    <p:sldId id="314" r:id="rId25"/>
    <p:sldId id="327" r:id="rId26"/>
    <p:sldId id="326" r:id="rId27"/>
    <p:sldId id="288" r:id="rId28"/>
    <p:sldId id="289" r:id="rId29"/>
    <p:sldId id="328" r:id="rId30"/>
    <p:sldId id="291" r:id="rId31"/>
    <p:sldId id="292" r:id="rId32"/>
    <p:sldId id="293" r:id="rId33"/>
    <p:sldId id="315" r:id="rId34"/>
    <p:sldId id="329" r:id="rId35"/>
    <p:sldId id="294" r:id="rId36"/>
    <p:sldId id="258" r:id="rId37"/>
    <p:sldId id="266" r:id="rId38"/>
    <p:sldId id="268" r:id="rId39"/>
    <p:sldId id="267" r:id="rId40"/>
    <p:sldId id="269" r:id="rId41"/>
    <p:sldId id="270" r:id="rId42"/>
    <p:sldId id="297" r:id="rId43"/>
    <p:sldId id="298" r:id="rId44"/>
    <p:sldId id="299" r:id="rId45"/>
    <p:sldId id="273" r:id="rId46"/>
    <p:sldId id="265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00"/>
    <a:srgbClr val="000000"/>
    <a:srgbClr val="FFCC00"/>
    <a:srgbClr val="008000"/>
    <a:srgbClr val="996633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82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4C641669-9AC3-4553-9F61-86526A9F8F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661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9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32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3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3821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84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57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013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70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87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2970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4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862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8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49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8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2371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0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7309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6.wmf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6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2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0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1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32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5"/>
          <p:cNvSpPr>
            <a:spLocks noChangeArrowheads="1"/>
          </p:cNvSpPr>
          <p:nvPr/>
        </p:nvSpPr>
        <p:spPr bwMode="auto">
          <a:xfrm>
            <a:off x="1447800" y="0"/>
            <a:ext cx="6324600" cy="6858000"/>
          </a:xfrm>
          <a:prstGeom prst="rect">
            <a:avLst/>
          </a:prstGeom>
          <a:solidFill>
            <a:srgbClr val="DDDDDD"/>
          </a:solidFill>
          <a:ln w="2857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0" name="Rectangle 10"/>
          <p:cNvSpPr>
            <a:spLocks noChangeArrowheads="1"/>
          </p:cNvSpPr>
          <p:nvPr/>
        </p:nvSpPr>
        <p:spPr bwMode="auto">
          <a:xfrm>
            <a:off x="1905000" y="228600"/>
            <a:ext cx="5410200" cy="6477000"/>
          </a:xfrm>
          <a:prstGeom prst="rect">
            <a:avLst/>
          </a:prstGeom>
          <a:solidFill>
            <a:schemeClr val="tx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101" name="Text Box 12"/>
          <p:cNvSpPr txBox="1">
            <a:spLocks noChangeArrowheads="1"/>
          </p:cNvSpPr>
          <p:nvPr/>
        </p:nvSpPr>
        <p:spPr bwMode="auto">
          <a:xfrm>
            <a:off x="2133600" y="457200"/>
            <a:ext cx="4876800" cy="26098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4800">
                <a:solidFill>
                  <a:schemeClr val="bg1"/>
                </a:solidFill>
              </a:rPr>
              <a:t>Digital Fundamentals</a:t>
            </a:r>
            <a:endParaRPr lang="en-US" altLang="en-US" sz="440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1800">
                <a:solidFill>
                  <a:schemeClr val="bg1"/>
                </a:solidFill>
              </a:rPr>
              <a:t>Tenth Edition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800">
                <a:solidFill>
                  <a:schemeClr val="bg1"/>
                </a:solidFill>
                <a:latin typeface="Arial" pitchFamily="34" charset="0"/>
              </a:rPr>
              <a:t>Floyd</a:t>
            </a:r>
          </a:p>
        </p:txBody>
      </p:sp>
      <p:pic>
        <p:nvPicPr>
          <p:cNvPr id="4102" name="Picture 20" descr="Cover image for DF10-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30563"/>
            <a:ext cx="4572000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3749675" y="4648200"/>
            <a:ext cx="1736725" cy="538163"/>
          </a:xfrm>
          <a:prstGeom prst="rect">
            <a:avLst/>
          </a:prstGeom>
          <a:solidFill>
            <a:schemeClr val="folHlink"/>
          </a:solidFill>
          <a:ln w="19050" cmpd="sng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</a:rPr>
              <a:t>Chapter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914400" y="762070"/>
            <a:ext cx="6173165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A Basic Application of SISO -&gt; to Form SIPO</a:t>
            </a:r>
          </a:p>
        </p:txBody>
      </p:sp>
      <p:sp>
        <p:nvSpPr>
          <p:cNvPr id="9222" name="Text Box 40"/>
          <p:cNvSpPr txBox="1">
            <a:spLocks noChangeArrowheads="1"/>
          </p:cNvSpPr>
          <p:nvPr/>
        </p:nvSpPr>
        <p:spPr bwMode="auto">
          <a:xfrm>
            <a:off x="990600" y="2057400"/>
            <a:ext cx="7315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For example, assume the binary number 1011 is loaded sequentially, one bit at each clock pulse.</a:t>
            </a:r>
          </a:p>
        </p:txBody>
      </p:sp>
      <p:graphicFrame>
        <p:nvGraphicFramePr>
          <p:cNvPr id="9223" name="Object 41"/>
          <p:cNvGraphicFramePr>
            <a:graphicFrameLocks noChangeAspect="1"/>
          </p:cNvGraphicFramePr>
          <p:nvPr/>
        </p:nvGraphicFramePr>
        <p:xfrm>
          <a:off x="1993900" y="4089400"/>
          <a:ext cx="53213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r:id="rId3" imgW="3702240" imgH="1274400" progId="">
                  <p:embed/>
                </p:oleObj>
              </mc:Choice>
              <mc:Fallback>
                <p:oleObj r:id="rId3" imgW="3702240" imgH="1274400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89400"/>
                        <a:ext cx="53213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42"/>
          <p:cNvGraphicFramePr>
            <a:graphicFrameLocks noChangeAspect="1"/>
          </p:cNvGraphicFramePr>
          <p:nvPr/>
        </p:nvGraphicFramePr>
        <p:xfrm>
          <a:off x="1993900" y="3810000"/>
          <a:ext cx="53213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4" r:id="rId5" imgW="3702240" imgH="1491120" progId="">
                  <p:embed/>
                </p:oleObj>
              </mc:Choice>
              <mc:Fallback>
                <p:oleObj r:id="rId5" imgW="3702240" imgH="1491120" progId="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810000"/>
                        <a:ext cx="53213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3"/>
          <p:cNvGraphicFramePr>
            <a:graphicFrameLocks noChangeAspect="1"/>
          </p:cNvGraphicFramePr>
          <p:nvPr/>
        </p:nvGraphicFramePr>
        <p:xfrm>
          <a:off x="1993900" y="3810000"/>
          <a:ext cx="53213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5" r:id="rId7" imgW="3702240" imgH="1491120" progId="">
                  <p:embed/>
                </p:oleObj>
              </mc:Choice>
              <mc:Fallback>
                <p:oleObj r:id="rId7" imgW="3702240" imgH="149112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810000"/>
                        <a:ext cx="53213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44"/>
          <p:cNvGraphicFramePr>
            <a:graphicFrameLocks noChangeAspect="1"/>
          </p:cNvGraphicFramePr>
          <p:nvPr/>
        </p:nvGraphicFramePr>
        <p:xfrm>
          <a:off x="1993900" y="3810000"/>
          <a:ext cx="53213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r:id="rId9" imgW="3702240" imgH="1491480" progId="">
                  <p:embed/>
                </p:oleObj>
              </mc:Choice>
              <mc:Fallback>
                <p:oleObj r:id="rId9" imgW="3702240" imgH="1491480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3810000"/>
                        <a:ext cx="53213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45"/>
          <p:cNvGraphicFramePr>
            <a:graphicFrameLocks noChangeAspect="1"/>
          </p:cNvGraphicFramePr>
          <p:nvPr/>
        </p:nvGraphicFramePr>
        <p:xfrm>
          <a:off x="1981200" y="3810000"/>
          <a:ext cx="5334000" cy="193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r:id="rId11" imgW="3711600" imgH="1491120" progId="">
                  <p:embed/>
                </p:oleObj>
              </mc:Choice>
              <mc:Fallback>
                <p:oleObj r:id="rId11" imgW="3711600" imgH="1491120" progId="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5334000" cy="193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46"/>
          <p:cNvGraphicFramePr>
            <a:graphicFrameLocks noChangeAspect="1"/>
          </p:cNvGraphicFramePr>
          <p:nvPr/>
        </p:nvGraphicFramePr>
        <p:xfrm>
          <a:off x="1993900" y="4089400"/>
          <a:ext cx="53213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r:id="rId13" imgW="3702240" imgH="1274400" progId="">
                  <p:embed/>
                </p:oleObj>
              </mc:Choice>
              <mc:Fallback>
                <p:oleObj r:id="rId13" imgW="3702240" imgH="1274400" progId="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89400"/>
                        <a:ext cx="532130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" name="Group 47"/>
          <p:cNvGrpSpPr>
            <a:grpSpLocks/>
          </p:cNvGrpSpPr>
          <p:nvPr/>
        </p:nvGrpSpPr>
        <p:grpSpPr bwMode="auto">
          <a:xfrm>
            <a:off x="1676400" y="5257800"/>
            <a:ext cx="919163" cy="679450"/>
            <a:chOff x="0" y="0"/>
            <a:chExt cx="579" cy="428"/>
          </a:xfrm>
        </p:grpSpPr>
        <p:pic>
          <p:nvPicPr>
            <p:cNvPr id="9230" name="Picture 48" descr="MCDD00016_0000[1]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1" name="Text Box 49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9232" name="Group 50"/>
          <p:cNvGrpSpPr>
            <a:grpSpLocks/>
          </p:cNvGrpSpPr>
          <p:nvPr/>
        </p:nvGrpSpPr>
        <p:grpSpPr bwMode="auto">
          <a:xfrm>
            <a:off x="1676400" y="5257800"/>
            <a:ext cx="919163" cy="679450"/>
            <a:chOff x="0" y="0"/>
            <a:chExt cx="579" cy="428"/>
          </a:xfrm>
        </p:grpSpPr>
        <p:pic>
          <p:nvPicPr>
            <p:cNvPr id="9233" name="Picture 51" descr="MCDD00016_0000[1]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4" name="Text Box 52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9235" name="Group 53"/>
          <p:cNvGrpSpPr>
            <a:grpSpLocks/>
          </p:cNvGrpSpPr>
          <p:nvPr/>
        </p:nvGrpSpPr>
        <p:grpSpPr bwMode="auto">
          <a:xfrm>
            <a:off x="1676400" y="5257800"/>
            <a:ext cx="919163" cy="679450"/>
            <a:chOff x="0" y="0"/>
            <a:chExt cx="579" cy="428"/>
          </a:xfrm>
        </p:grpSpPr>
        <p:pic>
          <p:nvPicPr>
            <p:cNvPr id="9236" name="Picture 54" descr="MCDD00016_0000[1]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37" name="Text Box 55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9238" name="Group 56"/>
          <p:cNvGrpSpPr>
            <a:grpSpLocks/>
          </p:cNvGrpSpPr>
          <p:nvPr/>
        </p:nvGrpSpPr>
        <p:grpSpPr bwMode="auto">
          <a:xfrm>
            <a:off x="1676400" y="5257800"/>
            <a:ext cx="919163" cy="679450"/>
            <a:chOff x="0" y="0"/>
            <a:chExt cx="579" cy="428"/>
          </a:xfrm>
        </p:grpSpPr>
        <p:pic>
          <p:nvPicPr>
            <p:cNvPr id="9239" name="Picture 57" descr="MCDD00016_0000[1]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40" name="Text Box 58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9241" name="Group 59"/>
          <p:cNvGrpSpPr>
            <a:grpSpLocks/>
          </p:cNvGrpSpPr>
          <p:nvPr/>
        </p:nvGrpSpPr>
        <p:grpSpPr bwMode="auto">
          <a:xfrm>
            <a:off x="990600" y="3276590"/>
            <a:ext cx="6934200" cy="533400"/>
            <a:chOff x="0" y="0"/>
            <a:chExt cx="4368" cy="336"/>
          </a:xfrm>
        </p:grpSpPr>
        <p:sp>
          <p:nvSpPr>
            <p:cNvPr id="9242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4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/>
                <a:t>After 4 clock pulses, the data is available at the parallel output.</a:t>
              </a:r>
            </a:p>
          </p:txBody>
        </p:sp>
        <p:sp>
          <p:nvSpPr>
            <p:cNvPr id="9243" name="Line 61"/>
            <p:cNvSpPr>
              <a:spLocks noChangeShapeType="1"/>
            </p:cNvSpPr>
            <p:nvPr/>
          </p:nvSpPr>
          <p:spPr bwMode="auto">
            <a:xfrm flipV="1">
              <a:off x="1728" y="240"/>
              <a:ext cx="0" cy="96"/>
            </a:xfrm>
            <a:prstGeom prst="line">
              <a:avLst/>
            </a:prstGeom>
            <a:noFill/>
            <a:ln w="9525" cmpd="sng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Line 62"/>
            <p:cNvSpPr>
              <a:spLocks noChangeShapeType="1"/>
            </p:cNvSpPr>
            <p:nvPr/>
          </p:nvSpPr>
          <p:spPr bwMode="auto">
            <a:xfrm flipV="1">
              <a:off x="2496" y="240"/>
              <a:ext cx="0" cy="96"/>
            </a:xfrm>
            <a:prstGeom prst="line">
              <a:avLst/>
            </a:prstGeom>
            <a:noFill/>
            <a:ln w="9525" cmpd="sng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5" name="Line 63"/>
            <p:cNvSpPr>
              <a:spLocks noChangeShapeType="1"/>
            </p:cNvSpPr>
            <p:nvPr/>
          </p:nvSpPr>
          <p:spPr bwMode="auto">
            <a:xfrm flipV="1">
              <a:off x="3216" y="240"/>
              <a:ext cx="0" cy="96"/>
            </a:xfrm>
            <a:prstGeom prst="line">
              <a:avLst/>
            </a:prstGeom>
            <a:noFill/>
            <a:ln w="9525" cmpd="sng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64"/>
            <p:cNvSpPr>
              <a:spLocks noChangeShapeType="1"/>
            </p:cNvSpPr>
            <p:nvPr/>
          </p:nvSpPr>
          <p:spPr bwMode="auto">
            <a:xfrm flipV="1">
              <a:off x="3936" y="240"/>
              <a:ext cx="0" cy="96"/>
            </a:xfrm>
            <a:prstGeom prst="line">
              <a:avLst/>
            </a:prstGeom>
            <a:noFill/>
            <a:ln w="9525" cmpd="sng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"/>
                                            </p:cond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4"/>
                                            </p:cond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914400" y="762070"/>
            <a:ext cx="4163191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The 74HC164A Shift Register 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29618" y="1524050"/>
            <a:ext cx="7543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74HC164A is a CMOS 8-bit serial in/parallel out shift register. </a:t>
            </a:r>
          </a:p>
        </p:txBody>
      </p:sp>
      <p:graphicFrame>
        <p:nvGraphicFramePr>
          <p:cNvPr id="1024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015266"/>
              </p:ext>
            </p:extLst>
          </p:nvPr>
        </p:nvGraphicFramePr>
        <p:xfrm>
          <a:off x="1219200" y="2143085"/>
          <a:ext cx="663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r:id="rId3" imgW="5651640" imgH="1760040" progId="">
                  <p:embed/>
                </p:oleObj>
              </mc:Choice>
              <mc:Fallback>
                <p:oleObj r:id="rId3" imgW="5651640" imgH="1760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43085"/>
                        <a:ext cx="6634163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35"/>
          <p:cNvSpPr>
            <a:spLocks noChangeArrowheads="1"/>
          </p:cNvSpPr>
          <p:nvPr/>
        </p:nvSpPr>
        <p:spPr bwMode="auto">
          <a:xfrm>
            <a:off x="914400" y="2490748"/>
            <a:ext cx="38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" pitchFamily="2" charset="0"/>
              </a:rPr>
              <a:t>CLK</a:t>
            </a:r>
            <a:endParaRPr lang="en-US" altLang="en-US" sz="1200"/>
          </a:p>
        </p:txBody>
      </p:sp>
      <p:sp>
        <p:nvSpPr>
          <p:cNvPr id="10249" name="Text Box 36"/>
          <p:cNvSpPr txBox="1">
            <a:spLocks noChangeArrowheads="1"/>
          </p:cNvSpPr>
          <p:nvPr/>
        </p:nvSpPr>
        <p:spPr bwMode="auto">
          <a:xfrm>
            <a:off x="2951163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50" name="Text Box 37"/>
          <p:cNvSpPr txBox="1">
            <a:spLocks noChangeArrowheads="1"/>
          </p:cNvSpPr>
          <p:nvPr/>
        </p:nvSpPr>
        <p:spPr bwMode="auto">
          <a:xfrm>
            <a:off x="3621088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51" name="Text Box 38"/>
          <p:cNvSpPr txBox="1">
            <a:spLocks noChangeArrowheads="1"/>
          </p:cNvSpPr>
          <p:nvPr/>
        </p:nvSpPr>
        <p:spPr bwMode="auto">
          <a:xfrm>
            <a:off x="4310063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252" name="Text Box 39"/>
          <p:cNvSpPr txBox="1">
            <a:spLocks noChangeArrowheads="1"/>
          </p:cNvSpPr>
          <p:nvPr/>
        </p:nvSpPr>
        <p:spPr bwMode="auto">
          <a:xfrm>
            <a:off x="4953000" y="414651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53" name="Rectangle 40"/>
          <p:cNvSpPr>
            <a:spLocks noChangeArrowheads="1"/>
          </p:cNvSpPr>
          <p:nvPr/>
        </p:nvSpPr>
        <p:spPr bwMode="auto">
          <a:xfrm>
            <a:off x="914400" y="2219285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" pitchFamily="2" charset="0"/>
              </a:rPr>
              <a:t>CLR</a:t>
            </a:r>
            <a:endParaRPr lang="en-US" altLang="en-US" sz="1200"/>
          </a:p>
        </p:txBody>
      </p:sp>
      <p:sp>
        <p:nvSpPr>
          <p:cNvPr id="10254" name="Text Box 41"/>
          <p:cNvSpPr txBox="1">
            <a:spLocks noChangeArrowheads="1"/>
          </p:cNvSpPr>
          <p:nvPr/>
        </p:nvSpPr>
        <p:spPr bwMode="auto">
          <a:xfrm>
            <a:off x="5618163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255" name="Text Box 42"/>
          <p:cNvSpPr txBox="1">
            <a:spLocks noChangeArrowheads="1"/>
          </p:cNvSpPr>
          <p:nvPr/>
        </p:nvSpPr>
        <p:spPr bwMode="auto">
          <a:xfrm>
            <a:off x="6288088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56" name="Text Box 43"/>
          <p:cNvSpPr txBox="1">
            <a:spLocks noChangeArrowheads="1"/>
          </p:cNvSpPr>
          <p:nvPr/>
        </p:nvSpPr>
        <p:spPr bwMode="auto">
          <a:xfrm>
            <a:off x="6977063" y="415444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0257" name="Text Box 44"/>
          <p:cNvSpPr txBox="1">
            <a:spLocks noChangeArrowheads="1"/>
          </p:cNvSpPr>
          <p:nvPr/>
        </p:nvSpPr>
        <p:spPr bwMode="auto">
          <a:xfrm>
            <a:off x="7620000" y="414651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258" name="Line 45"/>
          <p:cNvSpPr>
            <a:spLocks noChangeShapeType="1"/>
          </p:cNvSpPr>
          <p:nvPr/>
        </p:nvSpPr>
        <p:spPr bwMode="auto">
          <a:xfrm>
            <a:off x="927100" y="2219285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Rectangle 46"/>
          <p:cNvSpPr>
            <a:spLocks noChangeArrowheads="1"/>
          </p:cNvSpPr>
          <p:nvPr/>
        </p:nvSpPr>
        <p:spPr bwMode="auto">
          <a:xfrm>
            <a:off x="838200" y="2752685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Serial  inputs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0260" name="Text Box 47"/>
          <p:cNvSpPr txBox="1">
            <a:spLocks noChangeArrowheads="1"/>
          </p:cNvSpPr>
          <p:nvPr/>
        </p:nvSpPr>
        <p:spPr bwMode="auto">
          <a:xfrm>
            <a:off x="1225550" y="268918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61" name="Text Box 48"/>
          <p:cNvSpPr txBox="1">
            <a:spLocks noChangeArrowheads="1"/>
          </p:cNvSpPr>
          <p:nvPr/>
        </p:nvSpPr>
        <p:spPr bwMode="auto">
          <a:xfrm>
            <a:off x="1219200" y="2886035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" y="4724366"/>
            <a:ext cx="4381500" cy="2003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utoUpdateAnimBg="0"/>
      <p:bldP spid="10250" grpId="0" autoUpdateAnimBg="0"/>
      <p:bldP spid="10251" grpId="0" autoUpdateAnimBg="0"/>
      <p:bldP spid="10252" grpId="0" autoUpdateAnimBg="0"/>
      <p:bldP spid="10254" grpId="0" autoUpdateAnimBg="0"/>
      <p:bldP spid="10255" grpId="0" autoUpdateAnimBg="0"/>
      <p:bldP spid="10256" grpId="0" autoUpdateAnimBg="0"/>
      <p:bldP spid="1025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914400" y="762070"/>
            <a:ext cx="417120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Waveforms for the 74HC164A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914400" y="1752600"/>
            <a:ext cx="2590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i="1" dirty="0" smtClean="0"/>
              <a:t>B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acts as an active HIGH enable for the data on </a:t>
            </a:r>
            <a:r>
              <a:rPr lang="en-US" altLang="en-US" sz="2000" i="1" dirty="0" smtClean="0"/>
              <a:t>A</a:t>
            </a:r>
            <a:r>
              <a:rPr lang="en-US" altLang="en-US" sz="2000" dirty="0" smtClean="0"/>
              <a:t>.</a:t>
            </a:r>
            <a:endParaRPr lang="en-US" altLang="en-US" sz="2000" dirty="0"/>
          </a:p>
        </p:txBody>
      </p:sp>
      <p:sp>
        <p:nvSpPr>
          <p:cNvPr id="11270" name="Rectangle 23"/>
          <p:cNvSpPr>
            <a:spLocks noChangeArrowheads="1"/>
          </p:cNvSpPr>
          <p:nvPr/>
        </p:nvSpPr>
        <p:spPr bwMode="auto">
          <a:xfrm>
            <a:off x="3733800" y="2895600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" pitchFamily="2" charset="0"/>
              </a:rPr>
              <a:t>CLK</a:t>
            </a:r>
            <a:endParaRPr lang="en-US" altLang="en-US" sz="1200"/>
          </a:p>
        </p:txBody>
      </p:sp>
      <p:sp>
        <p:nvSpPr>
          <p:cNvPr id="11271" name="Text Box 24"/>
          <p:cNvSpPr txBox="1">
            <a:spLocks noChangeArrowheads="1"/>
          </p:cNvSpPr>
          <p:nvPr/>
        </p:nvSpPr>
        <p:spPr bwMode="auto">
          <a:xfrm>
            <a:off x="3886200" y="31496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1272" name="Text Box 25"/>
          <p:cNvSpPr txBox="1">
            <a:spLocks noChangeArrowheads="1"/>
          </p:cNvSpPr>
          <p:nvPr/>
        </p:nvSpPr>
        <p:spPr bwMode="auto">
          <a:xfrm>
            <a:off x="3886200" y="348615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273" name="Text Box 26"/>
          <p:cNvSpPr txBox="1">
            <a:spLocks noChangeArrowheads="1"/>
          </p:cNvSpPr>
          <p:nvPr/>
        </p:nvSpPr>
        <p:spPr bwMode="auto">
          <a:xfrm>
            <a:off x="3886200" y="382428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274" name="Text Box 27"/>
          <p:cNvSpPr txBox="1">
            <a:spLocks noChangeArrowheads="1"/>
          </p:cNvSpPr>
          <p:nvPr/>
        </p:nvSpPr>
        <p:spPr bwMode="auto">
          <a:xfrm>
            <a:off x="3886200" y="416083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275" name="Rectangle 28"/>
          <p:cNvSpPr>
            <a:spLocks noChangeArrowheads="1"/>
          </p:cNvSpPr>
          <p:nvPr/>
        </p:nvSpPr>
        <p:spPr bwMode="auto">
          <a:xfrm>
            <a:off x="3733800" y="1828800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" pitchFamily="2" charset="0"/>
              </a:rPr>
              <a:t>CLR</a:t>
            </a:r>
            <a:endParaRPr lang="en-US" altLang="en-US" sz="1200"/>
          </a:p>
        </p:txBody>
      </p:sp>
      <p:sp>
        <p:nvSpPr>
          <p:cNvPr id="11276" name="Text Box 29"/>
          <p:cNvSpPr txBox="1">
            <a:spLocks noChangeArrowheads="1"/>
          </p:cNvSpPr>
          <p:nvPr/>
        </p:nvSpPr>
        <p:spPr bwMode="auto">
          <a:xfrm>
            <a:off x="3886200" y="44989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277" name="Text Box 30"/>
          <p:cNvSpPr txBox="1">
            <a:spLocks noChangeArrowheads="1"/>
          </p:cNvSpPr>
          <p:nvPr/>
        </p:nvSpPr>
        <p:spPr bwMode="auto">
          <a:xfrm>
            <a:off x="3886200" y="48355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278" name="Text Box 31"/>
          <p:cNvSpPr txBox="1">
            <a:spLocks noChangeArrowheads="1"/>
          </p:cNvSpPr>
          <p:nvPr/>
        </p:nvSpPr>
        <p:spPr bwMode="auto">
          <a:xfrm>
            <a:off x="3886200" y="51736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279" name="Text Box 32"/>
          <p:cNvSpPr txBox="1">
            <a:spLocks noChangeArrowheads="1"/>
          </p:cNvSpPr>
          <p:nvPr/>
        </p:nvSpPr>
        <p:spPr bwMode="auto">
          <a:xfrm>
            <a:off x="3886200" y="5511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280" name="Line 33"/>
          <p:cNvSpPr>
            <a:spLocks noChangeShapeType="1"/>
          </p:cNvSpPr>
          <p:nvPr/>
        </p:nvSpPr>
        <p:spPr bwMode="auto">
          <a:xfrm>
            <a:off x="3746500" y="1828800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1" name="Rectangle 34"/>
          <p:cNvSpPr>
            <a:spLocks noChangeArrowheads="1"/>
          </p:cNvSpPr>
          <p:nvPr/>
        </p:nvSpPr>
        <p:spPr bwMode="auto">
          <a:xfrm>
            <a:off x="3505200" y="2286000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Serial  inputs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1282" name="Text Box 35"/>
          <p:cNvSpPr txBox="1">
            <a:spLocks noChangeArrowheads="1"/>
          </p:cNvSpPr>
          <p:nvPr/>
        </p:nvSpPr>
        <p:spPr bwMode="auto">
          <a:xfrm>
            <a:off x="3962400" y="21336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283" name="Text Box 36"/>
          <p:cNvSpPr txBox="1">
            <a:spLocks noChangeArrowheads="1"/>
          </p:cNvSpPr>
          <p:nvPr/>
        </p:nvSpPr>
        <p:spPr bwMode="auto">
          <a:xfrm>
            <a:off x="3956050" y="2468563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B</a:t>
            </a:r>
          </a:p>
        </p:txBody>
      </p:sp>
      <p:graphicFrame>
        <p:nvGraphicFramePr>
          <p:cNvPr id="11284" name="Object 37"/>
          <p:cNvGraphicFramePr>
            <a:graphicFrameLocks noChangeAspect="1"/>
          </p:cNvGraphicFramePr>
          <p:nvPr/>
        </p:nvGraphicFramePr>
        <p:xfrm>
          <a:off x="3886200" y="1828800"/>
          <a:ext cx="4343400" cy="41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r:id="rId3" imgW="4248000" imgH="4040640" progId="">
                  <p:embed/>
                </p:oleObj>
              </mc:Choice>
              <mc:Fallback>
                <p:oleObj r:id="rId3" imgW="4248000" imgH="4040640" progId="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4343400" cy="41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38"/>
          <p:cNvSpPr>
            <a:spLocks noChangeArrowheads="1"/>
          </p:cNvSpPr>
          <p:nvPr/>
        </p:nvSpPr>
        <p:spPr bwMode="auto">
          <a:xfrm>
            <a:off x="3416300" y="4432300"/>
            <a:ext cx="533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Outputs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1286" name="Rectangle 39"/>
          <p:cNvSpPr>
            <a:spLocks noChangeArrowheads="1"/>
          </p:cNvSpPr>
          <p:nvPr/>
        </p:nvSpPr>
        <p:spPr bwMode="auto">
          <a:xfrm>
            <a:off x="4267200" y="6019800"/>
            <a:ext cx="533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Clear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11287" name="Rectangle 40"/>
          <p:cNvSpPr>
            <a:spLocks noChangeArrowheads="1"/>
          </p:cNvSpPr>
          <p:nvPr/>
        </p:nvSpPr>
        <p:spPr bwMode="auto">
          <a:xfrm>
            <a:off x="7467600" y="6019800"/>
            <a:ext cx="5334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Clear</a:t>
            </a:r>
            <a:endParaRPr lang="en-US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-1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asic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perations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-2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9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-3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P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arallel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I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n/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erial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O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ut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R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-4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idirectional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ounters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762070"/>
            <a:ext cx="4778872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Parallel in/Serial out Shift Register</a:t>
            </a:r>
          </a:p>
        </p:txBody>
      </p:sp>
      <p:sp>
        <p:nvSpPr>
          <p:cNvPr id="13317" name="Text Box 24"/>
          <p:cNvSpPr txBox="1">
            <a:spLocks noChangeArrowheads="1"/>
          </p:cNvSpPr>
          <p:nvPr/>
        </p:nvSpPr>
        <p:spPr bwMode="auto">
          <a:xfrm>
            <a:off x="990600" y="1676400"/>
            <a:ext cx="7543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Shift registers can be used to convert parallel data to serial form. </a:t>
            </a:r>
            <a:endParaRPr lang="en-US" alt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Load: G1-G4;	Shift: G5-G7</a:t>
            </a:r>
            <a:endParaRPr lang="en-US" altLang="en-US" sz="2000" dirty="0"/>
          </a:p>
        </p:txBody>
      </p:sp>
      <p:graphicFrame>
        <p:nvGraphicFramePr>
          <p:cNvPr id="13318" name="Object 25"/>
          <p:cNvGraphicFramePr>
            <a:graphicFrameLocks noChangeAspect="1"/>
          </p:cNvGraphicFramePr>
          <p:nvPr/>
        </p:nvGraphicFramePr>
        <p:xfrm>
          <a:off x="1981200" y="2778125"/>
          <a:ext cx="5792788" cy="324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r:id="rId3" imgW="4623120" imgH="2552760" progId="">
                  <p:embed/>
                </p:oleObj>
              </mc:Choice>
              <mc:Fallback>
                <p:oleObj r:id="rId3" imgW="4623120" imgH="255276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78125"/>
                        <a:ext cx="5792788" cy="324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26"/>
          <p:cNvSpPr txBox="1">
            <a:spLocks noChangeArrowheads="1"/>
          </p:cNvSpPr>
          <p:nvPr/>
        </p:nvSpPr>
        <p:spPr bwMode="auto">
          <a:xfrm>
            <a:off x="2590800" y="24733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20" name="Text Box 27"/>
          <p:cNvSpPr txBox="1">
            <a:spLocks noChangeArrowheads="1"/>
          </p:cNvSpPr>
          <p:nvPr/>
        </p:nvSpPr>
        <p:spPr bwMode="auto">
          <a:xfrm>
            <a:off x="4230688" y="24733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1" name="Text Box 28"/>
          <p:cNvSpPr txBox="1">
            <a:spLocks noChangeArrowheads="1"/>
          </p:cNvSpPr>
          <p:nvPr/>
        </p:nvSpPr>
        <p:spPr bwMode="auto">
          <a:xfrm>
            <a:off x="5529263" y="24733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22" name="Text Box 29"/>
          <p:cNvSpPr txBox="1">
            <a:spLocks noChangeArrowheads="1"/>
          </p:cNvSpPr>
          <p:nvPr/>
        </p:nvSpPr>
        <p:spPr bwMode="auto">
          <a:xfrm>
            <a:off x="6858000" y="246538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23" name="Text Box 31"/>
          <p:cNvSpPr txBox="1">
            <a:spLocks noChangeArrowheads="1"/>
          </p:cNvSpPr>
          <p:nvPr/>
        </p:nvSpPr>
        <p:spPr bwMode="auto">
          <a:xfrm>
            <a:off x="3609975" y="46910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324" name="Text Box 32"/>
          <p:cNvSpPr txBox="1">
            <a:spLocks noChangeArrowheads="1"/>
          </p:cNvSpPr>
          <p:nvPr/>
        </p:nvSpPr>
        <p:spPr bwMode="auto">
          <a:xfrm>
            <a:off x="4916488" y="46910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325" name="Text Box 33"/>
          <p:cNvSpPr txBox="1">
            <a:spLocks noChangeArrowheads="1"/>
          </p:cNvSpPr>
          <p:nvPr/>
        </p:nvSpPr>
        <p:spPr bwMode="auto">
          <a:xfrm>
            <a:off x="6248400" y="46910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326" name="Text Box 34"/>
          <p:cNvSpPr txBox="1">
            <a:spLocks noChangeArrowheads="1"/>
          </p:cNvSpPr>
          <p:nvPr/>
        </p:nvSpPr>
        <p:spPr bwMode="auto">
          <a:xfrm>
            <a:off x="7543800" y="46831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27" name="Text Box 35"/>
          <p:cNvSpPr txBox="1">
            <a:spLocks noChangeArrowheads="1"/>
          </p:cNvSpPr>
          <p:nvPr/>
        </p:nvSpPr>
        <p:spPr bwMode="auto">
          <a:xfrm>
            <a:off x="990600" y="2847975"/>
            <a:ext cx="1038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/>
              <a:t>SHIFT/LOAD</a:t>
            </a:r>
          </a:p>
        </p:txBody>
      </p:sp>
      <p:sp>
        <p:nvSpPr>
          <p:cNvPr id="13328" name="Line 36"/>
          <p:cNvSpPr>
            <a:spLocks noChangeShapeType="1"/>
          </p:cNvSpPr>
          <p:nvPr/>
        </p:nvSpPr>
        <p:spPr bwMode="auto">
          <a:xfrm>
            <a:off x="1562100" y="2876550"/>
            <a:ext cx="3810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Text Box 37"/>
          <p:cNvSpPr txBox="1">
            <a:spLocks noChangeArrowheads="1"/>
          </p:cNvSpPr>
          <p:nvPr/>
        </p:nvSpPr>
        <p:spPr bwMode="auto">
          <a:xfrm>
            <a:off x="1676400" y="58213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CLK</a:t>
            </a:r>
          </a:p>
        </p:txBody>
      </p:sp>
      <p:sp>
        <p:nvSpPr>
          <p:cNvPr id="13330" name="Text Box 38"/>
          <p:cNvSpPr txBox="1">
            <a:spLocks noChangeArrowheads="1"/>
          </p:cNvSpPr>
          <p:nvPr/>
        </p:nvSpPr>
        <p:spPr bwMode="auto">
          <a:xfrm>
            <a:off x="7772400" y="4495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Serial data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762070"/>
            <a:ext cx="4778872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Parallel in/Serial out Shift Register</a:t>
            </a:r>
          </a:p>
        </p:txBody>
      </p:sp>
      <p:sp>
        <p:nvSpPr>
          <p:cNvPr id="13317" name="Text Box 24"/>
          <p:cNvSpPr txBox="1">
            <a:spLocks noChangeArrowheads="1"/>
          </p:cNvSpPr>
          <p:nvPr/>
        </p:nvSpPr>
        <p:spPr bwMode="auto">
          <a:xfrm>
            <a:off x="990600" y="1676400"/>
            <a:ext cx="7543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Shift registers can be used to convert parallel data to serial form. </a:t>
            </a:r>
            <a:endParaRPr lang="en-US" alt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Load: G1-G4;	Shift: G5-G7</a:t>
            </a:r>
            <a:endParaRPr lang="en-US" alt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0" y="3124208"/>
            <a:ext cx="5410058" cy="21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914400" y="762070"/>
            <a:ext cx="5110694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Parallel </a:t>
            </a:r>
            <a:r>
              <a:rPr lang="en-US" altLang="en-US" b="1" dirty="0" smtClean="0"/>
              <a:t>in/ Parallel out </a:t>
            </a:r>
            <a:r>
              <a:rPr lang="en-US" altLang="en-US" b="1" dirty="0"/>
              <a:t>Shift Register</a:t>
            </a:r>
          </a:p>
        </p:txBody>
      </p:sp>
      <p:sp>
        <p:nvSpPr>
          <p:cNvPr id="13317" name="Text Box 24"/>
          <p:cNvSpPr txBox="1">
            <a:spLocks noChangeArrowheads="1"/>
          </p:cNvSpPr>
          <p:nvPr/>
        </p:nvSpPr>
        <p:spPr bwMode="auto">
          <a:xfrm>
            <a:off x="990600" y="1676400"/>
            <a:ext cx="7543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Shift registers can be used to convert parallel data to serial form. </a:t>
            </a:r>
            <a:endParaRPr lang="en-US" altLang="en-US" sz="2000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Load: G1-G4;	Shift: G5-G7</a:t>
            </a:r>
            <a:endParaRPr lang="en-US" altLang="en-US"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80" y="2670327"/>
            <a:ext cx="5953641" cy="39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-1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asic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perations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-2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-3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P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arallel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9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-4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B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idirectional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R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ounters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2"/>
          <p:cNvGraphicFramePr>
            <a:graphicFrameLocks noChangeAspect="1"/>
          </p:cNvGraphicFramePr>
          <p:nvPr/>
        </p:nvGraphicFramePr>
        <p:xfrm>
          <a:off x="1981200" y="3581400"/>
          <a:ext cx="6564313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r:id="rId3" imgW="6946032" imgH="2780952" progId="">
                  <p:embed/>
                </p:oleObj>
              </mc:Choice>
              <mc:Fallback>
                <p:oleObj r:id="rId3" imgW="6946032" imgH="2780952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6564313" cy="2628900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Rectangle 26"/>
          <p:cNvSpPr>
            <a:spLocks noChangeArrowheads="1"/>
          </p:cNvSpPr>
          <p:nvPr/>
        </p:nvSpPr>
        <p:spPr bwMode="auto">
          <a:xfrm>
            <a:off x="1676400" y="4495800"/>
            <a:ext cx="1219200" cy="1731963"/>
          </a:xfrm>
          <a:prstGeom prst="rect">
            <a:avLst/>
          </a:prstGeom>
          <a:solidFill>
            <a:srgbClr val="FFFFFF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914400" y="762070"/>
            <a:ext cx="3766609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Bidirectional Shift Register</a:t>
            </a: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1219200" y="1752600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Bidirectional shift registers can shift the data in either direction using a </a:t>
            </a:r>
            <a:r>
              <a:rPr lang="en-US" altLang="en-US" sz="2000" i="1" dirty="0"/>
              <a:t>RIGHT/LEFT</a:t>
            </a:r>
            <a:r>
              <a:rPr lang="en-US" altLang="en-US" sz="2000" dirty="0"/>
              <a:t> input. </a:t>
            </a:r>
          </a:p>
        </p:txBody>
      </p:sp>
      <p:sp>
        <p:nvSpPr>
          <p:cNvPr id="18440" name="Line 19"/>
          <p:cNvSpPr>
            <a:spLocks noChangeShapeType="1"/>
          </p:cNvSpPr>
          <p:nvPr/>
        </p:nvSpPr>
        <p:spPr bwMode="auto">
          <a:xfrm>
            <a:off x="2330400" y="2112631"/>
            <a:ext cx="609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Text Box 21"/>
          <p:cNvSpPr txBox="1">
            <a:spLocks noChangeArrowheads="1"/>
          </p:cNvSpPr>
          <p:nvPr/>
        </p:nvSpPr>
        <p:spPr bwMode="auto">
          <a:xfrm>
            <a:off x="1295486" y="3048010"/>
            <a:ext cx="701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The logic analyzer simulation </a:t>
            </a:r>
            <a:r>
              <a:rPr lang="en-US" altLang="zh-CN" sz="2000" dirty="0" smtClean="0"/>
              <a:t>waveform</a:t>
            </a:r>
            <a:endParaRPr lang="en-US" altLang="en-US" sz="2000" dirty="0"/>
          </a:p>
        </p:txBody>
      </p:sp>
      <p:sp>
        <p:nvSpPr>
          <p:cNvPr id="18442" name="Text Box 23"/>
          <p:cNvSpPr txBox="1">
            <a:spLocks noChangeArrowheads="1"/>
          </p:cNvSpPr>
          <p:nvPr/>
        </p:nvSpPr>
        <p:spPr bwMode="auto">
          <a:xfrm>
            <a:off x="2286000" y="4495800"/>
            <a:ext cx="6096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FF9900"/>
                </a:solidFill>
              </a:rPr>
              <a:t>CLK</a:t>
            </a:r>
          </a:p>
        </p:txBody>
      </p:sp>
      <p:sp>
        <p:nvSpPr>
          <p:cNvPr id="18443" name="Text Box 24"/>
          <p:cNvSpPr txBox="1">
            <a:spLocks noChangeArrowheads="1"/>
          </p:cNvSpPr>
          <p:nvPr/>
        </p:nvSpPr>
        <p:spPr bwMode="auto">
          <a:xfrm>
            <a:off x="1676400" y="4714875"/>
            <a:ext cx="1219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i="1">
                <a:solidFill>
                  <a:srgbClr val="3366FF"/>
                </a:solidFill>
              </a:rPr>
              <a:t>RIGHT/LEFT</a:t>
            </a:r>
          </a:p>
        </p:txBody>
      </p:sp>
      <p:sp>
        <p:nvSpPr>
          <p:cNvPr id="18444" name="Text Box 25"/>
          <p:cNvSpPr txBox="1">
            <a:spLocks noChangeArrowheads="1"/>
          </p:cNvSpPr>
          <p:nvPr/>
        </p:nvSpPr>
        <p:spPr bwMode="auto">
          <a:xfrm>
            <a:off x="1676400" y="4933950"/>
            <a:ext cx="1219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>
                <a:solidFill>
                  <a:srgbClr val="008000"/>
                </a:solidFill>
              </a:rPr>
              <a:t>Serial data in</a:t>
            </a:r>
          </a:p>
        </p:txBody>
      </p:sp>
      <p:sp>
        <p:nvSpPr>
          <p:cNvPr id="18445" name="Line 27"/>
          <p:cNvSpPr>
            <a:spLocks noChangeShapeType="1"/>
          </p:cNvSpPr>
          <p:nvPr/>
        </p:nvSpPr>
        <p:spPr bwMode="auto">
          <a:xfrm>
            <a:off x="2362200" y="4778375"/>
            <a:ext cx="381000" cy="0"/>
          </a:xfrm>
          <a:prstGeom prst="line">
            <a:avLst/>
          </a:prstGeom>
          <a:noFill/>
          <a:ln w="9525" cmpd="sng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Text Box 29"/>
          <p:cNvSpPr txBox="1">
            <a:spLocks noChangeArrowheads="1"/>
          </p:cNvSpPr>
          <p:nvPr/>
        </p:nvSpPr>
        <p:spPr bwMode="auto">
          <a:xfrm>
            <a:off x="2514600" y="5257800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8447" name="Text Box 30"/>
          <p:cNvSpPr txBox="1">
            <a:spLocks noChangeArrowheads="1"/>
          </p:cNvSpPr>
          <p:nvPr/>
        </p:nvSpPr>
        <p:spPr bwMode="auto">
          <a:xfrm>
            <a:off x="2514600" y="5449888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448" name="Text Box 31"/>
          <p:cNvSpPr txBox="1">
            <a:spLocks noChangeArrowheads="1"/>
          </p:cNvSpPr>
          <p:nvPr/>
        </p:nvSpPr>
        <p:spPr bwMode="auto">
          <a:xfrm>
            <a:off x="2514600" y="564197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449" name="Text Box 32"/>
          <p:cNvSpPr txBox="1">
            <a:spLocks noChangeArrowheads="1"/>
          </p:cNvSpPr>
          <p:nvPr/>
        </p:nvSpPr>
        <p:spPr bwMode="auto">
          <a:xfrm>
            <a:off x="2514600" y="58340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450" name="Text Box 33"/>
          <p:cNvSpPr txBox="1">
            <a:spLocks noChangeArrowheads="1"/>
          </p:cNvSpPr>
          <p:nvPr/>
        </p:nvSpPr>
        <p:spPr bwMode="auto">
          <a:xfrm>
            <a:off x="5334000" y="4724400"/>
            <a:ext cx="838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3366FF"/>
                </a:solidFill>
              </a:rPr>
              <a:t>Shift right</a:t>
            </a:r>
            <a:r>
              <a:rPr lang="en-US" altLang="en-US" sz="1400">
                <a:solidFill>
                  <a:srgbClr val="3366FF"/>
                </a:solidFill>
              </a:rPr>
              <a:t>         </a:t>
            </a:r>
          </a:p>
        </p:txBody>
      </p:sp>
      <p:sp>
        <p:nvSpPr>
          <p:cNvPr id="18451" name="Text Box 34"/>
          <p:cNvSpPr txBox="1">
            <a:spLocks noChangeArrowheads="1"/>
          </p:cNvSpPr>
          <p:nvPr/>
        </p:nvSpPr>
        <p:spPr bwMode="auto">
          <a:xfrm>
            <a:off x="4343400" y="4678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3366FF"/>
                </a:solidFill>
              </a:rPr>
              <a:t>Shift left</a:t>
            </a:r>
            <a:endParaRPr lang="en-US" altLang="en-US" sz="140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0" grpId="0" autoUpdateAnimBg="0"/>
      <p:bldP spid="1845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914400" y="762070"/>
            <a:ext cx="3766609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Bidirectional Shift Register</a:t>
            </a: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1061509" y="1447852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Bidirectional shift registers can shift the data in either direction using a </a:t>
            </a:r>
            <a:r>
              <a:rPr lang="en-US" altLang="en-US" sz="2000" i="1" dirty="0"/>
              <a:t>RIGHT/LEFT</a:t>
            </a:r>
            <a:r>
              <a:rPr lang="en-US" altLang="en-US" sz="2000" dirty="0"/>
              <a:t> input. </a:t>
            </a:r>
          </a:p>
        </p:txBody>
      </p:sp>
      <p:sp>
        <p:nvSpPr>
          <p:cNvPr id="18440" name="Line 19"/>
          <p:cNvSpPr>
            <a:spLocks noChangeShapeType="1"/>
          </p:cNvSpPr>
          <p:nvPr/>
        </p:nvSpPr>
        <p:spPr bwMode="auto">
          <a:xfrm>
            <a:off x="2188104" y="1803383"/>
            <a:ext cx="609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2358180"/>
            <a:ext cx="7696118" cy="402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3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5123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-1 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asic 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egister </a:t>
            </a:r>
            <a:r>
              <a:rPr lang="zh-CN" altLang="en-US" sz="2400"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perations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-2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arallel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idirectional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ounters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914400" y="762070"/>
            <a:ext cx="3766609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Bidirectional Shift Register</a:t>
            </a:r>
          </a:p>
        </p:txBody>
      </p:sp>
      <p:sp>
        <p:nvSpPr>
          <p:cNvPr id="18439" name="Text Box 18"/>
          <p:cNvSpPr txBox="1">
            <a:spLocks noChangeArrowheads="1"/>
          </p:cNvSpPr>
          <p:nvPr/>
        </p:nvSpPr>
        <p:spPr bwMode="auto">
          <a:xfrm>
            <a:off x="1061509" y="1447852"/>
            <a:ext cx="723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When the </a:t>
            </a:r>
            <a:r>
              <a:rPr lang="en-US" sz="2000" i="1" dirty="0" smtClean="0"/>
              <a:t>R</a:t>
            </a:r>
            <a:r>
              <a:rPr lang="en-US" sz="2000" dirty="0" smtClean="0"/>
              <a:t>/</a:t>
            </a:r>
            <a:r>
              <a:rPr lang="en-US" sz="2000" i="1" dirty="0" smtClean="0"/>
              <a:t>L </a:t>
            </a:r>
            <a:r>
              <a:rPr lang="en-US" sz="2000" dirty="0"/>
              <a:t>control input is </a:t>
            </a:r>
            <a:r>
              <a:rPr lang="en-US" sz="2000" dirty="0" smtClean="0"/>
              <a:t>HIGH, </a:t>
            </a:r>
            <a:r>
              <a:rPr lang="en-US" sz="2000" i="1" dirty="0" smtClean="0"/>
              <a:t>G</a:t>
            </a:r>
            <a:r>
              <a:rPr lang="en-US" sz="2000" dirty="0" smtClean="0"/>
              <a:t>1-</a:t>
            </a:r>
            <a:r>
              <a:rPr lang="en-US" sz="2000" i="1" dirty="0" smtClean="0"/>
              <a:t>G</a:t>
            </a:r>
            <a:r>
              <a:rPr lang="en-US" sz="2000" dirty="0" smtClean="0"/>
              <a:t>4 </a:t>
            </a:r>
            <a:r>
              <a:rPr lang="en-US" sz="2000" dirty="0"/>
              <a:t>are enabled</a:t>
            </a:r>
            <a:br>
              <a:rPr lang="en-US" sz="2000" dirty="0"/>
            </a:br>
            <a:r>
              <a:rPr lang="en-US" sz="2000" dirty="0" smtClean="0"/>
              <a:t>When the </a:t>
            </a:r>
            <a:r>
              <a:rPr lang="en-US" sz="2000" i="1" dirty="0" smtClean="0"/>
              <a:t>R</a:t>
            </a:r>
            <a:r>
              <a:rPr lang="en-US" sz="2000" dirty="0" smtClean="0"/>
              <a:t>/</a:t>
            </a:r>
            <a:r>
              <a:rPr lang="en-US" sz="2000" i="1" dirty="0" smtClean="0"/>
              <a:t>L </a:t>
            </a:r>
            <a:r>
              <a:rPr lang="en-US" sz="2000" dirty="0" smtClean="0"/>
              <a:t>control input is LOW, </a:t>
            </a:r>
            <a:r>
              <a:rPr lang="en-US" sz="2000" i="1" dirty="0" smtClean="0"/>
              <a:t>G</a:t>
            </a:r>
            <a:r>
              <a:rPr lang="en-US" sz="2000" dirty="0" smtClean="0"/>
              <a:t>5-</a:t>
            </a:r>
            <a:r>
              <a:rPr lang="en-US" sz="2000" i="1" dirty="0" smtClean="0"/>
              <a:t>G</a:t>
            </a:r>
            <a:r>
              <a:rPr lang="en-US" sz="2000" dirty="0" smtClean="0"/>
              <a:t>8 are enabled</a:t>
            </a:r>
            <a:endParaRPr lang="en-US" altLang="en-US" sz="2000" dirty="0" smtClean="0"/>
          </a:p>
        </p:txBody>
      </p:sp>
      <p:sp>
        <p:nvSpPr>
          <p:cNvPr id="18440" name="Line 19"/>
          <p:cNvSpPr>
            <a:spLocks noChangeShapeType="1"/>
          </p:cNvSpPr>
          <p:nvPr/>
        </p:nvSpPr>
        <p:spPr bwMode="auto">
          <a:xfrm>
            <a:off x="2362258" y="1497432"/>
            <a:ext cx="228594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2" y="2358180"/>
            <a:ext cx="7696118" cy="4028737"/>
          </a:xfrm>
          <a:prstGeom prst="rect">
            <a:avLst/>
          </a:prstGeom>
        </p:spPr>
      </p:pic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2362258" y="1828842"/>
            <a:ext cx="228594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2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914400" y="762070"/>
            <a:ext cx="3329758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Universal Shift Register</a:t>
            </a:r>
          </a:p>
        </p:txBody>
      </p:sp>
      <p:sp>
        <p:nvSpPr>
          <p:cNvPr id="20485" name="Text Box 26"/>
          <p:cNvSpPr txBox="1">
            <a:spLocks noChangeArrowheads="1"/>
          </p:cNvSpPr>
          <p:nvPr/>
        </p:nvSpPr>
        <p:spPr bwMode="auto">
          <a:xfrm>
            <a:off x="914400" y="1752600"/>
            <a:ext cx="7239000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smtClean="0"/>
              <a:t>has </a:t>
            </a:r>
            <a:r>
              <a:rPr lang="en-US" altLang="en-US" sz="2000" dirty="0"/>
              <a:t>both serial and parallel input and output capability. </a:t>
            </a:r>
            <a:endParaRPr lang="en-US" altLang="en-US" sz="2000" dirty="0" smtClean="0"/>
          </a:p>
          <a:p>
            <a:pPr>
              <a:spcBef>
                <a:spcPts val="0"/>
              </a:spcBef>
            </a:pPr>
            <a:r>
              <a:rPr lang="en-US" altLang="zh-CN" sz="1800" dirty="0" smtClean="0"/>
              <a:t>- Parallel loading: HIGH </a:t>
            </a:r>
            <a:r>
              <a:rPr lang="en-US" altLang="zh-CN" sz="1800" dirty="0"/>
              <a:t>to the </a:t>
            </a:r>
            <a:r>
              <a:rPr lang="en-US" altLang="zh-CN" sz="1800" i="1" dirty="0"/>
              <a:t>S</a:t>
            </a:r>
            <a:r>
              <a:rPr lang="en-US" altLang="zh-CN" sz="1800" dirty="0"/>
              <a:t>0 and 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1; </a:t>
            </a:r>
          </a:p>
          <a:p>
            <a:pPr>
              <a:spcBef>
                <a:spcPts val="0"/>
              </a:spcBef>
            </a:pPr>
            <a:r>
              <a:rPr lang="en-US" altLang="zh-CN" sz="1800" dirty="0" smtClean="0"/>
              <a:t>- Shift right: when</a:t>
            </a:r>
            <a:r>
              <a:rPr lang="en-US" altLang="zh-CN" sz="1800" dirty="0"/>
              <a:t> 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0 is </a:t>
            </a:r>
            <a:r>
              <a:rPr lang="en-US" altLang="zh-CN" sz="1800" dirty="0"/>
              <a:t>HIGH and </a:t>
            </a:r>
            <a:r>
              <a:rPr lang="en-US" altLang="zh-CN" sz="1800" i="1" dirty="0"/>
              <a:t>S</a:t>
            </a:r>
            <a:r>
              <a:rPr lang="en-US" altLang="zh-CN" sz="1800" dirty="0"/>
              <a:t>1 is LOW. </a:t>
            </a:r>
            <a:br>
              <a:rPr lang="en-US" altLang="zh-CN" sz="1800" dirty="0"/>
            </a:br>
            <a:r>
              <a:rPr lang="en-US" altLang="zh-CN" sz="1800" dirty="0" smtClean="0"/>
              <a:t>- Shift left:   when 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1 </a:t>
            </a:r>
            <a:r>
              <a:rPr lang="en-US" altLang="zh-CN" sz="1800" dirty="0"/>
              <a:t>is HIGH and </a:t>
            </a:r>
            <a:r>
              <a:rPr lang="en-US" altLang="zh-CN" sz="1800" i="1" dirty="0" smtClean="0"/>
              <a:t>S</a:t>
            </a:r>
            <a:r>
              <a:rPr lang="en-US" altLang="zh-CN" sz="1800" dirty="0" smtClean="0"/>
              <a:t>0 </a:t>
            </a:r>
            <a:r>
              <a:rPr lang="en-US" altLang="zh-CN" sz="1800" dirty="0"/>
              <a:t>is LOW. </a:t>
            </a:r>
            <a:endParaRPr lang="en-US" altLang="en-US" sz="2000" dirty="0" smtClean="0"/>
          </a:p>
        </p:txBody>
      </p:sp>
      <p:graphicFrame>
        <p:nvGraphicFramePr>
          <p:cNvPr id="2048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230419"/>
              </p:ext>
            </p:extLst>
          </p:nvPr>
        </p:nvGraphicFramePr>
        <p:xfrm>
          <a:off x="4038630" y="3505122"/>
          <a:ext cx="2895600" cy="268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3" r:id="rId3" imgW="1888560" imgH="1729080" progId="">
                  <p:embed/>
                </p:oleObj>
              </mc:Choice>
              <mc:Fallback>
                <p:oleObj r:id="rId3" imgW="1888560" imgH="172908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30" y="3505122"/>
                        <a:ext cx="2895600" cy="268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29"/>
          <p:cNvSpPr txBox="1">
            <a:spLocks noChangeArrowheads="1"/>
          </p:cNvSpPr>
          <p:nvPr/>
        </p:nvSpPr>
        <p:spPr bwMode="auto">
          <a:xfrm flipH="1">
            <a:off x="5029230" y="3276522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88" name="Text Box 30"/>
          <p:cNvSpPr txBox="1">
            <a:spLocks noChangeArrowheads="1"/>
          </p:cNvSpPr>
          <p:nvPr/>
        </p:nvSpPr>
        <p:spPr bwMode="auto">
          <a:xfrm flipH="1">
            <a:off x="5480080" y="3276522"/>
            <a:ext cx="4889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89" name="Text Box 31"/>
          <p:cNvSpPr txBox="1">
            <a:spLocks noChangeArrowheads="1"/>
          </p:cNvSpPr>
          <p:nvPr/>
        </p:nvSpPr>
        <p:spPr bwMode="auto">
          <a:xfrm flipH="1">
            <a:off x="5954743" y="3276522"/>
            <a:ext cx="5984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90" name="Text Box 32"/>
          <p:cNvSpPr txBox="1">
            <a:spLocks noChangeArrowheads="1"/>
          </p:cNvSpPr>
          <p:nvPr/>
        </p:nvSpPr>
        <p:spPr bwMode="auto">
          <a:xfrm>
            <a:off x="6400830" y="3276522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D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491" name="Text Box 41"/>
          <p:cNvSpPr txBox="1">
            <a:spLocks noChangeArrowheads="1"/>
          </p:cNvSpPr>
          <p:nvPr/>
        </p:nvSpPr>
        <p:spPr bwMode="auto">
          <a:xfrm>
            <a:off x="3581430" y="5376785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CLK</a:t>
            </a:r>
          </a:p>
        </p:txBody>
      </p:sp>
      <p:sp>
        <p:nvSpPr>
          <p:cNvPr id="20492" name="Text Box 44"/>
          <p:cNvSpPr txBox="1">
            <a:spLocks noChangeArrowheads="1"/>
          </p:cNvSpPr>
          <p:nvPr/>
        </p:nvSpPr>
        <p:spPr bwMode="auto">
          <a:xfrm>
            <a:off x="3429030" y="5098972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/>
              <a:t>SL SER</a:t>
            </a:r>
          </a:p>
        </p:txBody>
      </p:sp>
      <p:sp>
        <p:nvSpPr>
          <p:cNvPr id="20493" name="Text Box 45"/>
          <p:cNvSpPr txBox="1">
            <a:spLocks noChangeArrowheads="1"/>
          </p:cNvSpPr>
          <p:nvPr/>
        </p:nvSpPr>
        <p:spPr bwMode="auto">
          <a:xfrm flipH="1">
            <a:off x="5029230" y="6126085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0494" name="Text Box 46"/>
          <p:cNvSpPr txBox="1">
            <a:spLocks noChangeArrowheads="1"/>
          </p:cNvSpPr>
          <p:nvPr/>
        </p:nvSpPr>
        <p:spPr bwMode="auto">
          <a:xfrm flipH="1">
            <a:off x="5480080" y="6126085"/>
            <a:ext cx="4889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495" name="Text Box 47"/>
          <p:cNvSpPr txBox="1">
            <a:spLocks noChangeArrowheads="1"/>
          </p:cNvSpPr>
          <p:nvPr/>
        </p:nvSpPr>
        <p:spPr bwMode="auto">
          <a:xfrm flipH="1">
            <a:off x="5954743" y="6126085"/>
            <a:ext cx="5984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 dirty="0">
                <a:solidFill>
                  <a:srgbClr val="FF0000"/>
                </a:solidFill>
              </a:rPr>
              <a:t>Q</a:t>
            </a:r>
            <a:r>
              <a:rPr lang="en-US" alt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496" name="Text Box 48"/>
          <p:cNvSpPr txBox="1">
            <a:spLocks noChangeArrowheads="1"/>
          </p:cNvSpPr>
          <p:nvPr/>
        </p:nvSpPr>
        <p:spPr bwMode="auto">
          <a:xfrm>
            <a:off x="6400830" y="6126085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497" name="Text Box 49"/>
          <p:cNvSpPr txBox="1">
            <a:spLocks noChangeArrowheads="1"/>
          </p:cNvSpPr>
          <p:nvPr/>
        </p:nvSpPr>
        <p:spPr bwMode="auto">
          <a:xfrm>
            <a:off x="3429030" y="4822747"/>
            <a:ext cx="838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/>
              <a:t>SR SER</a:t>
            </a:r>
          </a:p>
        </p:txBody>
      </p:sp>
      <p:sp>
        <p:nvSpPr>
          <p:cNvPr id="20498" name="Text Box 50"/>
          <p:cNvSpPr txBox="1">
            <a:spLocks noChangeArrowheads="1"/>
          </p:cNvSpPr>
          <p:nvPr/>
        </p:nvSpPr>
        <p:spPr bwMode="auto">
          <a:xfrm>
            <a:off x="3733830" y="4544935"/>
            <a:ext cx="381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/>
              <a:t>S</a:t>
            </a:r>
            <a:r>
              <a:rPr lang="en-US" altLang="en-US" sz="1200" baseline="-25000"/>
              <a:t>1</a:t>
            </a:r>
          </a:p>
        </p:txBody>
      </p:sp>
      <p:sp>
        <p:nvSpPr>
          <p:cNvPr id="20499" name="Text Box 51"/>
          <p:cNvSpPr txBox="1">
            <a:spLocks noChangeArrowheads="1"/>
          </p:cNvSpPr>
          <p:nvPr/>
        </p:nvSpPr>
        <p:spPr bwMode="auto">
          <a:xfrm>
            <a:off x="3733830" y="4268710"/>
            <a:ext cx="457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/>
              <a:t>S</a:t>
            </a:r>
            <a:r>
              <a:rPr lang="en-US" altLang="en-US" sz="1200" baseline="-25000"/>
              <a:t>0</a:t>
            </a:r>
          </a:p>
        </p:txBody>
      </p:sp>
      <p:sp>
        <p:nvSpPr>
          <p:cNvPr id="20500" name="Text Box 52"/>
          <p:cNvSpPr txBox="1">
            <a:spLocks noChangeArrowheads="1"/>
          </p:cNvSpPr>
          <p:nvPr/>
        </p:nvSpPr>
        <p:spPr bwMode="auto">
          <a:xfrm>
            <a:off x="3657630" y="3992485"/>
            <a:ext cx="8382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/>
              <a:t>CLR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1266" y="4374476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Mode Control</a:t>
            </a:r>
            <a:endParaRPr lang="zh-CN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62100" y="4876762"/>
            <a:ext cx="2594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SL SER: Shift left serial input</a:t>
            </a:r>
          </a:p>
          <a:p>
            <a:r>
              <a:rPr lang="en-US" altLang="zh-CN" sz="1400" dirty="0"/>
              <a:t>SR SER: Shift </a:t>
            </a:r>
            <a:r>
              <a:rPr lang="en-US" altLang="zh-CN" sz="1400" dirty="0" smtClean="0"/>
              <a:t>right serial input</a:t>
            </a:r>
            <a:endParaRPr lang="zh-CN" alt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7162732" y="4656561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74HC194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14400" y="762070"/>
            <a:ext cx="3329758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Universal Shift Register</a:t>
            </a:r>
          </a:p>
        </p:txBody>
      </p:sp>
      <p:graphicFrame>
        <p:nvGraphicFramePr>
          <p:cNvPr id="21509" name="Object 22"/>
          <p:cNvGraphicFramePr>
            <a:graphicFrameLocks noChangeAspect="1"/>
          </p:cNvGraphicFramePr>
          <p:nvPr/>
        </p:nvGraphicFramePr>
        <p:xfrm>
          <a:off x="1295400" y="1828800"/>
          <a:ext cx="6400800" cy="439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r:id="rId3" imgW="5956200" imgH="4032720" progId="">
                  <p:embed/>
                </p:oleObj>
              </mc:Choice>
              <mc:Fallback>
                <p:oleObj r:id="rId3" imgW="5956200" imgH="4032720" progId="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6400800" cy="439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-1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asic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perations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-2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-3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P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arallel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-4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idirectional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9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-5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R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egister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C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ounters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762070"/>
            <a:ext cx="327448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Shift Register Counters</a:t>
            </a:r>
          </a:p>
        </p:txBody>
      </p:sp>
      <p:sp>
        <p:nvSpPr>
          <p:cNvPr id="23557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7086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Shift registers can form useful counters by recirculating a pattern of 0’s and 1’s. </a:t>
            </a:r>
            <a:endParaRPr lang="en-US" altLang="en-US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Two </a:t>
            </a:r>
            <a:r>
              <a:rPr lang="en-US" altLang="en-US" dirty="0"/>
              <a:t>important shift register counters are the </a:t>
            </a:r>
            <a:r>
              <a:rPr lang="en-US" altLang="en-US" i="1" dirty="0"/>
              <a:t>Johnson counter</a:t>
            </a:r>
            <a:r>
              <a:rPr lang="en-US" altLang="en-US" dirty="0"/>
              <a:t> and the </a:t>
            </a:r>
            <a:r>
              <a:rPr lang="en-US" altLang="en-US" i="1" dirty="0"/>
              <a:t>ring counter</a:t>
            </a:r>
            <a:r>
              <a:rPr lang="en-US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899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914400" y="762070"/>
            <a:ext cx="245291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Johnson Counter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990600" y="1676400"/>
            <a:ext cx="7391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Johnson counter is useful when you need a sequence that changes by only one bit at a time but it has a limited number of states (2</a:t>
            </a:r>
            <a:r>
              <a:rPr lang="en-US" altLang="en-US" i="1" dirty="0"/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= number of stages).</a:t>
            </a:r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1600278" y="3032051"/>
            <a:ext cx="5791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first five counts for a 4-bit Johnson counter that is initially cleared are:  	 </a:t>
            </a:r>
            <a:r>
              <a:rPr lang="en-US" altLang="en-US" sz="2000" dirty="0">
                <a:solidFill>
                  <a:srgbClr val="996633"/>
                </a:solidFill>
              </a:rPr>
              <a:t>CLK	  </a:t>
            </a:r>
            <a:r>
              <a:rPr lang="en-US" altLang="en-US" sz="2000" i="1" dirty="0">
                <a:solidFill>
                  <a:srgbClr val="FF0000"/>
                </a:solidFill>
              </a:rPr>
              <a:t>Q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0</a:t>
            </a:r>
            <a:r>
              <a:rPr lang="en-US" altLang="en-US" sz="2000" dirty="0">
                <a:solidFill>
                  <a:srgbClr val="FF0000"/>
                </a:solidFill>
              </a:rPr>
              <a:t>   </a:t>
            </a:r>
            <a:r>
              <a:rPr lang="en-US" altLang="en-US" sz="2000" i="1" dirty="0">
                <a:solidFill>
                  <a:srgbClr val="FF0000"/>
                </a:solidFill>
              </a:rPr>
              <a:t>Q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   </a:t>
            </a:r>
            <a:r>
              <a:rPr lang="en-US" altLang="en-US" sz="2000" i="1" dirty="0">
                <a:solidFill>
                  <a:srgbClr val="FF0000"/>
                </a:solidFill>
              </a:rPr>
              <a:t>Q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000" dirty="0">
                <a:solidFill>
                  <a:srgbClr val="FF0000"/>
                </a:solidFill>
              </a:rPr>
              <a:t>   </a:t>
            </a:r>
            <a:r>
              <a:rPr lang="en-US" altLang="en-US" sz="2000" i="1" dirty="0">
                <a:solidFill>
                  <a:srgbClr val="FF0000"/>
                </a:solidFill>
              </a:rPr>
              <a:t>Q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607" name="Text Box 13"/>
          <p:cNvSpPr txBox="1">
            <a:spLocks noChangeArrowheads="1"/>
          </p:cNvSpPr>
          <p:nvPr/>
        </p:nvSpPr>
        <p:spPr bwMode="auto">
          <a:xfrm>
            <a:off x="5486478" y="3717851"/>
            <a:ext cx="1905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0     0     0     0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1	  0     0     0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1     1     0     0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1     1     1     0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1     1     1     1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0     1      1    1 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0     0      1    1  </a:t>
            </a:r>
          </a:p>
          <a:p>
            <a:pPr eaLnBrk="1" hangingPunct="1"/>
            <a:r>
              <a:rPr lang="en-US" altLang="en-US" sz="2000">
                <a:solidFill>
                  <a:srgbClr val="FF0000"/>
                </a:solidFill>
              </a:rPr>
              <a:t>0     0      0    1</a:t>
            </a:r>
          </a:p>
        </p:txBody>
      </p:sp>
      <p:sp>
        <p:nvSpPr>
          <p:cNvPr id="25608" name="Text Box 14"/>
          <p:cNvSpPr txBox="1">
            <a:spLocks noChangeArrowheads="1"/>
          </p:cNvSpPr>
          <p:nvPr/>
        </p:nvSpPr>
        <p:spPr bwMode="auto">
          <a:xfrm>
            <a:off x="4572078" y="3717851"/>
            <a:ext cx="3810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0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1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2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3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4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5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6</a:t>
            </a:r>
          </a:p>
          <a:p>
            <a:pPr eaLnBrk="1" hangingPunct="1"/>
            <a:r>
              <a:rPr lang="en-US" altLang="en-US" sz="2000">
                <a:solidFill>
                  <a:srgbClr val="996633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564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914400" y="762070"/>
            <a:ext cx="327448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Shift Register Counters</a:t>
            </a:r>
          </a:p>
        </p:txBody>
      </p:sp>
      <p:graphicFrame>
        <p:nvGraphicFramePr>
          <p:cNvPr id="2355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401441"/>
              </p:ext>
            </p:extLst>
          </p:nvPr>
        </p:nvGraphicFramePr>
        <p:xfrm>
          <a:off x="4006850" y="1752644"/>
          <a:ext cx="3959225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r:id="rId3" imgW="3772440" imgH="1387800" progId="">
                  <p:embed/>
                </p:oleObj>
              </mc:Choice>
              <mc:Fallback>
                <p:oleObj r:id="rId3" imgW="3772440" imgH="1387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1752644"/>
                        <a:ext cx="3959225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9"/>
          <p:cNvSpPr txBox="1">
            <a:spLocks noChangeArrowheads="1"/>
          </p:cNvSpPr>
          <p:nvPr/>
        </p:nvSpPr>
        <p:spPr bwMode="auto">
          <a:xfrm>
            <a:off x="914400" y="1905044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The Johnson counter can be made with a series of D flip-flops</a:t>
            </a:r>
          </a:p>
        </p:txBody>
      </p:sp>
      <p:graphicFrame>
        <p:nvGraphicFramePr>
          <p:cNvPr id="2356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25261"/>
              </p:ext>
            </p:extLst>
          </p:nvPr>
        </p:nvGraphicFramePr>
        <p:xfrm>
          <a:off x="3854450" y="3760737"/>
          <a:ext cx="4298950" cy="157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r:id="rId5" imgW="4034520" imgH="1477440" progId="">
                  <p:embed/>
                </p:oleObj>
              </mc:Choice>
              <mc:Fallback>
                <p:oleObj r:id="rId5" imgW="4034520" imgH="147744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3760737"/>
                        <a:ext cx="4298950" cy="157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914400" y="3836937"/>
            <a:ext cx="2971800" cy="1311275"/>
            <a:chOff x="0" y="0"/>
            <a:chExt cx="1872" cy="826"/>
          </a:xfrm>
        </p:grpSpPr>
        <p:sp>
          <p:nvSpPr>
            <p:cNvPr id="23562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187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… or with a series of J-K flip flops. Here </a:t>
              </a:r>
              <a:r>
                <a:rPr lang="en-US" altLang="en-US" sz="2000" i="1"/>
                <a:t>Q</a:t>
              </a:r>
              <a:r>
                <a:rPr lang="en-US" altLang="en-US" sz="2000" baseline="-25000"/>
                <a:t>3</a:t>
              </a:r>
              <a:r>
                <a:rPr lang="en-US" altLang="en-US" sz="2000"/>
                <a:t> and </a:t>
              </a:r>
              <a:r>
                <a:rPr lang="en-US" altLang="en-US" sz="2000" i="1"/>
                <a:t>Q</a:t>
              </a:r>
              <a:r>
                <a:rPr lang="en-US" altLang="en-US" sz="2000" baseline="-25000"/>
                <a:t>3</a:t>
              </a:r>
              <a:r>
                <a:rPr lang="en-US" altLang="en-US" sz="2000"/>
                <a:t> are fed back to the </a:t>
              </a:r>
              <a:r>
                <a:rPr lang="en-US" altLang="en-US" sz="2000" i="1"/>
                <a:t>J</a:t>
              </a:r>
              <a:r>
                <a:rPr lang="en-US" altLang="en-US" sz="2000"/>
                <a:t> and </a:t>
              </a:r>
              <a:r>
                <a:rPr lang="en-US" altLang="en-US" sz="2000" i="1"/>
                <a:t>K</a:t>
              </a:r>
              <a:r>
                <a:rPr lang="en-US" altLang="en-US" sz="2000"/>
                <a:t> inputs with a “twist”.</a:t>
              </a:r>
            </a:p>
          </p:txBody>
        </p:sp>
        <p:sp>
          <p:nvSpPr>
            <p:cNvPr id="23563" name="Line 14"/>
            <p:cNvSpPr>
              <a:spLocks noChangeShapeType="1"/>
            </p:cNvSpPr>
            <p:nvPr/>
          </p:nvSpPr>
          <p:spPr bwMode="auto">
            <a:xfrm>
              <a:off x="1584" y="240"/>
              <a:ext cx="96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9" name="Object 91"/>
          <p:cNvGraphicFramePr>
            <a:graphicFrameLocks noChangeAspect="1"/>
          </p:cNvGraphicFramePr>
          <p:nvPr/>
        </p:nvGraphicFramePr>
        <p:xfrm>
          <a:off x="3276600" y="2514600"/>
          <a:ext cx="3648075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r:id="rId3" imgW="3799080" imgH="3807360" progId="">
                  <p:embed/>
                </p:oleObj>
              </mc:Choice>
              <mc:Fallback>
                <p:oleObj r:id="rId3" imgW="3799080" imgH="3807360" progId="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514600"/>
                        <a:ext cx="3648075" cy="3657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914400" y="762070"/>
            <a:ext cx="245291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Johnson Counter</a:t>
            </a:r>
          </a:p>
        </p:txBody>
      </p:sp>
      <p:grpSp>
        <p:nvGrpSpPr>
          <p:cNvPr id="24583" name="Group 13"/>
          <p:cNvGrpSpPr>
            <a:grpSpLocks/>
          </p:cNvGrpSpPr>
          <p:nvPr/>
        </p:nvGrpSpPr>
        <p:grpSpPr bwMode="auto">
          <a:xfrm>
            <a:off x="2133600" y="2895600"/>
            <a:ext cx="1905000" cy="457200"/>
            <a:chOff x="0" y="0"/>
            <a:chExt cx="1200" cy="288"/>
          </a:xfrm>
        </p:grpSpPr>
        <p:sp>
          <p:nvSpPr>
            <p:cNvPr id="24584" name="Text Box 14"/>
            <p:cNvSpPr txBox="1">
              <a:spLocks noChangeArrowheads="1"/>
            </p:cNvSpPr>
            <p:nvPr/>
          </p:nvSpPr>
          <p:spPr bwMode="auto">
            <a:xfrm>
              <a:off x="0" y="0"/>
              <a:ext cx="8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/>
                <a:t>“twist”</a:t>
              </a:r>
            </a:p>
          </p:txBody>
        </p:sp>
        <p:sp>
          <p:nvSpPr>
            <p:cNvPr id="24585" name="Line 15"/>
            <p:cNvSpPr>
              <a:spLocks noChangeShapeType="1"/>
            </p:cNvSpPr>
            <p:nvPr/>
          </p:nvSpPr>
          <p:spPr bwMode="auto">
            <a:xfrm>
              <a:off x="384" y="240"/>
              <a:ext cx="816" cy="48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Text Box 16"/>
          <p:cNvSpPr txBox="1">
            <a:spLocks noChangeArrowheads="1"/>
          </p:cNvSpPr>
          <p:nvPr/>
        </p:nvSpPr>
        <p:spPr bwMode="auto">
          <a:xfrm>
            <a:off x="990600" y="1600248"/>
            <a:ext cx="754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Redrawing the same Johnson counter (without the clock shown) illustrates why it is sometimes called as a “twisted-ring” counter.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14400" y="762070"/>
            <a:ext cx="1989647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Ring Counter</a:t>
            </a:r>
          </a:p>
        </p:txBody>
      </p: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990600" y="1676400"/>
            <a:ext cx="708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 smtClean="0"/>
              <a:t>utilizes </a:t>
            </a:r>
            <a:r>
              <a:rPr lang="en-US" altLang="zh-CN" sz="2000" dirty="0"/>
              <a:t>one flip-flop for each state in its sequence. </a:t>
            </a:r>
            <a:br>
              <a:rPr lang="en-US" altLang="zh-CN" sz="2000" dirty="0"/>
            </a:br>
            <a:r>
              <a:rPr lang="en-US" altLang="zh-CN" sz="2000" dirty="0" smtClean="0"/>
              <a:t>It </a:t>
            </a:r>
            <a:r>
              <a:rPr lang="en-US" altLang="zh-CN" sz="2000" dirty="0"/>
              <a:t>has the </a:t>
            </a:r>
            <a:r>
              <a:rPr lang="en-US" altLang="zh-CN" sz="2000" dirty="0" smtClean="0"/>
              <a:t>advantage that </a:t>
            </a:r>
            <a:r>
              <a:rPr lang="en-US" altLang="zh-CN" sz="2000" dirty="0"/>
              <a:t>decoding gates are not required</a:t>
            </a:r>
            <a:br>
              <a:rPr lang="en-US" altLang="zh-CN" sz="2000" dirty="0"/>
            </a:b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223" y="3048010"/>
            <a:ext cx="5101172" cy="25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14400" y="762070"/>
            <a:ext cx="1989647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Ring Counter</a:t>
            </a:r>
          </a:p>
        </p:txBody>
      </p: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990600" y="1676400"/>
            <a:ext cx="708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The ring counter can also be implemented with either D flip-flops or J-K flip-flops.</a:t>
            </a:r>
          </a:p>
        </p:txBody>
      </p:sp>
      <p:sp>
        <p:nvSpPr>
          <p:cNvPr id="26630" name="Text Box 13"/>
          <p:cNvSpPr txBox="1">
            <a:spLocks noChangeArrowheads="1"/>
          </p:cNvSpPr>
          <p:nvPr/>
        </p:nvSpPr>
        <p:spPr bwMode="auto">
          <a:xfrm>
            <a:off x="914400" y="2895600"/>
            <a:ext cx="2971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4-bit </a:t>
            </a:r>
            <a:r>
              <a:rPr lang="en-US" altLang="en-US" sz="2000" dirty="0"/>
              <a:t>ring counter constructed </a:t>
            </a:r>
            <a:r>
              <a:rPr lang="en-US" altLang="zh-CN" sz="2000" dirty="0" smtClean="0"/>
              <a:t>from </a:t>
            </a:r>
            <a:r>
              <a:rPr lang="en-US" altLang="en-US" sz="2000" dirty="0" smtClean="0"/>
              <a:t>D </a:t>
            </a:r>
            <a:r>
              <a:rPr lang="en-US" altLang="en-US" sz="2000" dirty="0"/>
              <a:t>flip-flops. 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914400" y="4800564"/>
            <a:ext cx="2971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smtClean="0"/>
              <a:t>implemented </a:t>
            </a:r>
            <a:r>
              <a:rPr lang="en-US" altLang="en-US" sz="2000" dirty="0"/>
              <a:t>with J-K flip flops. </a:t>
            </a:r>
          </a:p>
        </p:txBody>
      </p:sp>
      <p:graphicFrame>
        <p:nvGraphicFramePr>
          <p:cNvPr id="26632" name="Object 15"/>
          <p:cNvGraphicFramePr>
            <a:graphicFrameLocks noChangeAspect="1"/>
          </p:cNvGraphicFramePr>
          <p:nvPr/>
        </p:nvGraphicFramePr>
        <p:xfrm>
          <a:off x="4114800" y="2667000"/>
          <a:ext cx="3962400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r:id="rId3" imgW="3641040" imgH="1387800" progId="">
                  <p:embed/>
                </p:oleObj>
              </mc:Choice>
              <mc:Fallback>
                <p:oleObj r:id="rId3" imgW="3641040" imgH="1387800" progId="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67000"/>
                        <a:ext cx="3962400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6"/>
          <p:cNvGraphicFramePr>
            <a:graphicFrameLocks noChangeAspect="1"/>
          </p:cNvGraphicFramePr>
          <p:nvPr/>
        </p:nvGraphicFramePr>
        <p:xfrm>
          <a:off x="3886200" y="4362450"/>
          <a:ext cx="4230688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r:id="rId5" imgW="3917160" imgH="1464840" progId="">
                  <p:embed/>
                </p:oleObj>
              </mc:Choice>
              <mc:Fallback>
                <p:oleObj r:id="rId5" imgW="3917160" imgH="1464840" progId="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362450"/>
                        <a:ext cx="4230688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9"/>
          <p:cNvSpPr>
            <a:spLocks noChangeArrowheads="1"/>
          </p:cNvSpPr>
          <p:nvPr/>
        </p:nvSpPr>
        <p:spPr bwMode="auto">
          <a:xfrm>
            <a:off x="914400" y="762070"/>
            <a:ext cx="3722494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 smtClean="0"/>
              <a:t>Register: Storage Capacity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66" y="3124208"/>
            <a:ext cx="5715000" cy="25284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1840284"/>
            <a:ext cx="71627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Each </a:t>
            </a:r>
            <a:r>
              <a:rPr lang="en-US" sz="2000" b="1" dirty="0"/>
              <a:t>stage </a:t>
            </a:r>
            <a:r>
              <a:rPr lang="en-US" sz="2000" dirty="0"/>
              <a:t>(flip-flop) in a shift register represents one bit of storage </a:t>
            </a:r>
            <a:r>
              <a:rPr lang="en-US" sz="2000" dirty="0" smtClean="0"/>
              <a:t>capacity; therefore</a:t>
            </a:r>
            <a:r>
              <a:rPr lang="en-US" sz="2000" dirty="0"/>
              <a:t>, the number of stages in a register determines its storage capacity.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1235451"/>
      </p:ext>
    </p:extLst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14400" y="762070"/>
            <a:ext cx="1989647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Ring Counter</a:t>
            </a:r>
          </a:p>
        </p:txBody>
      </p:sp>
      <p:sp>
        <p:nvSpPr>
          <p:cNvPr id="27653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7086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Redrawing the Ring counter (without the clock shown) shows why it is a “ring”.</a:t>
            </a:r>
          </a:p>
        </p:txBody>
      </p:sp>
      <p:graphicFrame>
        <p:nvGraphicFramePr>
          <p:cNvPr id="27654" name="Object 11"/>
          <p:cNvGraphicFramePr>
            <a:graphicFrameLocks noChangeAspect="1"/>
          </p:cNvGraphicFramePr>
          <p:nvPr/>
        </p:nvGraphicFramePr>
        <p:xfrm>
          <a:off x="4784725" y="2643188"/>
          <a:ext cx="3444875" cy="345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r:id="rId3" imgW="3799080" imgH="3807360" progId="">
                  <p:embed/>
                </p:oleObj>
              </mc:Choice>
              <mc:Fallback>
                <p:oleObj r:id="rId3" imgW="3799080" imgH="38073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2643188"/>
                        <a:ext cx="3444875" cy="345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3657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/>
              <a:t>Disadvantage: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- </a:t>
            </a:r>
            <a:r>
              <a:rPr lang="en-US" altLang="en-US" sz="1800" dirty="0" smtClean="0"/>
              <a:t>must </a:t>
            </a:r>
            <a:r>
              <a:rPr lang="en-US" altLang="en-US" sz="1800" dirty="0"/>
              <a:t>be preloaded with the desired pattern (usually a single 0 or 1)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 dirty="0" smtClean="0"/>
              <a:t>- </a:t>
            </a:r>
            <a:r>
              <a:rPr lang="en-US" altLang="en-US" sz="1800" dirty="0" smtClean="0"/>
              <a:t>has </a:t>
            </a:r>
            <a:r>
              <a:rPr lang="en-US" altLang="en-US" sz="1800" dirty="0"/>
              <a:t>even fewer states than a Johnson counter (</a:t>
            </a:r>
            <a:r>
              <a:rPr lang="en-US" altLang="en-US" sz="1800" i="1" dirty="0"/>
              <a:t>n</a:t>
            </a:r>
            <a:r>
              <a:rPr lang="en-US" altLang="en-US" sz="1800" dirty="0"/>
              <a:t>, where </a:t>
            </a:r>
            <a:r>
              <a:rPr lang="en-US" altLang="en-US" sz="1800" i="1" dirty="0"/>
              <a:t>n</a:t>
            </a:r>
            <a:r>
              <a:rPr lang="en-US" altLang="en-US" sz="1800" dirty="0"/>
              <a:t> = number of flip-flops.</a:t>
            </a:r>
          </a:p>
        </p:txBody>
      </p:sp>
      <p:sp>
        <p:nvSpPr>
          <p:cNvPr id="27656" name="Text Box 13"/>
          <p:cNvSpPr txBox="1">
            <a:spLocks noChangeArrowheads="1"/>
          </p:cNvSpPr>
          <p:nvPr/>
        </p:nvSpPr>
        <p:spPr bwMode="auto">
          <a:xfrm>
            <a:off x="1024328" y="4800564"/>
            <a:ext cx="38100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 dirty="0" smtClean="0"/>
              <a:t>Advantage</a:t>
            </a:r>
            <a:r>
              <a:rPr lang="en-US" altLang="en-US" sz="2000" dirty="0" smtClean="0"/>
              <a:t>: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800" dirty="0" smtClean="0"/>
              <a:t>being </a:t>
            </a:r>
            <a:r>
              <a:rPr lang="en-US" altLang="en-US" sz="1800" dirty="0"/>
              <a:t>self-decoding with a unique output for each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2765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1"/>
          <p:cNvSpPr>
            <a:spLocks noChangeArrowheads="1"/>
          </p:cNvSpPr>
          <p:nvPr/>
        </p:nvSpPr>
        <p:spPr bwMode="auto">
          <a:xfrm>
            <a:off x="2819400" y="2438400"/>
            <a:ext cx="5638800" cy="3657600"/>
          </a:xfrm>
          <a:prstGeom prst="rect">
            <a:avLst/>
          </a:prstGeom>
          <a:solidFill>
            <a:srgbClr val="FFFF99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914400" y="762070"/>
            <a:ext cx="1989647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Ring Counter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1066800" y="1676400"/>
            <a:ext cx="7239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 common pattern for a ring counter is to load it with a single 1 or a single 0. The waveforms shown here are for an 8-bit ring counter with a single 1.</a:t>
            </a:r>
          </a:p>
        </p:txBody>
      </p:sp>
      <p:graphicFrame>
        <p:nvGraphicFramePr>
          <p:cNvPr id="28679" name="Object 10"/>
          <p:cNvGraphicFramePr>
            <a:graphicFrameLocks noChangeAspect="1"/>
          </p:cNvGraphicFramePr>
          <p:nvPr/>
        </p:nvGraphicFramePr>
        <p:xfrm>
          <a:off x="3048000" y="2633663"/>
          <a:ext cx="525462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2" r:id="rId3" imgW="4268160" imgH="2705760" progId="">
                  <p:embed/>
                </p:oleObj>
              </mc:Choice>
              <mc:Fallback>
                <p:oleObj r:id="rId3" imgW="4268160" imgH="27057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633663"/>
                        <a:ext cx="5254625" cy="337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3352800" y="2590800"/>
            <a:ext cx="5029200" cy="3429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-1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asic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perations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-2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-3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P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arallel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-4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idirectional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-5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C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ounters</a:t>
            </a:r>
          </a:p>
          <a:p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9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-6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R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egister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A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914400" y="762070"/>
            <a:ext cx="370152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Shift Register Applications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828842"/>
            <a:ext cx="579104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smtClean="0"/>
              <a:t>- Time </a:t>
            </a:r>
            <a:r>
              <a:rPr lang="en-US" altLang="en-US" sz="2000" dirty="0" smtClean="0"/>
              <a:t>Delay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- Serial-to-Parallel </a:t>
            </a:r>
            <a:r>
              <a:rPr lang="en-US" altLang="zh-CN" sz="2000" dirty="0"/>
              <a:t>Data </a:t>
            </a:r>
            <a:r>
              <a:rPr lang="en-US" altLang="zh-CN" sz="2000" dirty="0" smtClean="0"/>
              <a:t>Converter</a:t>
            </a:r>
            <a:endParaRPr lang="en-US" altLang="en-US" sz="2000" dirty="0" smtClean="0"/>
          </a:p>
          <a:p>
            <a:pPr>
              <a:spcBef>
                <a:spcPts val="600"/>
              </a:spcBef>
            </a:pPr>
            <a:r>
              <a:rPr lang="en-US" altLang="en-US" sz="2000" dirty="0" smtClean="0"/>
              <a:t>- Universal </a:t>
            </a:r>
            <a:r>
              <a:rPr lang="en-US" altLang="en-US" sz="2000" dirty="0"/>
              <a:t>Asynchronous Receiver </a:t>
            </a:r>
            <a:r>
              <a:rPr lang="en-US" altLang="en-US" sz="2000" dirty="0" smtClean="0"/>
              <a:t>Transmitter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/>
              <a:t>- Keyboard </a:t>
            </a:r>
            <a:r>
              <a:rPr lang="en-US" altLang="zh-CN" sz="2000" dirty="0"/>
              <a:t>Encoder</a:t>
            </a:r>
            <a:br>
              <a:rPr lang="en-US" altLang="zh-CN" sz="2000" dirty="0"/>
            </a:b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921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914400" y="762070"/>
            <a:ext cx="5509778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Shift Register </a:t>
            </a:r>
            <a:r>
              <a:rPr lang="en-US" altLang="en-US" b="1" dirty="0" smtClean="0"/>
              <a:t>Applications – Time Delay</a:t>
            </a:r>
            <a:endParaRPr lang="en-US" altLang="en-US" b="1" dirty="0"/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1066800" y="1676400"/>
            <a:ext cx="7239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 smtClean="0"/>
              <a:t>can </a:t>
            </a:r>
            <a:r>
              <a:rPr lang="en-US" altLang="en-US" sz="2000" dirty="0"/>
              <a:t>be used to delay a digital signal by a predetermined amount.</a:t>
            </a:r>
          </a:p>
        </p:txBody>
      </p:sp>
      <p:graphicFrame>
        <p:nvGraphicFramePr>
          <p:cNvPr id="30726" name="Object 8"/>
          <p:cNvGraphicFramePr>
            <a:graphicFrameLocks noChangeAspect="1"/>
          </p:cNvGraphicFramePr>
          <p:nvPr/>
        </p:nvGraphicFramePr>
        <p:xfrm>
          <a:off x="3200400" y="3465513"/>
          <a:ext cx="54102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7" r:id="rId3" imgW="4092840" imgH="1963080" progId="">
                  <p:embed/>
                </p:oleObj>
              </mc:Choice>
              <mc:Fallback>
                <p:oleObj r:id="rId3" imgW="4092840" imgH="196308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65513"/>
                        <a:ext cx="54102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WordArt 9"/>
          <p:cNvSpPr>
            <a:spLocks noChangeArrowheads="1" noChangeShapeType="1" noTextEdit="1"/>
          </p:cNvSpPr>
          <p:nvPr/>
        </p:nvSpPr>
        <p:spPr bwMode="auto">
          <a:xfrm>
            <a:off x="914400" y="2514600"/>
            <a:ext cx="1219200" cy="4492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8999"/>
                    </a:srgbClr>
                  </a:outerShdw>
                </a:effectLst>
                <a:latin typeface="Impact"/>
              </a:rPr>
              <a:t>Example</a:t>
            </a:r>
          </a:p>
        </p:txBody>
      </p:sp>
      <p:sp>
        <p:nvSpPr>
          <p:cNvPr id="30728" name="Text Box 10"/>
          <p:cNvSpPr txBox="1">
            <a:spLocks noChangeArrowheads="1"/>
          </p:cNvSpPr>
          <p:nvPr/>
        </p:nvSpPr>
        <p:spPr bwMode="auto">
          <a:xfrm>
            <a:off x="2209800" y="24384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An 8-bit serial in/serial out shift register has a 40 MHz clock. What is the total delay through the register?</a:t>
            </a: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3276600" y="4343400"/>
            <a:ext cx="5316538" cy="1371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0" name="WordArt 12"/>
          <p:cNvSpPr>
            <a:spLocks noChangeArrowheads="1" noChangeShapeType="1" noTextEdit="1"/>
          </p:cNvSpPr>
          <p:nvPr/>
        </p:nvSpPr>
        <p:spPr bwMode="auto">
          <a:xfrm>
            <a:off x="914400" y="3436938"/>
            <a:ext cx="1295400" cy="4492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8999"/>
                    </a:srgbClr>
                  </a:outerShdw>
                </a:effectLst>
                <a:latin typeface="Impact"/>
              </a:rPr>
              <a:t>Solution</a:t>
            </a:r>
          </a:p>
        </p:txBody>
      </p:sp>
      <p:sp>
        <p:nvSpPr>
          <p:cNvPr id="30731" name="Text Box 13"/>
          <p:cNvSpPr txBox="1">
            <a:spLocks noChangeArrowheads="1"/>
          </p:cNvSpPr>
          <p:nvPr/>
        </p:nvSpPr>
        <p:spPr bwMode="auto">
          <a:xfrm>
            <a:off x="990600" y="3870325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delay for each clock is 1/40 MHz = 25 ns</a:t>
            </a:r>
          </a:p>
        </p:txBody>
      </p:sp>
      <p:sp>
        <p:nvSpPr>
          <p:cNvPr id="30732" name="Text Box 14"/>
          <p:cNvSpPr txBox="1">
            <a:spLocks noChangeArrowheads="1"/>
          </p:cNvSpPr>
          <p:nvPr/>
        </p:nvSpPr>
        <p:spPr bwMode="auto">
          <a:xfrm>
            <a:off x="990600" y="4648200"/>
            <a:ext cx="205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The total delay is 8 </a:t>
            </a:r>
            <a:r>
              <a:rPr lang="en-US" altLang="en-US" sz="2000">
                <a:latin typeface="Arial" pitchFamily="34" charset="0"/>
              </a:rPr>
              <a:t>x</a:t>
            </a:r>
            <a:r>
              <a:rPr lang="en-US" altLang="en-US" sz="2000"/>
              <a:t> 25 ns = </a:t>
            </a:r>
            <a:r>
              <a:rPr lang="en-US" altLang="en-US" sz="2000">
                <a:solidFill>
                  <a:srgbClr val="FF0000"/>
                </a:solidFill>
              </a:rPr>
              <a:t>200 ns</a:t>
            </a:r>
          </a:p>
        </p:txBody>
      </p:sp>
      <p:sp>
        <p:nvSpPr>
          <p:cNvPr id="30733" name="Text Box 16"/>
          <p:cNvSpPr txBox="1">
            <a:spLocks noChangeArrowheads="1"/>
          </p:cNvSpPr>
          <p:nvPr/>
        </p:nvSpPr>
        <p:spPr bwMode="auto">
          <a:xfrm>
            <a:off x="3962400" y="4419600"/>
            <a:ext cx="609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25 ns</a:t>
            </a:r>
          </a:p>
        </p:txBody>
      </p:sp>
      <p:sp>
        <p:nvSpPr>
          <p:cNvPr id="30734" name="Rectangle 17"/>
          <p:cNvSpPr>
            <a:spLocks noChangeArrowheads="1"/>
          </p:cNvSpPr>
          <p:nvPr/>
        </p:nvSpPr>
        <p:spPr bwMode="auto">
          <a:xfrm>
            <a:off x="3048000" y="5410200"/>
            <a:ext cx="5514975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715000" y="5791200"/>
            <a:ext cx="762000" cy="2746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= 200 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utoUpdateAnimBg="0"/>
      <p:bldP spid="30729" grpId="0" animBg="1" autoUpdateAnimBg="0"/>
      <p:bldP spid="30730" grpId="0" animBg="1"/>
      <p:bldP spid="30731" grpId="0" autoUpdateAnimBg="0"/>
      <p:bldP spid="30732" grpId="0" autoUpdateAnimBg="0"/>
      <p:bldP spid="30733" grpId="0" autoUpdateAnimBg="0"/>
      <p:bldP spid="30734" grpId="0" animBg="1" autoUpdateAnimBg="0"/>
      <p:bldP spid="30735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5"/>
          <p:cNvSpPr txBox="1">
            <a:spLocks noChangeArrowheads="1"/>
          </p:cNvSpPr>
          <p:nvPr/>
        </p:nvSpPr>
        <p:spPr bwMode="auto">
          <a:xfrm>
            <a:off x="3429000" y="228600"/>
            <a:ext cx="2438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600" b="1" dirty="0"/>
              <a:t>Key Terms</a:t>
            </a:r>
          </a:p>
        </p:txBody>
      </p:sp>
      <p:sp>
        <p:nvSpPr>
          <p:cNvPr id="34821" name="Text Box 16"/>
          <p:cNvSpPr txBox="1">
            <a:spLocks noChangeArrowheads="1"/>
          </p:cNvSpPr>
          <p:nvPr/>
        </p:nvSpPr>
        <p:spPr bwMode="auto">
          <a:xfrm>
            <a:off x="1447800" y="1479550"/>
            <a:ext cx="655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>
                <a:latin typeface="Times" pitchFamily="2" charset="0"/>
                <a:cs typeface="Times New Roman" pitchFamily="18" charset="0"/>
              </a:rPr>
              <a:t> </a:t>
            </a:r>
          </a:p>
        </p:txBody>
      </p:sp>
      <p:sp>
        <p:nvSpPr>
          <p:cNvPr id="34822" name="Text Box 17"/>
          <p:cNvSpPr txBox="1">
            <a:spLocks noChangeArrowheads="1"/>
          </p:cNvSpPr>
          <p:nvPr/>
        </p:nvSpPr>
        <p:spPr bwMode="auto">
          <a:xfrm>
            <a:off x="152400" y="1546225"/>
            <a:ext cx="2209800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itchFamily="2" charset="0"/>
                <a:cs typeface="Times New Roman" pitchFamily="18" charset="0"/>
              </a:rPr>
              <a:t>Register  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itchFamily="2" charset="0"/>
                <a:cs typeface="Times New Roman" pitchFamily="18" charset="0"/>
              </a:rPr>
              <a:t>Stage</a:t>
            </a:r>
            <a:endParaRPr lang="en-US" altLang="en-US" b="1" i="1">
              <a:solidFill>
                <a:schemeClr val="tx2"/>
              </a:solidFill>
              <a:latin typeface="Wingdings" pitchFamily="2" charset="2"/>
              <a:cs typeface="Times New Roman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itchFamily="2" charset="0"/>
                <a:cs typeface="Times New Roman" pitchFamily="18" charset="0"/>
              </a:rPr>
              <a:t>Shift</a:t>
            </a: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endParaRPr lang="en-US" altLang="en-US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itchFamily="2" charset="0"/>
                <a:cs typeface="Times New Roman" pitchFamily="18" charset="0"/>
              </a:rPr>
              <a:t>Load</a:t>
            </a:r>
          </a:p>
          <a:p>
            <a:pPr algn="r" eaLnBrk="1" hangingPunct="1"/>
            <a:endParaRPr lang="en-US" altLang="en-US" sz="1200" b="1" i="1">
              <a:solidFill>
                <a:schemeClr val="tx2"/>
              </a:solidFill>
              <a:latin typeface="Times" pitchFamily="2" charset="0"/>
              <a:cs typeface="Times New Roman" pitchFamily="18" charset="0"/>
            </a:endParaRPr>
          </a:p>
          <a:p>
            <a:pPr algn="r" eaLnBrk="1" hangingPunct="1"/>
            <a:r>
              <a:rPr lang="en-US" altLang="en-US" b="1" i="1">
                <a:solidFill>
                  <a:schemeClr val="tx2"/>
                </a:solidFill>
                <a:latin typeface="Times" pitchFamily="2" charset="0"/>
                <a:cs typeface="Times New Roman" pitchFamily="18" charset="0"/>
              </a:rPr>
              <a:t>Bidirectional</a:t>
            </a:r>
          </a:p>
        </p:txBody>
      </p:sp>
      <p:sp>
        <p:nvSpPr>
          <p:cNvPr id="34823" name="Text Box 18"/>
          <p:cNvSpPr txBox="1">
            <a:spLocks noChangeArrowheads="1"/>
          </p:cNvSpPr>
          <p:nvPr/>
        </p:nvSpPr>
        <p:spPr bwMode="auto">
          <a:xfrm>
            <a:off x="2444750" y="1543050"/>
            <a:ext cx="647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latin typeface="Times" pitchFamily="2" charset="0"/>
                <a:cs typeface="Times New Roman" pitchFamily="18" charset="0"/>
              </a:rPr>
              <a:t>One or more flip-flops used to store and shift data.</a:t>
            </a:r>
          </a:p>
        </p:txBody>
      </p:sp>
      <p:sp>
        <p:nvSpPr>
          <p:cNvPr id="34824" name="Text Box 19"/>
          <p:cNvSpPr txBox="1">
            <a:spLocks noChangeArrowheads="1"/>
          </p:cNvSpPr>
          <p:nvPr/>
        </p:nvSpPr>
        <p:spPr bwMode="auto">
          <a:xfrm>
            <a:off x="2438400" y="208915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" pitchFamily="2" charset="0"/>
                <a:cs typeface="Times New Roman" pitchFamily="18" charset="0"/>
              </a:rPr>
              <a:t>One storage element in a register.</a:t>
            </a:r>
          </a:p>
        </p:txBody>
      </p:sp>
      <p:sp>
        <p:nvSpPr>
          <p:cNvPr id="34825" name="Text Box 20"/>
          <p:cNvSpPr txBox="1">
            <a:spLocks noChangeArrowheads="1"/>
          </p:cNvSpPr>
          <p:nvPr/>
        </p:nvSpPr>
        <p:spPr bwMode="auto">
          <a:xfrm>
            <a:off x="2438400" y="2622550"/>
            <a:ext cx="6477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0000"/>
                </a:solidFill>
                <a:latin typeface="Times" pitchFamily="2" charset="0"/>
                <a:cs typeface="Times New Roman" pitchFamily="18" charset="0"/>
              </a:rPr>
              <a:t>To move binary data from stage to stage within a shift register or other storage device or to move binary data into or out of the device.</a:t>
            </a:r>
            <a:endParaRPr lang="en-US" altLang="en-US" b="1" i="1">
              <a:solidFill>
                <a:srgbClr val="000000"/>
              </a:solidFill>
              <a:latin typeface="Times" pitchFamily="2" charset="0"/>
              <a:cs typeface="Times New Roman" pitchFamily="18" charset="0"/>
            </a:endParaRPr>
          </a:p>
        </p:txBody>
      </p:sp>
      <p:sp>
        <p:nvSpPr>
          <p:cNvPr id="34826" name="Text Box 21"/>
          <p:cNvSpPr txBox="1">
            <a:spLocks noChangeArrowheads="1"/>
          </p:cNvSpPr>
          <p:nvPr/>
        </p:nvSpPr>
        <p:spPr bwMode="auto">
          <a:xfrm>
            <a:off x="2438400" y="3886200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" pitchFamily="2" charset="0"/>
                <a:cs typeface="Times New Roman" pitchFamily="18" charset="0"/>
              </a:rPr>
              <a:t>To enter data in a shift register.</a:t>
            </a:r>
          </a:p>
        </p:txBody>
      </p:sp>
      <p:sp>
        <p:nvSpPr>
          <p:cNvPr id="34827" name="Text Box 22"/>
          <p:cNvSpPr txBox="1">
            <a:spLocks noChangeArrowheads="1"/>
          </p:cNvSpPr>
          <p:nvPr/>
        </p:nvSpPr>
        <p:spPr bwMode="auto">
          <a:xfrm>
            <a:off x="2438400" y="4435475"/>
            <a:ext cx="6477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" pitchFamily="2" charset="0"/>
                <a:cs typeface="Times New Roman" pitchFamily="18" charset="0"/>
              </a:rPr>
              <a:t>Having two directions. In a bidirectional shift register, the stored data can be shifted right or left.</a:t>
            </a: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utoUpdateAnimBg="0"/>
      <p:bldP spid="34824" grpId="0" autoUpdateAnimBg="0"/>
      <p:bldP spid="34825" grpId="0" autoUpdateAnimBg="0"/>
      <p:bldP spid="34826" grpId="0" autoUpdateAnimBg="0"/>
      <p:bldP spid="3482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1.  The shift register that would be used to delay serial data by  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    4 clock periods is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a.				c. </a:t>
            </a: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	b.				d. </a:t>
            </a:r>
          </a:p>
        </p:txBody>
      </p:sp>
      <p:sp>
        <p:nvSpPr>
          <p:cNvPr id="35845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graphicFrame>
        <p:nvGraphicFramePr>
          <p:cNvPr id="35846" name="Object 9"/>
          <p:cNvGraphicFramePr>
            <a:graphicFrameLocks noChangeAspect="1"/>
          </p:cNvGraphicFramePr>
          <p:nvPr/>
        </p:nvGraphicFramePr>
        <p:xfrm>
          <a:off x="2262188" y="2209800"/>
          <a:ext cx="5967412" cy="312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8" r:id="rId4" imgW="5524920" imgH="2853360" progId="">
                  <p:embed/>
                </p:oleObj>
              </mc:Choice>
              <mc:Fallback>
                <p:oleObj r:id="rId4" imgW="5524920" imgH="28533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209800"/>
                        <a:ext cx="5967412" cy="312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1066800" y="1295400"/>
            <a:ext cx="6553200" cy="256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2.	The circuit shown is a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	a.  serial-in/serial-out shift register</a:t>
            </a:r>
            <a:r>
              <a:rPr lang="en-US" altLang="en-US"/>
              <a:t> </a:t>
            </a:r>
            <a:r>
              <a:rPr lang="en-US" altLang="en-US">
                <a:solidFill>
                  <a:schemeClr val="tx2"/>
                </a:solidFill>
              </a:rPr>
              <a:t>	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	b.  serial-in/parallel-out shift register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	c.  parallel-in/serial-out shift register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>
                <a:solidFill>
                  <a:schemeClr val="tx2"/>
                </a:solidFill>
              </a:rPr>
              <a:t>	d.  parallel-in/parallel-out shift register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15000"/>
              </a:spcBef>
            </a:pPr>
            <a:endParaRPr lang="en-US" altLang="en-US">
              <a:solidFill>
                <a:schemeClr val="tx2"/>
              </a:solidFill>
            </a:endParaRPr>
          </a:p>
        </p:txBody>
      </p:sp>
      <p:graphicFrame>
        <p:nvGraphicFramePr>
          <p:cNvPr id="36870" name="Object 7"/>
          <p:cNvGraphicFramePr>
            <a:graphicFrameLocks noChangeAspect="1"/>
          </p:cNvGraphicFramePr>
          <p:nvPr/>
        </p:nvGraphicFramePr>
        <p:xfrm>
          <a:off x="1905000" y="3505200"/>
          <a:ext cx="624840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r:id="rId4" imgW="5771160" imgH="2643480" progId="">
                  <p:embed/>
                </p:oleObj>
              </mc:Choice>
              <mc:Fallback>
                <p:oleObj r:id="rId4" imgW="5771160" imgH="264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505200"/>
                        <a:ext cx="6248400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graphicFrame>
        <p:nvGraphicFramePr>
          <p:cNvPr id="37892" name="Object 9"/>
          <p:cNvGraphicFramePr>
            <a:graphicFrameLocks noChangeAspect="1"/>
          </p:cNvGraphicFramePr>
          <p:nvPr/>
        </p:nvGraphicFramePr>
        <p:xfrm>
          <a:off x="1828800" y="3657600"/>
          <a:ext cx="6096000" cy="279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4" imgW="5771160" imgH="2643480" progId="">
                  <p:embed/>
                </p:oleObj>
              </mc:Choice>
              <mc:Fallback>
                <p:oleObj r:id="rId4" imgW="5771160" imgH="26434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6096000" cy="279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3" name="Group 10"/>
          <p:cNvGrpSpPr>
            <a:grpSpLocks/>
          </p:cNvGrpSpPr>
          <p:nvPr/>
        </p:nvGrpSpPr>
        <p:grpSpPr bwMode="auto">
          <a:xfrm>
            <a:off x="990600" y="1447800"/>
            <a:ext cx="7086600" cy="2560638"/>
            <a:chOff x="0" y="0"/>
            <a:chExt cx="4464" cy="1613"/>
          </a:xfrm>
        </p:grpSpPr>
        <p:sp>
          <p:nvSpPr>
            <p:cNvPr id="37894" name="Text Box 11"/>
            <p:cNvSpPr txBox="1">
              <a:spLocks noChangeArrowheads="1"/>
            </p:cNvSpPr>
            <p:nvPr/>
          </p:nvSpPr>
          <p:spPr bwMode="auto">
            <a:xfrm>
              <a:off x="0" y="0"/>
              <a:ext cx="4464" cy="1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8001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2573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7145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171700" indent="-3429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6289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0861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5433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000500" indent="-3429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15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3.	If the </a:t>
              </a:r>
              <a:r>
                <a:rPr lang="en-US" altLang="en-US" i="1">
                  <a:solidFill>
                    <a:schemeClr val="tx2"/>
                  </a:solidFill>
                </a:rPr>
                <a:t>SHIFT/LOAD</a:t>
              </a:r>
              <a:r>
                <a:rPr lang="en-US" altLang="en-US">
                  <a:solidFill>
                    <a:schemeClr val="tx2"/>
                  </a:solidFill>
                </a:rPr>
                <a:t> line is HIGH, data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	a.  is loaded from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0</a:t>
              </a:r>
              <a:r>
                <a:rPr lang="en-US" altLang="en-US">
                  <a:solidFill>
                    <a:schemeClr val="tx2"/>
                  </a:solidFill>
                </a:rPr>
                <a:t>,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1</a:t>
              </a:r>
              <a:r>
                <a:rPr lang="en-US" altLang="en-US">
                  <a:solidFill>
                    <a:schemeClr val="tx2"/>
                  </a:solidFill>
                </a:rPr>
                <a:t>,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2</a:t>
              </a:r>
              <a:r>
                <a:rPr lang="en-US" altLang="en-US">
                  <a:solidFill>
                    <a:schemeClr val="tx2"/>
                  </a:solidFill>
                </a:rPr>
                <a:t> and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3</a:t>
              </a:r>
              <a:r>
                <a:rPr lang="en-US" altLang="en-US">
                  <a:solidFill>
                    <a:schemeClr val="tx2"/>
                  </a:solidFill>
                </a:rPr>
                <a:t> immediately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	b.  is loaded from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0</a:t>
              </a:r>
              <a:r>
                <a:rPr lang="en-US" altLang="en-US">
                  <a:solidFill>
                    <a:schemeClr val="tx2"/>
                  </a:solidFill>
                </a:rPr>
                <a:t>,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1</a:t>
              </a:r>
              <a:r>
                <a:rPr lang="en-US" altLang="en-US">
                  <a:solidFill>
                    <a:schemeClr val="tx2"/>
                  </a:solidFill>
                </a:rPr>
                <a:t>,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2</a:t>
              </a:r>
              <a:r>
                <a:rPr lang="en-US" altLang="en-US">
                  <a:solidFill>
                    <a:schemeClr val="tx2"/>
                  </a:solidFill>
                </a:rPr>
                <a:t> and </a:t>
              </a:r>
              <a:r>
                <a:rPr lang="en-US" altLang="en-US" i="1">
                  <a:solidFill>
                    <a:schemeClr val="tx2"/>
                  </a:solidFill>
                </a:rPr>
                <a:t>D</a:t>
              </a:r>
              <a:r>
                <a:rPr lang="en-US" altLang="en-US" baseline="-25000">
                  <a:solidFill>
                    <a:schemeClr val="tx2"/>
                  </a:solidFill>
                </a:rPr>
                <a:t>3</a:t>
              </a:r>
              <a:r>
                <a:rPr lang="en-US" altLang="en-US">
                  <a:solidFill>
                    <a:schemeClr val="tx2"/>
                  </a:solidFill>
                </a:rPr>
                <a:t> on the next CLK</a:t>
              </a: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>
                  <a:solidFill>
                    <a:schemeClr val="tx2"/>
                  </a:solidFill>
                </a:rPr>
                <a:t>	c.  shifted from left to right on the next CLK</a:t>
              </a:r>
              <a:endParaRPr lang="en-US" altLang="en-US" i="1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15000"/>
                </a:spcBef>
              </a:pPr>
              <a:r>
                <a:rPr lang="en-US" altLang="en-US" i="1">
                  <a:solidFill>
                    <a:schemeClr val="tx2"/>
                  </a:solidFill>
                </a:rPr>
                <a:t>	</a:t>
              </a:r>
              <a:r>
                <a:rPr lang="en-US" altLang="en-US">
                  <a:solidFill>
                    <a:schemeClr val="tx2"/>
                  </a:solidFill>
                </a:rPr>
                <a:t>d.  shifted from right to left on the next CLK</a:t>
              </a:r>
              <a:endParaRPr lang="en-US" altLang="en-US" i="1">
                <a:solidFill>
                  <a:schemeClr val="tx2"/>
                </a:solidFill>
              </a:endParaRPr>
            </a:p>
            <a:p>
              <a:pPr eaLnBrk="1" hangingPunct="1">
                <a:spcBef>
                  <a:spcPct val="15000"/>
                </a:spcBef>
              </a:pPr>
              <a:endParaRPr lang="en-US" altLang="en-US">
                <a:solidFill>
                  <a:schemeClr val="tx2"/>
                </a:solidFill>
              </a:endParaRPr>
            </a:p>
          </p:txBody>
        </p:sp>
        <p:sp>
          <p:nvSpPr>
            <p:cNvPr id="37895" name="Line 12"/>
            <p:cNvSpPr>
              <a:spLocks noChangeShapeType="1"/>
            </p:cNvSpPr>
            <p:nvPr/>
          </p:nvSpPr>
          <p:spPr bwMode="auto">
            <a:xfrm>
              <a:off x="1344" y="48"/>
              <a:ext cx="480" cy="0"/>
            </a:xfrm>
            <a:prstGeom prst="line">
              <a:avLst/>
            </a:prstGeom>
            <a:noFill/>
            <a:ln w="952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914400" y="1447800"/>
            <a:ext cx="7086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4.	A 4-bit parallel-in/parallel-out shift register will store data for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a.  1 clock period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b.  2 clock periods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c.  3 clock periods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d.  4 clock periods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6"/>
          <p:cNvSpPr txBox="1">
            <a:spLocks noChangeArrowheads="1"/>
          </p:cNvSpPr>
          <p:nvPr/>
        </p:nvSpPr>
        <p:spPr bwMode="auto">
          <a:xfrm>
            <a:off x="800100" y="1685667"/>
            <a:ext cx="76962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permits the movement of data from stage to stage within the register or into or out of the register upon application of clock pulses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 smtClean="0"/>
              <a:t>Basic Shift Register Operations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000" dirty="0"/>
          </a:p>
        </p:txBody>
      </p:sp>
      <p:sp>
        <p:nvSpPr>
          <p:cNvPr id="6149" name="Rectangle 29"/>
          <p:cNvSpPr>
            <a:spLocks noChangeArrowheads="1"/>
          </p:cNvSpPr>
          <p:nvPr/>
        </p:nvSpPr>
        <p:spPr bwMode="auto">
          <a:xfrm>
            <a:off x="914400" y="762070"/>
            <a:ext cx="3552576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Register: Shift Capability</a:t>
            </a:r>
          </a:p>
        </p:txBody>
      </p:sp>
      <p:graphicFrame>
        <p:nvGraphicFramePr>
          <p:cNvPr id="6150" name="Object 31"/>
          <p:cNvGraphicFramePr>
            <a:graphicFrameLocks noChangeAspect="1"/>
          </p:cNvGraphicFramePr>
          <p:nvPr/>
        </p:nvGraphicFramePr>
        <p:xfrm>
          <a:off x="1447800" y="3124200"/>
          <a:ext cx="6467475" cy="253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r:id="rId3" imgW="5280120" imgH="2042280" progId="">
                  <p:embed/>
                </p:oleObj>
              </mc:Choice>
              <mc:Fallback>
                <p:oleObj r:id="rId3" imgW="5280120" imgH="2042280" progId="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124200"/>
                        <a:ext cx="6467475" cy="253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32"/>
          <p:cNvSpPr txBox="1">
            <a:spLocks noChangeArrowheads="1"/>
          </p:cNvSpPr>
          <p:nvPr/>
        </p:nvSpPr>
        <p:spPr bwMode="auto">
          <a:xfrm>
            <a:off x="838200" y="3505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in</a:t>
            </a:r>
          </a:p>
        </p:txBody>
      </p:sp>
      <p:sp>
        <p:nvSpPr>
          <p:cNvPr id="6152" name="Text Box 33"/>
          <p:cNvSpPr txBox="1">
            <a:spLocks noChangeArrowheads="1"/>
          </p:cNvSpPr>
          <p:nvPr/>
        </p:nvSpPr>
        <p:spPr bwMode="auto">
          <a:xfrm>
            <a:off x="5486400" y="3505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in</a:t>
            </a:r>
          </a:p>
        </p:txBody>
      </p:sp>
      <p:sp>
        <p:nvSpPr>
          <p:cNvPr id="6153" name="Text Box 34"/>
          <p:cNvSpPr txBox="1">
            <a:spLocks noChangeArrowheads="1"/>
          </p:cNvSpPr>
          <p:nvPr/>
        </p:nvSpPr>
        <p:spPr bwMode="auto">
          <a:xfrm>
            <a:off x="6400800" y="287178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in</a:t>
            </a:r>
          </a:p>
        </p:txBody>
      </p:sp>
      <p:sp>
        <p:nvSpPr>
          <p:cNvPr id="6154" name="Text Box 35"/>
          <p:cNvSpPr txBox="1">
            <a:spLocks noChangeArrowheads="1"/>
          </p:cNvSpPr>
          <p:nvPr/>
        </p:nvSpPr>
        <p:spPr bwMode="auto">
          <a:xfrm>
            <a:off x="3276600" y="431958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in</a:t>
            </a:r>
          </a:p>
        </p:txBody>
      </p:sp>
      <p:sp>
        <p:nvSpPr>
          <p:cNvPr id="6155" name="Text Box 36"/>
          <p:cNvSpPr txBox="1">
            <a:spLocks noChangeArrowheads="1"/>
          </p:cNvSpPr>
          <p:nvPr/>
        </p:nvSpPr>
        <p:spPr bwMode="auto">
          <a:xfrm>
            <a:off x="838200" y="49530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in</a:t>
            </a:r>
          </a:p>
        </p:txBody>
      </p:sp>
      <p:sp>
        <p:nvSpPr>
          <p:cNvPr id="6156" name="Text Box 37"/>
          <p:cNvSpPr txBox="1">
            <a:spLocks noChangeArrowheads="1"/>
          </p:cNvSpPr>
          <p:nvPr/>
        </p:nvSpPr>
        <p:spPr bwMode="auto">
          <a:xfrm>
            <a:off x="2786063" y="3505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out</a:t>
            </a:r>
          </a:p>
        </p:txBody>
      </p:sp>
      <p:sp>
        <p:nvSpPr>
          <p:cNvPr id="6157" name="Text Box 38"/>
          <p:cNvSpPr txBox="1">
            <a:spLocks noChangeArrowheads="1"/>
          </p:cNvSpPr>
          <p:nvPr/>
        </p:nvSpPr>
        <p:spPr bwMode="auto">
          <a:xfrm>
            <a:off x="3505200" y="3505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out</a:t>
            </a:r>
          </a:p>
        </p:txBody>
      </p:sp>
      <p:sp>
        <p:nvSpPr>
          <p:cNvPr id="6158" name="Text Box 39"/>
          <p:cNvSpPr txBox="1">
            <a:spLocks noChangeArrowheads="1"/>
          </p:cNvSpPr>
          <p:nvPr/>
        </p:nvSpPr>
        <p:spPr bwMode="auto">
          <a:xfrm>
            <a:off x="7391400" y="35052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out</a:t>
            </a:r>
          </a:p>
        </p:txBody>
      </p:sp>
      <p:sp>
        <p:nvSpPr>
          <p:cNvPr id="6159" name="Text Box 40"/>
          <p:cNvSpPr txBox="1">
            <a:spLocks noChangeArrowheads="1"/>
          </p:cNvSpPr>
          <p:nvPr/>
        </p:nvSpPr>
        <p:spPr bwMode="auto">
          <a:xfrm>
            <a:off x="1806575" y="5595938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out</a:t>
            </a:r>
          </a:p>
        </p:txBody>
      </p:sp>
      <p:sp>
        <p:nvSpPr>
          <p:cNvPr id="6160" name="Text Box 41"/>
          <p:cNvSpPr txBox="1">
            <a:spLocks noChangeArrowheads="1"/>
          </p:cNvSpPr>
          <p:nvPr/>
        </p:nvSpPr>
        <p:spPr bwMode="auto">
          <a:xfrm>
            <a:off x="3276600" y="559276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>
                <a:solidFill>
                  <a:srgbClr val="FF0000"/>
                </a:solidFill>
              </a:rPr>
              <a:t>Data out</a:t>
            </a:r>
          </a:p>
        </p:txBody>
      </p:sp>
      <p:sp>
        <p:nvSpPr>
          <p:cNvPr id="6161" name="Text Box 42"/>
          <p:cNvSpPr txBox="1">
            <a:spLocks noChangeArrowheads="1"/>
          </p:cNvSpPr>
          <p:nvPr/>
        </p:nvSpPr>
        <p:spPr bwMode="auto">
          <a:xfrm>
            <a:off x="1295400" y="3886200"/>
            <a:ext cx="198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Serial in/shift right/serial out</a:t>
            </a:r>
          </a:p>
        </p:txBody>
      </p:sp>
      <p:sp>
        <p:nvSpPr>
          <p:cNvPr id="6162" name="Text Box 43"/>
          <p:cNvSpPr txBox="1">
            <a:spLocks noChangeArrowheads="1"/>
          </p:cNvSpPr>
          <p:nvPr/>
        </p:nvSpPr>
        <p:spPr bwMode="auto">
          <a:xfrm>
            <a:off x="3886200" y="3886200"/>
            <a:ext cx="198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Serial in/shift left/serial out</a:t>
            </a:r>
          </a:p>
        </p:txBody>
      </p:sp>
      <p:sp>
        <p:nvSpPr>
          <p:cNvPr id="6163" name="Text Box 44"/>
          <p:cNvSpPr txBox="1">
            <a:spLocks noChangeArrowheads="1"/>
          </p:cNvSpPr>
          <p:nvPr/>
        </p:nvSpPr>
        <p:spPr bwMode="auto">
          <a:xfrm>
            <a:off x="6096000" y="3886200"/>
            <a:ext cx="152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Parallel in/serial out</a:t>
            </a:r>
          </a:p>
        </p:txBody>
      </p:sp>
      <p:sp>
        <p:nvSpPr>
          <p:cNvPr id="6164" name="Text Box 45"/>
          <p:cNvSpPr txBox="1">
            <a:spLocks noChangeArrowheads="1"/>
          </p:cNvSpPr>
          <p:nvPr/>
        </p:nvSpPr>
        <p:spPr bwMode="auto">
          <a:xfrm>
            <a:off x="2971800" y="5791200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Parallel in/parallel out</a:t>
            </a:r>
          </a:p>
        </p:txBody>
      </p:sp>
      <p:sp>
        <p:nvSpPr>
          <p:cNvPr id="6165" name="Text Box 46"/>
          <p:cNvSpPr txBox="1">
            <a:spLocks noChangeArrowheads="1"/>
          </p:cNvSpPr>
          <p:nvPr/>
        </p:nvSpPr>
        <p:spPr bwMode="auto">
          <a:xfrm>
            <a:off x="1524000" y="5791200"/>
            <a:ext cx="1676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Serial in/parallel out</a:t>
            </a:r>
          </a:p>
        </p:txBody>
      </p:sp>
      <p:sp>
        <p:nvSpPr>
          <p:cNvPr id="6166" name="Text Box 47"/>
          <p:cNvSpPr txBox="1">
            <a:spLocks noChangeArrowheads="1"/>
          </p:cNvSpPr>
          <p:nvPr/>
        </p:nvSpPr>
        <p:spPr bwMode="auto">
          <a:xfrm>
            <a:off x="5105400" y="5745163"/>
            <a:ext cx="1143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Rotate right</a:t>
            </a:r>
          </a:p>
        </p:txBody>
      </p:sp>
      <p:sp>
        <p:nvSpPr>
          <p:cNvPr id="6167" name="Text Box 48"/>
          <p:cNvSpPr txBox="1">
            <a:spLocks noChangeArrowheads="1"/>
          </p:cNvSpPr>
          <p:nvPr/>
        </p:nvSpPr>
        <p:spPr bwMode="auto">
          <a:xfrm>
            <a:off x="6781800" y="57451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/>
              <a:t>Rotate left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1" grpId="0" autoUpdateAnimBg="0"/>
      <p:bldP spid="6162" grpId="0" autoUpdateAnimBg="0"/>
      <p:bldP spid="6163" grpId="0" autoUpdateAnimBg="0"/>
      <p:bldP spid="6164" grpId="0" autoUpdateAnimBg="0"/>
      <p:bldP spid="6165" grpId="0" autoUpdateAnimBg="0"/>
      <p:bldP spid="6166" grpId="0" autoUpdateAnimBg="0"/>
      <p:bldP spid="616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7467600" cy="283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5. The 74HC164 (shown) has two serial inputs. If data is placed on the </a:t>
            </a:r>
            <a:r>
              <a:rPr lang="en-US" altLang="en-US" i="1">
                <a:solidFill>
                  <a:schemeClr val="tx2"/>
                </a:solidFill>
              </a:rPr>
              <a:t>A</a:t>
            </a:r>
            <a:r>
              <a:rPr lang="en-US" altLang="en-US">
                <a:solidFill>
                  <a:schemeClr val="tx2"/>
                </a:solidFill>
              </a:rPr>
              <a:t> input, the </a:t>
            </a:r>
            <a:r>
              <a:rPr lang="en-US" altLang="en-US" i="1">
                <a:solidFill>
                  <a:schemeClr val="tx2"/>
                </a:solidFill>
              </a:rPr>
              <a:t>B</a:t>
            </a:r>
            <a:r>
              <a:rPr lang="en-US" altLang="en-US">
                <a:solidFill>
                  <a:schemeClr val="tx2"/>
                </a:solidFill>
              </a:rPr>
              <a:t> input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chemeClr val="tx2"/>
                </a:solidFill>
              </a:rPr>
              <a:t>	a. could serve as an active LOW enable</a:t>
            </a:r>
            <a:endParaRPr lang="en-US" altLang="en-US" baseline="30000">
              <a:solidFill>
                <a:schemeClr val="tx2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chemeClr val="tx2"/>
                </a:solidFill>
              </a:rPr>
              <a:t>	b. could serve as an active HIGH enable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chemeClr val="tx2"/>
                </a:solidFill>
              </a:rPr>
              <a:t>	c. should be connected to ground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chemeClr val="tx2"/>
                </a:solidFill>
              </a:rPr>
              <a:t>	d. should be left open</a:t>
            </a:r>
          </a:p>
          <a:p>
            <a:pPr eaLnBrk="1" hangingPunct="1">
              <a:spcBef>
                <a:spcPct val="10000"/>
              </a:spcBef>
            </a:pPr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39941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219200" y="4114800"/>
          <a:ext cx="6634163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8" r:id="rId4" imgW="5651640" imgH="1760040" progId="">
                  <p:embed/>
                </p:oleObj>
              </mc:Choice>
              <mc:Fallback>
                <p:oleObj r:id="rId4" imgW="5651640" imgH="1760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14800"/>
                        <a:ext cx="6634163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914400" y="4462463"/>
            <a:ext cx="3810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  <a:latin typeface="Times" pitchFamily="2" charset="0"/>
              </a:rPr>
              <a:t>CLK</a:t>
            </a:r>
            <a:endParaRPr lang="en-US" altLang="en-US" sz="1200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951163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3621088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4310063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4953000" y="61182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914400" y="4191000"/>
            <a:ext cx="3810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i="1">
                <a:solidFill>
                  <a:srgbClr val="000000"/>
                </a:solidFill>
                <a:latin typeface="Times" pitchFamily="2" charset="0"/>
              </a:rPr>
              <a:t>CLR</a:t>
            </a:r>
            <a:endParaRPr lang="en-US" altLang="en-US" sz="1200"/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618163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288088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977063" y="6126163"/>
            <a:ext cx="533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7620000" y="6118225"/>
            <a:ext cx="533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Q</a:t>
            </a:r>
            <a:r>
              <a:rPr lang="en-US" altLang="en-US" sz="1200" baseline="-25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>
            <a:off x="927100" y="4191000"/>
            <a:ext cx="228600" cy="0"/>
          </a:xfrm>
          <a:prstGeom prst="line">
            <a:avLst/>
          </a:prstGeom>
          <a:noFill/>
          <a:ln w="952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838200" y="4724400"/>
            <a:ext cx="381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>
                <a:solidFill>
                  <a:srgbClr val="FF0000"/>
                </a:solidFill>
                <a:latin typeface="Times" pitchFamily="2" charset="0"/>
              </a:rPr>
              <a:t>Serial  inputs</a:t>
            </a:r>
            <a:endParaRPr lang="en-US" altLang="en-US" sz="1200">
              <a:solidFill>
                <a:srgbClr val="FF0000"/>
              </a:solidFill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225550" y="46609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1219200" y="485775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i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WordArt 9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40964" name="Text Box 7"/>
          <p:cNvSpPr txBox="1">
            <a:spLocks noChangeArrowheads="1"/>
          </p:cNvSpPr>
          <p:nvPr/>
        </p:nvSpPr>
        <p:spPr bwMode="auto">
          <a:xfrm>
            <a:off x="914400" y="1524000"/>
            <a:ext cx="78486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6.	An advantage of a ring counter over a Johnson counter is that the ring counter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a.  has more possible states for a given number of flip-flops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b.  is cleared after each cycle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c.  allows only one bit to change at a time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d.  is self-decoding</a:t>
            </a:r>
            <a:r>
              <a:rPr lang="en-US" altLang="en-US"/>
              <a:t> 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endParaRPr lang="en-US" alt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WordArt 9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990600" y="1646238"/>
            <a:ext cx="7086600" cy="235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7.	A possible sequence for a 4-bit ring counter is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a. … 1111, 1110, 1101 …</a:t>
            </a:r>
            <a:r>
              <a:rPr lang="en-US" altLang="en-US"/>
              <a:t> </a:t>
            </a:r>
            <a:endParaRPr lang="en-US" altLang="en-US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b.  … 0000, 0001, 0010 … 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	c.  … 0001, 0011, 0111 … 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d. … 1000, 0100, 0010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sp>
        <p:nvSpPr>
          <p:cNvPr id="43012" name="Text Box 7"/>
          <p:cNvSpPr txBox="1">
            <a:spLocks noChangeArrowheads="1"/>
          </p:cNvSpPr>
          <p:nvPr/>
        </p:nvSpPr>
        <p:spPr bwMode="auto">
          <a:xfrm>
            <a:off x="914400" y="1646238"/>
            <a:ext cx="7086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en-US">
                <a:solidFill>
                  <a:schemeClr val="tx2"/>
                </a:solidFill>
              </a:rPr>
              <a:t>8.	The circuit shown is a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a.  serial-in/parallel-out shift register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b.  serial-in/serial-out shift register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c.  ring counter</a:t>
            </a:r>
            <a:endParaRPr lang="en-US" altLang="en-US" i="1">
              <a:solidFill>
                <a:schemeClr val="tx2"/>
              </a:solidFill>
            </a:endParaRPr>
          </a:p>
          <a:p>
            <a:pPr eaLnBrk="1" hangingPunct="1"/>
            <a:r>
              <a:rPr lang="en-US" altLang="en-US" i="1">
                <a:solidFill>
                  <a:schemeClr val="tx2"/>
                </a:solidFill>
              </a:rPr>
              <a:t>	</a:t>
            </a:r>
            <a:r>
              <a:rPr lang="en-US" altLang="en-US">
                <a:solidFill>
                  <a:schemeClr val="tx2"/>
                </a:solidFill>
              </a:rPr>
              <a:t>d.  Johnson counter</a:t>
            </a:r>
          </a:p>
        </p:txBody>
      </p:sp>
      <p:graphicFrame>
        <p:nvGraphicFramePr>
          <p:cNvPr id="43013" name="Object 8"/>
          <p:cNvGraphicFramePr>
            <a:graphicFrameLocks noChangeAspect="1"/>
          </p:cNvGraphicFramePr>
          <p:nvPr/>
        </p:nvGraphicFramePr>
        <p:xfrm>
          <a:off x="1828800" y="3657600"/>
          <a:ext cx="5715000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r:id="rId4" imgW="4034520" imgH="1477440" progId="">
                  <p:embed/>
                </p:oleObj>
              </mc:Choice>
              <mc:Fallback>
                <p:oleObj r:id="rId4" imgW="4034520" imgH="14774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5715000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914400" y="1600200"/>
            <a:ext cx="78486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9. Assume serial data is applied to the 8-bit shift register 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     shown. The clock frequency is 20 MHz. The first data bit     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     will show up at the output in 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a. 50 ns</a:t>
            </a:r>
            <a:endParaRPr lang="en-US" altLang="en-US" baseline="30000">
              <a:solidFill>
                <a:schemeClr val="tx2"/>
              </a:solidFill>
            </a:endParaRP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b. 200 ns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c. 400 ns</a:t>
            </a:r>
          </a:p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	d. 800 ns</a:t>
            </a:r>
          </a:p>
          <a:p>
            <a:pPr eaLnBrk="1" hangingPunct="1"/>
            <a:endParaRPr lang="en-US" altLang="en-US">
              <a:solidFill>
                <a:schemeClr val="tx2"/>
              </a:solidFill>
            </a:endParaRPr>
          </a:p>
        </p:txBody>
      </p:sp>
      <p:sp>
        <p:nvSpPr>
          <p:cNvPr id="44037" name="WordArt 5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3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828800" y="4572000"/>
          <a:ext cx="59340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0" r:id="rId4" imgW="3569760" imgH="651600" progId="">
                  <p:embed/>
                </p:oleObj>
              </mc:Choice>
              <mc:Fallback>
                <p:oleObj r:id="rId4" imgW="3569760" imgH="651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572000"/>
                        <a:ext cx="59340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ChangeArrowheads="1"/>
          </p:cNvSpPr>
          <p:nvPr/>
        </p:nvSpPr>
        <p:spPr bwMode="auto">
          <a:xfrm>
            <a:off x="3200400" y="1981200"/>
            <a:ext cx="2819400" cy="3429000"/>
          </a:xfrm>
          <a:prstGeom prst="rect">
            <a:avLst/>
          </a:prstGeom>
          <a:solidFill>
            <a:schemeClr val="accent1"/>
          </a:solidFill>
          <a:ln w="9525" cmpd="sng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6083" name="Text Box 8"/>
          <p:cNvSpPr txBox="1">
            <a:spLocks noChangeArrowheads="1"/>
          </p:cNvSpPr>
          <p:nvPr/>
        </p:nvSpPr>
        <p:spPr bwMode="auto">
          <a:xfrm>
            <a:off x="3657600" y="2057400"/>
            <a:ext cx="1828800" cy="319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Answers: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1.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2.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3. 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4.  a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5.  b</a:t>
            </a:r>
          </a:p>
        </p:txBody>
      </p:sp>
      <p:sp>
        <p:nvSpPr>
          <p:cNvPr id="46084" name="Text Box 9"/>
          <p:cNvSpPr txBox="1">
            <a:spLocks noChangeArrowheads="1"/>
          </p:cNvSpPr>
          <p:nvPr/>
        </p:nvSpPr>
        <p:spPr bwMode="auto">
          <a:xfrm>
            <a:off x="4800600" y="2590800"/>
            <a:ext cx="1752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6.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7.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8. 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9.  c</a:t>
            </a:r>
          </a:p>
          <a:p>
            <a:pPr eaLnBrk="1" hangingPunct="1">
              <a:spcBef>
                <a:spcPct val="50000"/>
              </a:spcBef>
            </a:pPr>
            <a:endParaRPr lang="en-US" altLang="en-US" dirty="0"/>
          </a:p>
        </p:txBody>
      </p:sp>
      <p:sp>
        <p:nvSpPr>
          <p:cNvPr id="46085" name="WordArt 10" descr="White marble"/>
          <p:cNvSpPr>
            <a:spLocks noChangeArrowheads="1" noChangeShapeType="1" noTextEdit="1"/>
          </p:cNvSpPr>
          <p:nvPr/>
        </p:nvSpPr>
        <p:spPr bwMode="auto">
          <a:xfrm>
            <a:off x="3886200" y="381000"/>
            <a:ext cx="137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Flat1" dir="r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en-US" sz="3600">
                <a:ln w="9525" cmpd="sng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Times New Roman"/>
                <a:cs typeface="Times New Roman"/>
              </a:rPr>
              <a:t>Quiz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7171" name="Content Placeholder 2"/>
          <p:cNvSpPr>
            <a:spLocks noGrp="1" noChangeArrowheads="1"/>
          </p:cNvSpPr>
          <p:nvPr>
            <p:ph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-1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asic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Arial" pitchFamily="34" charset="0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perations</a:t>
            </a:r>
          </a:p>
          <a:p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9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-2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erial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I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n/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erial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O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ut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S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hift </a:t>
            </a:r>
            <a:r>
              <a:rPr lang="zh-CN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R</a:t>
            </a:r>
            <a:r>
              <a:rPr lang="en-US" altLang="en-US" sz="2400">
                <a:latin typeface="Times New Roman" pitchFamily="18" charset="0"/>
                <a:ea typeface="宋体" pitchFamily="2" charset="-122"/>
                <a:sym typeface="Arial" pitchFamily="34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-3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P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arallel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n/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erial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ut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B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idirectional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-5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ounters</a:t>
            </a:r>
          </a:p>
          <a:p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9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  <a:cs typeface="Times New Roman" pitchFamily="18" charset="0"/>
              </a:rPr>
              <a:t>-6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hift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egister </a:t>
            </a:r>
            <a:r>
              <a:rPr lang="zh-CN" altLang="en-US" sz="2400">
                <a:solidFill>
                  <a:srgbClr val="868686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lang="en-US" altLang="en-US" sz="2400">
                <a:solidFill>
                  <a:srgbClr val="868686"/>
                </a:solidFill>
                <a:latin typeface="Times New Roman" pitchFamily="18" charset="0"/>
              </a:rPr>
              <a:t>pplications</a:t>
            </a:r>
          </a:p>
          <a:p>
            <a:endParaRPr lang="en-US" altLang="en-US" sz="2400">
              <a:solidFill>
                <a:srgbClr val="868686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914400" y="762070"/>
            <a:ext cx="4549643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Serial-in/Serial out Shift Register</a:t>
            </a:r>
          </a:p>
        </p:txBody>
      </p:sp>
      <p:sp>
        <p:nvSpPr>
          <p:cNvPr id="8197" name="Text Box 26"/>
          <p:cNvSpPr txBox="1">
            <a:spLocks noChangeArrowheads="1"/>
          </p:cNvSpPr>
          <p:nvPr/>
        </p:nvSpPr>
        <p:spPr bwMode="auto">
          <a:xfrm>
            <a:off x="990600" y="1676400"/>
            <a:ext cx="7543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/>
              <a:t>Shift registers are available in IC form or can be constructed from discrete </a:t>
            </a:r>
            <a:r>
              <a:rPr lang="en-US" altLang="en-US" sz="2000" dirty="0" smtClean="0"/>
              <a:t>flip-flops</a:t>
            </a:r>
            <a:endParaRPr lang="en-US" altLang="en-US" sz="2000" dirty="0"/>
          </a:p>
        </p:txBody>
      </p:sp>
      <p:graphicFrame>
        <p:nvGraphicFramePr>
          <p:cNvPr id="819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188187"/>
              </p:ext>
            </p:extLst>
          </p:nvPr>
        </p:nvGraphicFramePr>
        <p:xfrm>
          <a:off x="838200" y="3898894"/>
          <a:ext cx="7467600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3" r:id="rId3" imgW="4978800" imgH="1192680" progId="">
                  <p:embed/>
                </p:oleObj>
              </mc:Choice>
              <mc:Fallback>
                <p:oleObj r:id="rId3" imgW="4978800" imgH="1192680" progId="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98894"/>
                        <a:ext cx="7467600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28"/>
          <p:cNvSpPr txBox="1">
            <a:spLocks noChangeArrowheads="1"/>
          </p:cNvSpPr>
          <p:nvPr/>
        </p:nvSpPr>
        <p:spPr bwMode="auto">
          <a:xfrm>
            <a:off x="990600" y="2514624"/>
            <a:ext cx="746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dirty="0"/>
              <a:t>Each clock pulse will move an input bit to the next flip-flop. </a:t>
            </a:r>
          </a:p>
        </p:txBody>
      </p:sp>
      <p:sp>
        <p:nvSpPr>
          <p:cNvPr id="8200" name="Text Box 29"/>
          <p:cNvSpPr txBox="1">
            <a:spLocks noChangeArrowheads="1"/>
          </p:cNvSpPr>
          <p:nvPr/>
        </p:nvSpPr>
        <p:spPr bwMode="auto">
          <a:xfrm>
            <a:off x="1371600" y="3962394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8201" name="Group 30"/>
          <p:cNvGrpSpPr>
            <a:grpSpLocks/>
          </p:cNvGrpSpPr>
          <p:nvPr/>
        </p:nvGrpSpPr>
        <p:grpSpPr bwMode="auto">
          <a:xfrm>
            <a:off x="1447800" y="3657594"/>
            <a:ext cx="1447800" cy="671513"/>
            <a:chOff x="0" y="0"/>
            <a:chExt cx="912" cy="423"/>
          </a:xfrm>
        </p:grpSpPr>
        <p:graphicFrame>
          <p:nvGraphicFramePr>
            <p:cNvPr id="8202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4244665"/>
                </p:ext>
              </p:extLst>
            </p:nvPr>
          </p:nvGraphicFramePr>
          <p:xfrm>
            <a:off x="0" y="0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4" r:id="rId5" imgW="1414080" imgH="640800" progId="">
                    <p:embed/>
                  </p:oleObj>
                </mc:Choice>
                <mc:Fallback>
                  <p:oleObj r:id="rId5" imgW="1414080" imgH="640800" progId="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Text Box 32"/>
            <p:cNvSpPr txBox="1">
              <a:spLocks noChangeArrowheads="1"/>
            </p:cNvSpPr>
            <p:nvPr/>
          </p:nvSpPr>
          <p:spPr bwMode="auto">
            <a:xfrm>
              <a:off x="624" y="1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204" name="Group 33"/>
          <p:cNvGrpSpPr>
            <a:grpSpLocks/>
          </p:cNvGrpSpPr>
          <p:nvPr/>
        </p:nvGrpSpPr>
        <p:grpSpPr bwMode="auto">
          <a:xfrm>
            <a:off x="2667000" y="3657594"/>
            <a:ext cx="1447800" cy="671513"/>
            <a:chOff x="0" y="0"/>
            <a:chExt cx="912" cy="423"/>
          </a:xfrm>
        </p:grpSpPr>
        <p:graphicFrame>
          <p:nvGraphicFramePr>
            <p:cNvPr id="8205" name="Object 34"/>
            <p:cNvGraphicFramePr>
              <a:graphicFrameLocks noChangeAspect="1"/>
            </p:cNvGraphicFramePr>
            <p:nvPr/>
          </p:nvGraphicFramePr>
          <p:xfrm>
            <a:off x="0" y="0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5" r:id="rId7" imgW="1414080" imgH="640800" progId="">
                    <p:embed/>
                  </p:oleObj>
                </mc:Choice>
                <mc:Fallback>
                  <p:oleObj r:id="rId7" imgW="1414080" imgH="640800" progId="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6" name="Text Box 35"/>
            <p:cNvSpPr txBox="1">
              <a:spLocks noChangeArrowheads="1"/>
            </p:cNvSpPr>
            <p:nvPr/>
          </p:nvSpPr>
          <p:spPr bwMode="auto">
            <a:xfrm>
              <a:off x="624" y="1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207" name="Group 36"/>
          <p:cNvGrpSpPr>
            <a:grpSpLocks/>
          </p:cNvGrpSpPr>
          <p:nvPr/>
        </p:nvGrpSpPr>
        <p:grpSpPr bwMode="auto">
          <a:xfrm>
            <a:off x="3886200" y="3657594"/>
            <a:ext cx="1447800" cy="671513"/>
            <a:chOff x="0" y="0"/>
            <a:chExt cx="912" cy="423"/>
          </a:xfrm>
        </p:grpSpPr>
        <p:graphicFrame>
          <p:nvGraphicFramePr>
            <p:cNvPr id="8208" name="Object 37"/>
            <p:cNvGraphicFramePr>
              <a:graphicFrameLocks noChangeAspect="1"/>
            </p:cNvGraphicFramePr>
            <p:nvPr/>
          </p:nvGraphicFramePr>
          <p:xfrm>
            <a:off x="0" y="0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6" r:id="rId8" imgW="1414080" imgH="640800" progId="">
                    <p:embed/>
                  </p:oleObj>
                </mc:Choice>
                <mc:Fallback>
                  <p:oleObj r:id="rId8" imgW="1414080" imgH="640800" progId="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38"/>
            <p:cNvSpPr txBox="1">
              <a:spLocks noChangeArrowheads="1"/>
            </p:cNvSpPr>
            <p:nvPr/>
          </p:nvSpPr>
          <p:spPr bwMode="auto">
            <a:xfrm>
              <a:off x="624" y="1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210" name="Group 39"/>
          <p:cNvGrpSpPr>
            <a:grpSpLocks/>
          </p:cNvGrpSpPr>
          <p:nvPr/>
        </p:nvGrpSpPr>
        <p:grpSpPr bwMode="auto">
          <a:xfrm>
            <a:off x="5105400" y="3657594"/>
            <a:ext cx="1447800" cy="671513"/>
            <a:chOff x="0" y="0"/>
            <a:chExt cx="912" cy="423"/>
          </a:xfrm>
        </p:grpSpPr>
        <p:graphicFrame>
          <p:nvGraphicFramePr>
            <p:cNvPr id="8211" name="Object 40"/>
            <p:cNvGraphicFramePr>
              <a:graphicFrameLocks noChangeAspect="1"/>
            </p:cNvGraphicFramePr>
            <p:nvPr/>
          </p:nvGraphicFramePr>
          <p:xfrm>
            <a:off x="0" y="0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7" r:id="rId9" imgW="1414080" imgH="640800" progId="">
                    <p:embed/>
                  </p:oleObj>
                </mc:Choice>
                <mc:Fallback>
                  <p:oleObj r:id="rId9" imgW="1414080" imgH="640800" progId="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2" name="Text Box 41"/>
            <p:cNvSpPr txBox="1">
              <a:spLocks noChangeArrowheads="1"/>
            </p:cNvSpPr>
            <p:nvPr/>
          </p:nvSpPr>
          <p:spPr bwMode="auto">
            <a:xfrm>
              <a:off x="624" y="1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213" name="Group 42"/>
          <p:cNvGrpSpPr>
            <a:grpSpLocks/>
          </p:cNvGrpSpPr>
          <p:nvPr/>
        </p:nvGrpSpPr>
        <p:grpSpPr bwMode="auto">
          <a:xfrm>
            <a:off x="6324600" y="3657594"/>
            <a:ext cx="1447800" cy="671513"/>
            <a:chOff x="0" y="0"/>
            <a:chExt cx="912" cy="423"/>
          </a:xfrm>
        </p:grpSpPr>
        <p:graphicFrame>
          <p:nvGraphicFramePr>
            <p:cNvPr id="8214" name="Object 43"/>
            <p:cNvGraphicFramePr>
              <a:graphicFrameLocks noChangeAspect="1"/>
            </p:cNvGraphicFramePr>
            <p:nvPr/>
          </p:nvGraphicFramePr>
          <p:xfrm>
            <a:off x="0" y="0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8" r:id="rId10" imgW="1414080" imgH="640800" progId="">
                    <p:embed/>
                  </p:oleObj>
                </mc:Choice>
                <mc:Fallback>
                  <p:oleObj r:id="rId10" imgW="1414080" imgH="640800" progId="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81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Text Box 44"/>
            <p:cNvSpPr txBox="1">
              <a:spLocks noChangeArrowheads="1"/>
            </p:cNvSpPr>
            <p:nvPr/>
          </p:nvSpPr>
          <p:spPr bwMode="auto">
            <a:xfrm>
              <a:off x="624" y="192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8216" name="Group 45"/>
          <p:cNvGrpSpPr>
            <a:grpSpLocks/>
          </p:cNvGrpSpPr>
          <p:nvPr/>
        </p:nvGrpSpPr>
        <p:grpSpPr bwMode="auto">
          <a:xfrm>
            <a:off x="533400" y="5218107"/>
            <a:ext cx="919163" cy="679450"/>
            <a:chOff x="0" y="0"/>
            <a:chExt cx="579" cy="428"/>
          </a:xfrm>
        </p:grpSpPr>
        <p:pic>
          <p:nvPicPr>
            <p:cNvPr id="8217" name="Picture 46" descr="MCDD00016_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18" name="Text Box 47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8219" name="Group 48"/>
          <p:cNvGrpSpPr>
            <a:grpSpLocks/>
          </p:cNvGrpSpPr>
          <p:nvPr/>
        </p:nvGrpSpPr>
        <p:grpSpPr bwMode="auto">
          <a:xfrm>
            <a:off x="533400" y="5187944"/>
            <a:ext cx="919163" cy="679450"/>
            <a:chOff x="0" y="0"/>
            <a:chExt cx="579" cy="428"/>
          </a:xfrm>
        </p:grpSpPr>
        <p:pic>
          <p:nvPicPr>
            <p:cNvPr id="8220" name="Picture 49" descr="MCDD00016_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1" name="Text Box 50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8222" name="Group 51"/>
          <p:cNvGrpSpPr>
            <a:grpSpLocks/>
          </p:cNvGrpSpPr>
          <p:nvPr/>
        </p:nvGrpSpPr>
        <p:grpSpPr bwMode="auto">
          <a:xfrm>
            <a:off x="533400" y="5181594"/>
            <a:ext cx="919163" cy="679450"/>
            <a:chOff x="0" y="0"/>
            <a:chExt cx="579" cy="428"/>
          </a:xfrm>
        </p:grpSpPr>
        <p:pic>
          <p:nvPicPr>
            <p:cNvPr id="8223" name="Picture 52" descr="MCDD00016_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4" name="Text Box 53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8225" name="Group 54"/>
          <p:cNvGrpSpPr>
            <a:grpSpLocks/>
          </p:cNvGrpSpPr>
          <p:nvPr/>
        </p:nvGrpSpPr>
        <p:grpSpPr bwMode="auto">
          <a:xfrm>
            <a:off x="533400" y="5181594"/>
            <a:ext cx="919163" cy="679450"/>
            <a:chOff x="0" y="0"/>
            <a:chExt cx="579" cy="428"/>
          </a:xfrm>
        </p:grpSpPr>
        <p:pic>
          <p:nvPicPr>
            <p:cNvPr id="8226" name="Picture 55" descr="MCDD00016_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27" name="Text Box 56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solidFill>
                    <a:srgbClr val="FF0000"/>
                  </a:solidFill>
                </a:rPr>
                <a:t>CLK</a:t>
              </a:r>
            </a:p>
          </p:txBody>
        </p:sp>
      </p:grpSp>
      <p:grpSp>
        <p:nvGrpSpPr>
          <p:cNvPr id="8228" name="Group 57"/>
          <p:cNvGrpSpPr>
            <a:grpSpLocks/>
          </p:cNvGrpSpPr>
          <p:nvPr/>
        </p:nvGrpSpPr>
        <p:grpSpPr bwMode="auto">
          <a:xfrm>
            <a:off x="533400" y="5181594"/>
            <a:ext cx="919163" cy="679450"/>
            <a:chOff x="0" y="0"/>
            <a:chExt cx="579" cy="428"/>
          </a:xfrm>
        </p:grpSpPr>
        <p:pic>
          <p:nvPicPr>
            <p:cNvPr id="8229" name="Picture 58" descr="MCDD00016_0000[1]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9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30" name="Text Box 59"/>
            <p:cNvSpPr txBox="1">
              <a:spLocks noChangeArrowheads="1"/>
            </p:cNvSpPr>
            <p:nvPr/>
          </p:nvSpPr>
          <p:spPr bwMode="auto">
            <a:xfrm>
              <a:off x="96" y="121"/>
              <a:ext cx="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solidFill>
                    <a:srgbClr val="FF0000"/>
                  </a:solidFill>
                </a:rPr>
                <a:t>CLK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7" presetClass="entr" presetSubtype="1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7" presetClass="entr" presetSubtype="1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7" presetClass="entr" presetSubtype="1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7" presetClass="entr" presetSubtype="1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 autoUpdateAnimBg="0"/>
      <p:bldP spid="820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92" y="2362228"/>
            <a:ext cx="6652173" cy="2445912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762070"/>
            <a:ext cx="4549643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/>
              <a:t>Serial-in/Serial out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317798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49034"/>
            <a:ext cx="4529137" cy="10924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200" y="1940935"/>
            <a:ext cx="3734426" cy="188412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0" y="1994881"/>
            <a:ext cx="3734426" cy="1803520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762070"/>
            <a:ext cx="4549643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Serial-in/Serial out Shift Register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057466" y="2209832"/>
            <a:ext cx="380990" cy="228594"/>
          </a:xfrm>
          <a:prstGeom prst="roundRect">
            <a:avLst/>
          </a:prstGeom>
          <a:solidFill>
            <a:srgbClr val="C00000">
              <a:alpha val="4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6019762" y="2209832"/>
            <a:ext cx="380990" cy="228594"/>
          </a:xfrm>
          <a:prstGeom prst="roundRect">
            <a:avLst/>
          </a:prstGeom>
          <a:solidFill>
            <a:srgbClr val="C00000">
              <a:alpha val="48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72" y="2362228"/>
            <a:ext cx="7699796" cy="2743128"/>
          </a:xfrm>
          <a:prstGeom prst="rect">
            <a:avLst/>
          </a:prstGeom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4400" y="762070"/>
            <a:ext cx="4804520" cy="4616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en-US" b="1" dirty="0"/>
              <a:t>Serial-in/Parallel out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226966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1_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7_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7_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7_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Hightech027 Print PowerPlugs Favorites 2</Template>
  <TotalTime>781</TotalTime>
  <Pages>0</Pages>
  <Words>1510</Words>
  <Characters>0</Characters>
  <Application>Microsoft Office PowerPoint</Application>
  <DocSecurity>0</DocSecurity>
  <PresentationFormat>On-screen Show (4:3)</PresentationFormat>
  <Lines>0</Lines>
  <Paragraphs>340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1_Hightech027 Print PowerPlugs Favorites 2</vt:lpstr>
      <vt:lpstr>7_Hightech027 Print PowerPlugs Favorites 2</vt:lpstr>
      <vt:lpstr>PowerPoint Presentation</vt:lpstr>
      <vt:lpstr>Outline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self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Buchla</dc:creator>
  <cp:lastModifiedBy>Songfan</cp:lastModifiedBy>
  <cp:revision>90</cp:revision>
  <dcterms:created xsi:type="dcterms:W3CDTF">2006-09-20T21:54:22Z</dcterms:created>
  <dcterms:modified xsi:type="dcterms:W3CDTF">2015-11-30T09:32:22Z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2052-9.1.0.5119</vt:lpwstr>
  </property>
</Properties>
</file>