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09BFD0F-E986-42CC-83C5-4E128DF13B1F}" type="datetimeFigureOut">
              <a:rPr lang="en-US" smtClean="0"/>
              <a:t>9/20/2025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5791DC5-2118-482B-8F6F-9E7DFCD204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9BFD0F-E986-42CC-83C5-4E128DF13B1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9BFD0F-E986-42CC-83C5-4E128DF13B1F}" type="datetimeFigureOut">
              <a:rPr lang="en-US" smtClean="0"/>
              <a:t>9/20/2025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5791DC5-2118-482B-8F6F-9E7DFCD204D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9BFD0F-E986-42CC-83C5-4E128DF13B1F}" type="datetimeFigureOut">
              <a:rPr lang="en-US" smtClean="0"/>
              <a:t>9/20/2025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5791DC5-2118-482B-8F6F-9E7DFCD204D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09BFD0F-E986-42CC-83C5-4E128DF13B1F}" type="datetimeFigureOut">
              <a:rPr lang="en-US" smtClean="0"/>
              <a:t>9/20/2025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5791DC5-2118-482B-8F6F-9E7DFCD204D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09BFD0F-E986-42CC-83C5-4E128DF13B1F}"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09BFD0F-E986-42CC-83C5-4E128DF13B1F}"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9BFD0F-E986-42CC-83C5-4E128DF13B1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09BFD0F-E986-42CC-83C5-4E128DF13B1F}" type="datetimeFigureOut">
              <a:rPr lang="en-US" smtClean="0"/>
              <a:t>9/20/2025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5791DC5-2118-482B-8F6F-9E7DFCD204D6}"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BFD0F-E986-42CC-83C5-4E128DF13B1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9BFD0F-E986-42CC-83C5-4E128DF13B1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09BFD0F-E986-42CC-83C5-4E128DF13B1F}" type="datetimeFigureOut">
              <a:rPr lang="en-US" smtClean="0"/>
              <a:t>9/20/2025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5791DC5-2118-482B-8F6F-9E7DFCD204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9BFD0F-E986-42CC-83C5-4E128DF13B1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9BFD0F-E986-42CC-83C5-4E128DF13B1F}" type="datetimeFigureOut">
              <a:rPr lang="en-US" smtClean="0"/>
              <a:t>9/20/2025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9BFD0F-E986-42CC-83C5-4E128DF13B1F}"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BFD0F-E986-42CC-83C5-4E128DF13B1F}" type="datetimeFigureOut">
              <a:rPr lang="en-US" smtClean="0"/>
              <a:t>9/20/2025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9BFD0F-E986-42CC-83C5-4E128DF13B1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9BFD0F-E986-42CC-83C5-4E128DF13B1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91DC5-2118-482B-8F6F-9E7DFCD204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9BFD0F-E986-42CC-83C5-4E128DF13B1F}" type="datetimeFigureOut">
              <a:rPr lang="en-US" smtClean="0"/>
              <a:t>9/20/2025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791DC5-2118-482B-8F6F-9E7DFCD204D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96044"/>
            <a:ext cx="9448800" cy="1920239"/>
          </a:xfrm>
        </p:spPr>
        <p:txBody>
          <a:bodyPr>
            <a:normAutofit/>
          </a:bodyPr>
          <a:lstStyle/>
          <a:p>
            <a:r>
              <a:rPr lang="en-US" b="1" i="1" u="sng" dirty="0" smtClean="0">
                <a:latin typeface="Algerian" panose="04020705040A02060702" pitchFamily="82" charset="0"/>
              </a:rPr>
              <a:t>FINAL PROJECT</a:t>
            </a:r>
            <a:endParaRPr lang="en-US" b="1" i="1" u="sng" dirty="0">
              <a:latin typeface="Algerian" panose="04020705040A02060702" pitchFamily="82" charset="0"/>
            </a:endParaRPr>
          </a:p>
        </p:txBody>
      </p:sp>
      <p:sp>
        <p:nvSpPr>
          <p:cNvPr id="3" name="Subtitle 2"/>
          <p:cNvSpPr>
            <a:spLocks noGrp="1"/>
          </p:cNvSpPr>
          <p:nvPr>
            <p:ph type="subTitle" idx="1"/>
          </p:nvPr>
        </p:nvSpPr>
        <p:spPr>
          <a:xfrm>
            <a:off x="1371600" y="3740727"/>
            <a:ext cx="9448800" cy="839586"/>
          </a:xfrm>
        </p:spPr>
        <p:txBody>
          <a:bodyPr>
            <a:normAutofit/>
          </a:bodyPr>
          <a:lstStyle/>
          <a:p>
            <a:r>
              <a:rPr lang="en-US" sz="3200" b="1" i="1" u="sng" dirty="0">
                <a:latin typeface="Algerian" panose="04020705040A02060702" pitchFamily="82" charset="0"/>
              </a:rPr>
              <a:t>CIT COURSE</a:t>
            </a:r>
          </a:p>
          <a:p>
            <a:endParaRPr lang="en-US" sz="4000" i="1" u="sng" dirty="0" smtClean="0">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192530"/>
          </a:xfrm>
        </p:spPr>
        <p:txBody>
          <a:bodyPr>
            <a:normAutofit/>
          </a:bodyPr>
          <a:lstStyle/>
          <a:p>
            <a:r>
              <a:rPr lang="en-US" sz="4000" b="1" dirty="0" smtClean="0">
                <a:latin typeface="Agency FB" panose="020B0503020202020204" pitchFamily="34" charset="0"/>
              </a:rPr>
              <a:t> </a:t>
            </a:r>
            <a:r>
              <a:rPr lang="en-US" sz="4000" b="1" i="1" u="sng" dirty="0" smtClean="0">
                <a:latin typeface="Arial Narrow" panose="020B0606020202030204" pitchFamily="34" charset="0"/>
                <a:cs typeface="+mn-lt"/>
              </a:rPr>
              <a:t>my resume</a:t>
            </a:r>
          </a:p>
        </p:txBody>
      </p:sp>
      <p:sp>
        <p:nvSpPr>
          <p:cNvPr id="4" name="Text Placeholder 3"/>
          <p:cNvSpPr>
            <a:spLocks noGrp="1"/>
          </p:cNvSpPr>
          <p:nvPr>
            <p:ph type="body" sz="half" idx="2"/>
          </p:nvPr>
        </p:nvSpPr>
        <p:spPr>
          <a:xfrm>
            <a:off x="685800" y="2968682"/>
            <a:ext cx="4114800" cy="3094485"/>
          </a:xfrm>
        </p:spPr>
        <p:txBody>
          <a:bodyPr>
            <a:normAutofit/>
          </a:bodyPr>
          <a:lstStyle/>
          <a:p>
            <a:pPr algn="just">
              <a:lnSpc>
                <a:spcPct val="100000"/>
              </a:lnSpc>
            </a:pPr>
            <a:r>
              <a:rPr lang="en-US" sz="1400" dirty="0" smtClean="0"/>
              <a:t> </a:t>
            </a:r>
            <a:r>
              <a:rPr lang="en-US" sz="1400" dirty="0" smtClean="0">
                <a:latin typeface="Arial" panose="020B0604020202020204" pitchFamily="34" charset="0"/>
                <a:cs typeface="Arial" panose="020B0604020202020204" pitchFamily="34" charset="0"/>
              </a:rPr>
              <a:t>I am open word and I select blank page . I am a decide my cv is simple and professional and select readable font include relevant details Professional summary ,Education , Skills , Experience unnecessary information not include and include proper heading proper spacing our alignment , Bullet point contact details on top overall design simple and professional and again cv read. </a:t>
            </a:r>
            <a:endParaRPr lang="en-US" sz="14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5393454" y="746125"/>
            <a:ext cx="5715154" cy="5472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4" y="992447"/>
            <a:ext cx="4554855" cy="1584325"/>
          </a:xfrm>
        </p:spPr>
        <p:txBody>
          <a:bodyPr>
            <a:normAutofit/>
          </a:bodyPr>
          <a:lstStyle/>
          <a:p>
            <a:r>
              <a:rPr lang="en-US" sz="2800" b="1" i="1" u="sng" dirty="0" smtClean="0">
                <a:latin typeface="Arial Narrow" panose="020B0606020202030204" pitchFamily="34" charset="0"/>
                <a:cs typeface="+mj-lt"/>
              </a:rPr>
              <a:t>Spread </a:t>
            </a:r>
            <a:r>
              <a:rPr lang="en-US" sz="2800" b="1" i="1" u="sng" dirty="0" smtClean="0">
                <a:effectLst/>
                <a:latin typeface="Arial Narrow" panose="020B0606020202030204" pitchFamily="34" charset="0"/>
                <a:cs typeface="+mj-lt"/>
              </a:rPr>
              <a:t>sheet</a:t>
            </a:r>
            <a:r>
              <a:rPr lang="en-US" sz="2800" i="1" u="sng" dirty="0" smtClean="0">
                <a:effectLst/>
                <a:latin typeface="Arial Narrow" panose="020B0606020202030204" pitchFamily="34" charset="0"/>
              </a:rPr>
              <a:t> </a:t>
            </a:r>
            <a:endParaRPr lang="en-US" sz="2800" i="1" u="sng" dirty="0">
              <a:effectLst/>
              <a:latin typeface="Arial Narrow" panose="020B0606020202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7650" y="1787235"/>
            <a:ext cx="5379143" cy="3524597"/>
          </a:xfrm>
        </p:spPr>
      </p:pic>
      <p:sp>
        <p:nvSpPr>
          <p:cNvPr id="4" name="Text Placeholder 3"/>
          <p:cNvSpPr>
            <a:spLocks noGrp="1"/>
          </p:cNvSpPr>
          <p:nvPr>
            <p:ph type="body" sz="half" idx="2"/>
          </p:nvPr>
        </p:nvSpPr>
        <p:spPr>
          <a:xfrm>
            <a:off x="260985" y="2682875"/>
            <a:ext cx="4686935" cy="2963545"/>
          </a:xfrm>
        </p:spPr>
        <p:txBody>
          <a:bodyPr>
            <a:normAutofit fontScale="92500"/>
          </a:bodyPr>
          <a:lstStyle/>
          <a:p>
            <a:pPr algn="just">
              <a:lnSpc>
                <a:spcPct val="100000"/>
              </a:lnSpc>
            </a:pPr>
            <a:r>
              <a:rPr lang="en-US" altLang="en-US" sz="1555" dirty="0">
                <a:latin typeface="Arial" panose="020B0604020202020204" pitchFamily="34" charset="0"/>
                <a:cs typeface="Arial" panose="020B0604020202020204" pitchFamily="34" charset="0"/>
              </a:rPr>
              <a:t>We use spreadsheets because they make it easier to organize, calculate, and analyze large amounts of data in a simple and systematic way. A spreadsheet allows us to enter information in rows and columns, apply formulas to perform automatic calculations, and create charts or graphs for better visualization. It saves time by reducing manual work, helps in avoiding errors, and makes data more accurate and reliable. Spreadsheets are widely used in education, business, and personal tasks such as preparing budgets, recording student results, managing accounts, or tracking performance, making them a powerful tool for data management and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687195"/>
            <a:ext cx="4114800" cy="930910"/>
          </a:xfrm>
        </p:spPr>
        <p:txBody>
          <a:bodyPr>
            <a:normAutofit/>
          </a:bodyPr>
          <a:lstStyle/>
          <a:p>
            <a:r>
              <a:rPr lang="en-US" sz="2800" b="1" i="1" u="sng" dirty="0" smtClean="0">
                <a:solidFill>
                  <a:schemeClr val="bg2">
                    <a:lumMod val="20000"/>
                    <a:lumOff val="80000"/>
                  </a:schemeClr>
                </a:solidFill>
                <a:latin typeface="Arial Narrow" panose="020B0606020202030204" pitchFamily="34" charset="0"/>
              </a:rPr>
              <a:t>Sum ,</a:t>
            </a:r>
            <a:r>
              <a:rPr lang="en-US" sz="2800" b="1" i="1" u="sng" dirty="0" err="1" smtClean="0">
                <a:solidFill>
                  <a:schemeClr val="bg2">
                    <a:lumMod val="20000"/>
                    <a:lumOff val="80000"/>
                  </a:schemeClr>
                </a:solidFill>
                <a:latin typeface="Arial Narrow" panose="020B0606020202030204" pitchFamily="34" charset="0"/>
              </a:rPr>
              <a:t>vlookup</a:t>
            </a:r>
            <a:r>
              <a:rPr lang="en-US" sz="2800" b="1" i="1" u="sng" dirty="0" smtClean="0">
                <a:solidFill>
                  <a:schemeClr val="bg2">
                    <a:lumMod val="20000"/>
                    <a:lumOff val="80000"/>
                  </a:schemeClr>
                </a:solidFill>
                <a:latin typeface="Arial Narrow" panose="020B0606020202030204" pitchFamily="34" charset="0"/>
              </a:rPr>
              <a:t> and </a:t>
            </a:r>
            <a:r>
              <a:rPr lang="en-US" sz="2800" b="1" i="1" u="sng" dirty="0">
                <a:solidFill>
                  <a:schemeClr val="bg2">
                    <a:lumMod val="20000"/>
                    <a:lumOff val="80000"/>
                  </a:schemeClr>
                </a:solidFill>
                <a:latin typeface="Arial Narrow" panose="020B0606020202030204" pitchFamily="34" charset="0"/>
              </a:rPr>
              <a:t>if formulas</a:t>
            </a:r>
          </a:p>
        </p:txBody>
      </p:sp>
      <p:sp>
        <p:nvSpPr>
          <p:cNvPr id="5" name="Content Placeholder 4"/>
          <p:cNvSpPr>
            <a:spLocks noGrp="1"/>
          </p:cNvSpPr>
          <p:nvPr>
            <p:ph idx="1"/>
          </p:nvPr>
        </p:nvSpPr>
        <p:spPr>
          <a:xfrm>
            <a:off x="4995545" y="1687195"/>
            <a:ext cx="6510655" cy="4531360"/>
          </a:xfrm>
        </p:spPr>
        <p:txBody>
          <a:bodyPr/>
          <a:lstStyle/>
          <a:p>
            <a:endParaRPr lang="en-US"/>
          </a:p>
        </p:txBody>
      </p:sp>
      <p:sp>
        <p:nvSpPr>
          <p:cNvPr id="6" name="Text Placeholder 5"/>
          <p:cNvSpPr>
            <a:spLocks noGrp="1"/>
          </p:cNvSpPr>
          <p:nvPr>
            <p:ph type="body" sz="half" idx="2"/>
          </p:nvPr>
        </p:nvSpPr>
        <p:spPr>
          <a:xfrm>
            <a:off x="685800" y="2618105"/>
            <a:ext cx="4114800" cy="3600450"/>
          </a:xfrm>
        </p:spPr>
        <p:txBody>
          <a:bodyPr>
            <a:noAutofit/>
          </a:bodyPr>
          <a:lstStyle/>
          <a:p>
            <a:pPr algn="just">
              <a:lnSpc>
                <a:spcPct val="100000"/>
              </a:lnSpc>
            </a:pPr>
            <a:r>
              <a:rPr lang="en-US" altLang="en-US" sz="1200" dirty="0">
                <a:latin typeface="Arial" panose="020B0604020202020204" pitchFamily="34" charset="0"/>
                <a:cs typeface="Arial" panose="020B0604020202020204" pitchFamily="34" charset="0"/>
              </a:rPr>
              <a:t>We use formulas like SUM, VLOOKUP, and IF in Excel spreadsheets to make our work easier, faster, and more accurate. The SUM formula helps us quickly add up a range of numbers without doing manual calculations, which is useful for totals like marks, sales, or expenses. The VLOOKUP formula is used to search and bring specific information from a large dataset, saving time and avoiding mistakes when looking for details such as a student’s grade or a product’s price. The IF formula allows us to apply conditions and make logical decisions, for example, checking whether a student has passed or failed based on their marks. These formulas not only reduce human error but also increase efficiency, making Excel a very powerful tool for managing and analyzing data.</a:t>
            </a:r>
          </a:p>
        </p:txBody>
      </p:sp>
      <p:pic>
        <p:nvPicPr>
          <p:cNvPr id="7" name="Picture 6" descr="WhatsApp Image 2025-09-16 at 7.29.13 AM"/>
          <p:cNvPicPr>
            <a:picLocks noChangeAspect="1"/>
          </p:cNvPicPr>
          <p:nvPr/>
        </p:nvPicPr>
        <p:blipFill>
          <a:blip r:embed="rId2"/>
          <a:stretch>
            <a:fillRect/>
          </a:stretch>
        </p:blipFill>
        <p:spPr>
          <a:xfrm>
            <a:off x="4996180" y="1497330"/>
            <a:ext cx="6510020" cy="47218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0"/>
            <a:ext cx="4114800" cy="1028700"/>
          </a:xfrm>
        </p:spPr>
        <p:txBody>
          <a:bodyPr>
            <a:normAutofit/>
          </a:bodyPr>
          <a:lstStyle/>
          <a:p>
            <a:pPr algn="ctr"/>
            <a:r>
              <a:rPr lang="en-US" sz="2800" b="1" i="1" u="sng" dirty="0">
                <a:latin typeface="Arial Narrow" panose="020B0606020202030204" pitchFamily="34" charset="0"/>
              </a:rPr>
              <a:t>conditional </a:t>
            </a:r>
            <a:r>
              <a:rPr lang="en-US" sz="2800" b="1" i="1" u="sng" dirty="0" smtClean="0">
                <a:latin typeface="Arial Narrow" panose="020B0606020202030204" pitchFamily="34" charset="0"/>
              </a:rPr>
              <a:t>formatting</a:t>
            </a:r>
            <a:endParaRPr lang="en-US" sz="2800" b="1" i="1" u="sng" dirty="0">
              <a:latin typeface="Arial Narrow" panose="020B0606020202030204" pitchFamily="34" charset="0"/>
            </a:endParaRPr>
          </a:p>
        </p:txBody>
      </p:sp>
      <p:sp>
        <p:nvSpPr>
          <p:cNvPr id="5" name="Content Placeholder 4"/>
          <p:cNvSpPr>
            <a:spLocks noGrp="1"/>
          </p:cNvSpPr>
          <p:nvPr>
            <p:ph idx="1"/>
          </p:nvPr>
        </p:nvSpPr>
        <p:spPr>
          <a:xfrm>
            <a:off x="5351780" y="1524635"/>
            <a:ext cx="6154420" cy="3770630"/>
          </a:xfrm>
        </p:spPr>
        <p:txBody>
          <a:bodyPr/>
          <a:lstStyle/>
          <a:p>
            <a:endParaRPr lang="en-US"/>
          </a:p>
        </p:txBody>
      </p:sp>
      <p:sp>
        <p:nvSpPr>
          <p:cNvPr id="6" name="Text Placeholder 5"/>
          <p:cNvSpPr>
            <a:spLocks noGrp="1"/>
          </p:cNvSpPr>
          <p:nvPr>
            <p:ph type="body" sz="half" idx="2"/>
          </p:nvPr>
        </p:nvSpPr>
        <p:spPr>
          <a:xfrm>
            <a:off x="685800" y="2684780"/>
            <a:ext cx="4114800" cy="3533775"/>
          </a:xfrm>
        </p:spPr>
        <p:txBody>
          <a:bodyPr>
            <a:normAutofit/>
          </a:bodyPr>
          <a:lstStyle/>
          <a:p>
            <a:pPr algn="just">
              <a:lnSpc>
                <a:spcPct val="100000"/>
              </a:lnSpc>
            </a:pPr>
            <a:r>
              <a:rPr lang="en-US" altLang="en-US" sz="1400" dirty="0">
                <a:latin typeface="Arial" panose="020B0604020202020204" pitchFamily="34" charset="0"/>
                <a:cs typeface="Arial" panose="020B0604020202020204" pitchFamily="34" charset="0"/>
              </a:rPr>
              <a:t>In my spreadsheet, I applied conditional formatting to make the data easier to read and </a:t>
            </a:r>
            <a:r>
              <a:rPr lang="en-US" altLang="en-US" sz="1400" dirty="0" err="1">
                <a:latin typeface="Arial" panose="020B0604020202020204" pitchFamily="34" charset="0"/>
                <a:cs typeface="Arial" panose="020B0604020202020204" pitchFamily="34" charset="0"/>
              </a:rPr>
              <a:t>ana</a:t>
            </a:r>
            <a:r>
              <a:rPr lang="en-US" altLang="en-US" sz="1400" dirty="0">
                <a:latin typeface="Arial" panose="020B0604020202020204" pitchFamily="34" charset="0"/>
                <a:cs typeface="Arial" panose="020B0604020202020204" pitchFamily="34" charset="0"/>
              </a:rPr>
              <a:t> This helps me to compare results, identify trends, and spot errors without going through all the data manually. By using conditional formatting, my spreadsheet </a:t>
            </a:r>
            <a:r>
              <a:rPr lang="en-US" altLang="en-US" sz="1400" dirty="0" smtClean="0">
                <a:latin typeface="Arial" panose="020B0604020202020204" pitchFamily="34" charset="0"/>
                <a:cs typeface="Arial" panose="020B0604020202020204" pitchFamily="34" charset="0"/>
              </a:rPr>
              <a:t>looks more </a:t>
            </a:r>
            <a:r>
              <a:rPr lang="en-US" altLang="en-US" sz="1400" dirty="0">
                <a:latin typeface="Arial" panose="020B0604020202020204" pitchFamily="34" charset="0"/>
                <a:cs typeface="Arial" panose="020B0604020202020204" pitchFamily="34" charset="0"/>
              </a:rPr>
              <a:t>organized, professional, and visually </a:t>
            </a:r>
            <a:r>
              <a:rPr lang="en-US" altLang="en-US" sz="1400" dirty="0" err="1">
                <a:latin typeface="Arial" panose="020B0604020202020204" pitchFamily="34" charset="0"/>
                <a:cs typeface="Arial" panose="020B0604020202020204" pitchFamily="34" charset="0"/>
              </a:rPr>
              <a:t>clear.lyze</a:t>
            </a:r>
            <a:r>
              <a:rPr lang="en-US" altLang="en-US" sz="1400" dirty="0">
                <a:latin typeface="Arial" panose="020B0604020202020204" pitchFamily="34" charset="0"/>
                <a:cs typeface="Arial" panose="020B0604020202020204" pitchFamily="34" charset="0"/>
              </a:rPr>
              <a:t>.</a:t>
            </a:r>
          </a:p>
        </p:txBody>
      </p:sp>
      <p:pic>
        <p:nvPicPr>
          <p:cNvPr id="2" name="Picture 1" descr="WhatsApp Image 2025-09-17 at 7.00.26 AM"/>
          <p:cNvPicPr>
            <a:picLocks noChangeAspect="1"/>
          </p:cNvPicPr>
          <p:nvPr/>
        </p:nvPicPr>
        <p:blipFill>
          <a:blip r:embed="rId2"/>
          <a:stretch>
            <a:fillRect/>
          </a:stretch>
        </p:blipFill>
        <p:spPr>
          <a:xfrm>
            <a:off x="5351145" y="1524000"/>
            <a:ext cx="6155055" cy="3771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0"/>
            <a:ext cx="4114800" cy="882650"/>
          </a:xfrm>
        </p:spPr>
        <p:txBody>
          <a:bodyPr>
            <a:normAutofit/>
          </a:bodyPr>
          <a:lstStyle/>
          <a:p>
            <a:r>
              <a:rPr lang="en-US" sz="2800" b="1" i="1" u="sng" dirty="0">
                <a:latin typeface="Arial Narrow" panose="020B0606020202030204" pitchFamily="34" charset="0"/>
              </a:rPr>
              <a:t>min and max</a:t>
            </a:r>
          </a:p>
        </p:txBody>
      </p:sp>
      <p:sp>
        <p:nvSpPr>
          <p:cNvPr id="6" name="Text Placeholder 5"/>
          <p:cNvSpPr>
            <a:spLocks noGrp="1"/>
          </p:cNvSpPr>
          <p:nvPr>
            <p:ph type="body" sz="half" idx="2"/>
          </p:nvPr>
        </p:nvSpPr>
        <p:spPr>
          <a:xfrm>
            <a:off x="685800" y="2523490"/>
            <a:ext cx="4114800" cy="3496310"/>
          </a:xfrm>
        </p:spPr>
        <p:txBody>
          <a:bodyPr>
            <a:normAutofit/>
          </a:bodyPr>
          <a:lstStyle/>
          <a:p>
            <a:pPr algn="just">
              <a:lnSpc>
                <a:spcPct val="100000"/>
              </a:lnSpc>
            </a:pPr>
            <a:r>
              <a:rPr lang="en-US" altLang="en-US" sz="1400" dirty="0">
                <a:latin typeface="Arial" panose="020B0604020202020204" pitchFamily="34" charset="0"/>
                <a:cs typeface="Arial" panose="020B0604020202020204" pitchFamily="34" charset="0"/>
              </a:rPr>
              <a:t>In my spreadsheet, I used the MIN and MAX functions in MS Excel to find the smallest and largest values from a range of data. The MIN function helps me quickly identify the lowest number, while the MAX function shows the highest number in the list. This is very useful when working with student marks, sales records, or any kind of numerical data because it saves time and reduces mistakes compared to checking values manually. By using these functions, I can easily analyze the performance, compare results, and understand the overall range of the data in my spreadsheet</a:t>
            </a:r>
            <a:r>
              <a:rPr lang="en-US" altLang="en-US" sz="1400" dirty="0"/>
              <a:t>.</a:t>
            </a:r>
          </a:p>
        </p:txBody>
      </p:sp>
      <p:sp>
        <p:nvSpPr>
          <p:cNvPr id="8" name="Content Placeholder 7"/>
          <p:cNvSpPr>
            <a:spLocks noGrp="1"/>
          </p:cNvSpPr>
          <p:nvPr>
            <p:ph idx="1"/>
          </p:nvPr>
        </p:nvSpPr>
        <p:spPr>
          <a:xfrm>
            <a:off x="5266690" y="1524000"/>
            <a:ext cx="6239510" cy="4208780"/>
          </a:xfrm>
        </p:spPr>
        <p:txBody>
          <a:bodyPr/>
          <a:lstStyle/>
          <a:p>
            <a:endParaRPr lang="en-US"/>
          </a:p>
        </p:txBody>
      </p:sp>
      <p:pic>
        <p:nvPicPr>
          <p:cNvPr id="9" name="Picture 8" descr="Screenshot 2025-09-17 075744"/>
          <p:cNvPicPr>
            <a:picLocks noChangeAspect="1"/>
          </p:cNvPicPr>
          <p:nvPr/>
        </p:nvPicPr>
        <p:blipFill>
          <a:blip r:embed="rId2"/>
          <a:stretch>
            <a:fillRect/>
          </a:stretch>
        </p:blipFill>
        <p:spPr>
          <a:xfrm>
            <a:off x="5267325" y="1524000"/>
            <a:ext cx="6238875" cy="42087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641475"/>
            <a:ext cx="4114800" cy="940435"/>
          </a:xfrm>
        </p:spPr>
        <p:txBody>
          <a:bodyPr>
            <a:normAutofit/>
          </a:bodyPr>
          <a:lstStyle/>
          <a:p>
            <a:r>
              <a:rPr lang="en-US" sz="2800" b="1" i="1" u="sng" dirty="0">
                <a:latin typeface="Arial Narrow" panose="020B0606020202030204" pitchFamily="34" charset="0"/>
                <a:cs typeface="Arial" panose="020B0604020202020204" pitchFamily="34" charset="0"/>
              </a:rPr>
              <a:t>pivot table</a:t>
            </a:r>
          </a:p>
        </p:txBody>
      </p:sp>
      <p:pic>
        <p:nvPicPr>
          <p:cNvPr id="7" name="Content Placeholder 6" descr="Screenshot 2025-09-17 074523"/>
          <p:cNvPicPr>
            <a:picLocks noGrp="1" noChangeAspect="1"/>
          </p:cNvPicPr>
          <p:nvPr>
            <p:ph idx="1"/>
          </p:nvPr>
        </p:nvPicPr>
        <p:blipFill>
          <a:blip r:embed="rId2"/>
          <a:stretch>
            <a:fillRect/>
          </a:stretch>
        </p:blipFill>
        <p:spPr>
          <a:xfrm>
            <a:off x="5334635" y="1990090"/>
            <a:ext cx="4431665" cy="4265295"/>
          </a:xfrm>
          <a:prstGeom prst="rect">
            <a:avLst/>
          </a:prstGeom>
        </p:spPr>
      </p:pic>
      <p:sp>
        <p:nvSpPr>
          <p:cNvPr id="6" name="Text Placeholder 5"/>
          <p:cNvSpPr>
            <a:spLocks noGrp="1"/>
          </p:cNvSpPr>
          <p:nvPr>
            <p:ph type="body" sz="half" idx="2"/>
          </p:nvPr>
        </p:nvSpPr>
        <p:spPr>
          <a:xfrm>
            <a:off x="685800" y="2581910"/>
            <a:ext cx="4114800" cy="3021965"/>
          </a:xfrm>
        </p:spPr>
        <p:txBody>
          <a:bodyPr>
            <a:noAutofit/>
          </a:bodyPr>
          <a:lstStyle/>
          <a:p>
            <a:pPr algn="just">
              <a:lnSpc>
                <a:spcPct val="100000"/>
              </a:lnSpc>
            </a:pPr>
            <a:r>
              <a:rPr lang="en-US" altLang="en-US" sz="1400" dirty="0">
                <a:latin typeface="Arial" panose="020B0604020202020204" pitchFamily="34" charset="0"/>
                <a:cs typeface="Arial" panose="020B0604020202020204" pitchFamily="34" charset="0"/>
              </a:rPr>
              <a:t>In my spreadsheet, I created a Pivot Table to quickly summarize and analyze my data. A Pivot Table is a powerful tool in MS Excel that helps to arrange, group, and calculate large amounts of information in an organized way. Instead of checking data row by row, I can drag and drop fields to see totals, averages, or comparisons instantly. For example, it can show student results by subject, or sales by product, in a neat and clear format. By making a Pivot Table, my data became easier to understand, and I could find important insights without doing long calculations manually.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0"/>
            <a:ext cx="4114800" cy="980440"/>
          </a:xfrm>
        </p:spPr>
        <p:txBody>
          <a:bodyPr>
            <a:normAutofit/>
          </a:bodyPr>
          <a:lstStyle/>
          <a:p>
            <a:r>
              <a:rPr lang="en-US" sz="2800" b="1" i="1" u="sng" dirty="0">
                <a:latin typeface="Arial Narrow" panose="020B0606020202030204" pitchFamily="34" charset="0"/>
              </a:rPr>
              <a:t>data validation</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2733" y="2504440"/>
            <a:ext cx="3350030" cy="3200400"/>
          </a:xfrm>
        </p:spPr>
      </p:pic>
      <p:sp>
        <p:nvSpPr>
          <p:cNvPr id="6" name="Text Placeholder 5"/>
          <p:cNvSpPr>
            <a:spLocks noGrp="1"/>
          </p:cNvSpPr>
          <p:nvPr>
            <p:ph type="body" sz="half" idx="2"/>
          </p:nvPr>
        </p:nvSpPr>
        <p:spPr>
          <a:xfrm>
            <a:off x="685800" y="2667000"/>
            <a:ext cx="4114800" cy="3551555"/>
          </a:xfrm>
        </p:spPr>
        <p:txBody>
          <a:bodyPr>
            <a:noAutofit/>
          </a:bodyPr>
          <a:lstStyle/>
          <a:p>
            <a:pPr algn="just">
              <a:lnSpc>
                <a:spcPct val="100000"/>
              </a:lnSpc>
            </a:pPr>
            <a:r>
              <a:rPr lang="en-US" altLang="en-US" sz="1400" dirty="0">
                <a:latin typeface="Arial" panose="020B0604020202020204" pitchFamily="34" charset="0"/>
                <a:cs typeface="Arial" panose="020B0604020202020204" pitchFamily="34" charset="0"/>
              </a:rPr>
              <a:t>We use data validation in a spreadsheet to ensure that the information entered is accurate, consistent, and reliable. It helps to control the type of data or the values that users can input into a cell, such as allowing only numbers, dates, or values from a predefined list. By setting these rules, mistakes and invalid entries can be reduced, which improves the quality of the data. Data validation also makes the spreadsheet easier to use, as it guides users to enter correct values and prevents errors that could affect calculations or analysis.</a:t>
            </a:r>
          </a:p>
          <a:p>
            <a:pPr algn="just">
              <a:lnSpc>
                <a:spcPct val="100000"/>
              </a:lnSpc>
            </a:pPr>
            <a:endParaRPr lang="en-US" altLang="en-US" dirty="0">
              <a:latin typeface="Arial" panose="020B0604020202020204" pitchFamily="34" charset="0"/>
              <a:cs typeface="Arial" panose="020B0604020202020204" pitchFamily="34" charset="0"/>
            </a:endParaRPr>
          </a:p>
          <a:p>
            <a:pPr algn="just">
              <a:lnSpc>
                <a:spcPct val="100000"/>
              </a:lnSpc>
            </a:pPr>
            <a:endParaRPr lang="en-US"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05" y="1524000"/>
            <a:ext cx="3935095" cy="646430"/>
          </a:xfrm>
        </p:spPr>
        <p:txBody>
          <a:bodyPr>
            <a:normAutofit/>
          </a:bodyPr>
          <a:lstStyle/>
          <a:p>
            <a:pPr algn="ctr"/>
            <a:r>
              <a:rPr lang="en-US" sz="2800" b="1" i="1" u="sng" dirty="0">
                <a:latin typeface="Arial Narrow" panose="020B0606020202030204" pitchFamily="34" charset="0"/>
              </a:rPr>
              <a:t>chart</a:t>
            </a:r>
          </a:p>
        </p:txBody>
      </p:sp>
      <p:sp>
        <p:nvSpPr>
          <p:cNvPr id="3" name="Content Placeholder 2"/>
          <p:cNvSpPr>
            <a:spLocks noGrp="1"/>
          </p:cNvSpPr>
          <p:nvPr>
            <p:ph idx="1"/>
          </p:nvPr>
        </p:nvSpPr>
        <p:spPr>
          <a:xfrm>
            <a:off x="4995545" y="1524635"/>
            <a:ext cx="4878705" cy="4373245"/>
          </a:xfrm>
        </p:spPr>
        <p:txBody>
          <a:bodyPr/>
          <a:lstStyle/>
          <a:p>
            <a:endParaRPr lang="en-US"/>
          </a:p>
        </p:txBody>
      </p:sp>
      <p:sp>
        <p:nvSpPr>
          <p:cNvPr id="4" name="Text Placeholder 3"/>
          <p:cNvSpPr>
            <a:spLocks noGrp="1"/>
          </p:cNvSpPr>
          <p:nvPr>
            <p:ph type="body" sz="half" idx="2"/>
          </p:nvPr>
        </p:nvSpPr>
        <p:spPr>
          <a:xfrm>
            <a:off x="865505" y="2294255"/>
            <a:ext cx="3935095" cy="3734435"/>
          </a:xfrm>
        </p:spPr>
        <p:txBody>
          <a:bodyPr>
            <a:noAutofit/>
          </a:bodyPr>
          <a:lstStyle/>
          <a:p>
            <a:pPr algn="just">
              <a:lnSpc>
                <a:spcPct val="100000"/>
              </a:lnSpc>
            </a:pPr>
            <a:r>
              <a:rPr lang="en-US" altLang="en-US" sz="1400" dirty="0">
                <a:latin typeface="Arial" panose="020B0604020202020204" pitchFamily="34" charset="0"/>
                <a:cs typeface="Arial" panose="020B0604020202020204" pitchFamily="34" charset="0"/>
              </a:rPr>
              <a:t>I have made a spreadsheet for class students that includes 8 subjects, marks, and charts to clearly show the performance of each student. I also used the VLOOKUP function to quickly find and display specific student results from the data. This spreadsheet was made to organize student records, calculate results easily, and present the information in a clear and visual way through charts. We use spreadsheets because they save time, reduce errors, and make data analysis simple. I made it when I needed to manage student marks in an organized format and to present the performance in a professional and easy-to-understand manner</a:t>
            </a:r>
          </a:p>
        </p:txBody>
      </p:sp>
      <p:pic>
        <p:nvPicPr>
          <p:cNvPr id="5" name="Picture 4" descr="Screenshot 2025-09-19 065507"/>
          <p:cNvPicPr>
            <a:picLocks noChangeAspect="1"/>
          </p:cNvPicPr>
          <p:nvPr/>
        </p:nvPicPr>
        <p:blipFill>
          <a:blip r:embed="rId2"/>
          <a:stretch>
            <a:fillRect/>
          </a:stretch>
        </p:blipFill>
        <p:spPr>
          <a:xfrm>
            <a:off x="4995545" y="1524000"/>
            <a:ext cx="4878705" cy="4504055"/>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115</TotalTime>
  <Words>844</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Algerian</vt:lpstr>
      <vt:lpstr>Arial</vt:lpstr>
      <vt:lpstr>Arial Narrow</vt:lpstr>
      <vt:lpstr>Century Gothic</vt:lpstr>
      <vt:lpstr>Vapor Trail</vt:lpstr>
      <vt:lpstr>FINAL PROJECT</vt:lpstr>
      <vt:lpstr> my resume</vt:lpstr>
      <vt:lpstr>Spread sheet </vt:lpstr>
      <vt:lpstr>Sum ,vlookup and if formulas</vt:lpstr>
      <vt:lpstr>conditional formatting</vt:lpstr>
      <vt:lpstr>min and max</vt:lpstr>
      <vt:lpstr>pivot table</vt:lpstr>
      <vt:lpstr>data validation</vt:lpstr>
      <vt:lpstr>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FAINAL PROJECT</dc:title>
  <dc:creator>BQ1</dc:creator>
  <cp:lastModifiedBy>BQ1</cp:lastModifiedBy>
  <cp:revision>15</cp:revision>
  <dcterms:created xsi:type="dcterms:W3CDTF">2025-09-14T10:32:00Z</dcterms:created>
  <dcterms:modified xsi:type="dcterms:W3CDTF">2025-09-20T12:09:28Z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8223024672944BEBA768824489D37A3F_13</vt:lpwstr>
  </property>
  <property fmtid="{D5CDD505-2E9C-101B-9397-08002B2CF9AE}" pid="3" name="KSOProductBuildVer">
    <vt:lpwstr>1033-12.2.0.22549</vt:lpwstr>
  </property>
</Properties>
</file>