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while (true)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while (true)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while (true)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while (true)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variable in rust is immutable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5078500" y="1921125"/>
            <a:ext cx="322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 to know </a:t>
            </a:r>
            <a:r>
              <a:rPr b="1" lang="en"/>
              <a:t>Rust-lang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00" y="667075"/>
            <a:ext cx="3827675" cy="38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42450" y="1444725"/>
            <a:ext cx="8546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fn</a:t>
            </a:r>
            <a:r>
              <a:rPr lang="en" sz="1800">
                <a:solidFill>
                  <a:srgbClr val="6E6B5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84E1"/>
                </a:solidFill>
                <a:latin typeface="Verdana"/>
                <a:ea typeface="Verdana"/>
                <a:cs typeface="Verdana"/>
                <a:sym typeface="Verdana"/>
              </a:rPr>
              <a:t>function_name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BF9000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param_name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en" sz="1800">
                <a:solidFill>
                  <a:srgbClr val="134F5C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param_data_type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 -&gt;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return_type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999999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r>
              <a:rPr lang="en" sz="18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your code..</a:t>
            </a:r>
            <a:endParaRPr sz="18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18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/>
          </a:p>
        </p:txBody>
      </p:sp>
      <p:sp>
        <p:nvSpPr>
          <p:cNvPr id="127" name="Shape 127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28" name="Shape 128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Function in Rust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98650" y="1658700"/>
            <a:ext cx="8546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%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divisible by 4"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%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divisible by 3"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%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divisible by 2"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not divisible by 4, 3, or 2"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Control Flow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98650" y="1658700"/>
            <a:ext cx="8546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%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divisible by 4"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%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divisible by 3"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%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divisible by 2"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"number is not divisible by 4, 3, or 2"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800"/>
          </a:p>
        </p:txBody>
      </p:sp>
      <p:sp>
        <p:nvSpPr>
          <p:cNvPr id="141" name="Shape 141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42" name="Shape 142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Control Flow - if/else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71075" y="1302075"/>
            <a:ext cx="41934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loop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"again!"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800"/>
          </a:p>
        </p:txBody>
      </p:sp>
      <p:sp>
        <p:nvSpPr>
          <p:cNvPr id="148" name="Shape 148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49" name="Shape 149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Control Flow - loop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542700" y="1373375"/>
            <a:ext cx="8546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!=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"{}!"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, number);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number = number -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800"/>
          </a:p>
        </p:txBody>
      </p:sp>
      <p:sp>
        <p:nvSpPr>
          <p:cNvPr id="155" name="Shape 155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56" name="Shape 156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Control Flow - while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542700" y="1373375"/>
            <a:ext cx="8546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!=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"{}!"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, number);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number = number -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800"/>
          </a:p>
        </p:txBody>
      </p:sp>
      <p:sp>
        <p:nvSpPr>
          <p:cNvPr id="162" name="Shape 162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63" name="Shape 163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Control Flow - while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542700" y="1373375"/>
            <a:ext cx="47355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element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a.iter()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"the value is: {}"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, element);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70" name="Shape 170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Control Flow - while</a:t>
            </a:r>
            <a:endParaRPr sz="2400"/>
          </a:p>
        </p:txBody>
      </p:sp>
      <p:sp>
        <p:nvSpPr>
          <p:cNvPr id="171" name="Shape 171"/>
          <p:cNvSpPr txBox="1"/>
          <p:nvPr/>
        </p:nvSpPr>
        <p:spPr>
          <a:xfrm>
            <a:off x="4908575" y="1230700"/>
            <a:ext cx="47355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number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..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).rev()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println!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60AC39"/>
                </a:solidFill>
                <a:latin typeface="Verdana"/>
                <a:ea typeface="Verdana"/>
                <a:cs typeface="Verdana"/>
                <a:sym typeface="Verdana"/>
              </a:rPr>
              <a:t>"{}!"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, number);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2919175" y="2978575"/>
            <a:ext cx="30237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Ownership in Rust</a:t>
            </a:r>
            <a:endParaRPr sz="24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50" y="36752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90225" y="2978575"/>
            <a:ext cx="30237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Structs </a:t>
            </a:r>
            <a:r>
              <a:rPr b="1" lang="en" sz="2400">
                <a:solidFill>
                  <a:srgbClr val="000000"/>
                </a:solidFill>
              </a:rPr>
              <a:t>in Rust</a:t>
            </a:r>
            <a:endParaRPr sz="2400"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50" y="36752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1948050" y="3035625"/>
            <a:ext cx="52479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Enumeration and Pattern Matching</a:t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50" y="36752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5078500" y="594475"/>
            <a:ext cx="322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Rust-lang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00" y="667075"/>
            <a:ext cx="3827675" cy="38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64" name="Shape 64"/>
          <p:cNvSpPr txBox="1"/>
          <p:nvPr/>
        </p:nvSpPr>
        <p:spPr>
          <a:xfrm>
            <a:off x="4949975" y="1795100"/>
            <a:ext cx="39393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Rust is a systems programming language that runs blazingly fast, prevents segfaults, and guarantees thread safety.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3841350" y="3064175"/>
            <a:ext cx="14613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Modules</a:t>
            </a:r>
            <a:endParaRPr sz="240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925" y="438850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2918400" y="3149775"/>
            <a:ext cx="33072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Common Collections</a:t>
            </a:r>
            <a:endParaRPr sz="24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925" y="381800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263700" y="3106975"/>
            <a:ext cx="2616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Error Handling</a:t>
            </a:r>
            <a:endParaRPr sz="240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00" y="43887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1821925" y="3106975"/>
            <a:ext cx="52497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Generic Types, Trats and Lifetimes</a:t>
            </a:r>
            <a:endParaRPr sz="2400"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00" y="43887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3802825" y="3164025"/>
            <a:ext cx="12879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Testing</a:t>
            </a:r>
            <a:endParaRPr sz="2400"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00" y="43887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Enough with the basic!</a:t>
            </a:r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move to the advance topic!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2532150" y="523150"/>
            <a:ext cx="407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Rust-lang comparison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356922"/>
            <a:ext cx="1317000" cy="131070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72" name="Shape 72"/>
          <p:cNvSpPr txBox="1"/>
          <p:nvPr/>
        </p:nvSpPr>
        <p:spPr>
          <a:xfrm>
            <a:off x="251275" y="2773100"/>
            <a:ext cx="2188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Safe with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ownership model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Fast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Close to machine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More human readable than C/C++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375" y="1240002"/>
            <a:ext cx="1605525" cy="16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4887" y="1435250"/>
            <a:ext cx="1538778" cy="10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315225" y="2773100"/>
            <a:ext cx="2188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Not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Safe (No GC)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Fast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Close to machine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Difficult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3575" y="1435250"/>
            <a:ext cx="1317000" cy="13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23650" y="2773100"/>
            <a:ext cx="2188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Safe with GC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Moderately fast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More human readable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701075" y="2722425"/>
            <a:ext cx="21882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Safe with GC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Moderately fast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Very close to human language/easy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5078500" y="594475"/>
            <a:ext cx="322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Rust-feature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00" y="667075"/>
            <a:ext cx="3827675" cy="38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86" name="Shape 86"/>
          <p:cNvSpPr txBox="1"/>
          <p:nvPr/>
        </p:nvSpPr>
        <p:spPr>
          <a:xfrm>
            <a:off x="5078500" y="498475"/>
            <a:ext cx="39393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zero-cost abstractions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move semantics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guaranteed memory safety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threads without data races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trait-based generics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pattern matching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type inference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minimal runtime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" sz="1800">
                <a:solidFill>
                  <a:srgbClr val="333333"/>
                </a:solidFill>
              </a:rPr>
              <a:t>efficient C bindings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1270225" y="28644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Common Programming Concepts in Rust</a:t>
            </a:r>
            <a:endParaRPr sz="2400"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50" y="367525"/>
            <a:ext cx="2366150" cy="2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27675" y="1738050"/>
            <a:ext cx="6647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main() {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y =3;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dk1"/>
                </a:solidFill>
              </a:rPr>
              <a:t>println!("The value of y is: {}", y);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y=2;  </a:t>
            </a:r>
            <a:r>
              <a:rPr lang="en">
                <a:solidFill>
                  <a:srgbClr val="FF0000"/>
                </a:solidFill>
              </a:rPr>
              <a:t>// this causes the error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println!("The value of y is: {}", y); </a:t>
            </a:r>
            <a:r>
              <a:rPr lang="en">
                <a:solidFill>
                  <a:srgbClr val="FF0000"/>
                </a:solidFill>
              </a:rPr>
              <a:t>//this will result an error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mut x = 5;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println!("The value of x is: {}", x);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= 6;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println!("The value of x is: {}", x);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99" name="Shape 99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Variables and Mutability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27675" y="1738050"/>
            <a:ext cx="66477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bool	: The boolean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char	: A character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i8	: The 8-bit 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i16	: The 16-bit 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i32	: The 32-bit 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i64	: The 64-bit 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isize	: The pointer-sized 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u8 : The 8-bit unsigned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u16 : The 16-bit unsigned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u32 : The 32-bit unsigned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u64 : The 64-bit unsigned integer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usize : The pointer-sized unsigned integer type.</a:t>
            </a:r>
            <a:endParaRPr sz="1300">
              <a:solidFill>
                <a:srgbClr val="666666"/>
              </a:solidFill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06" name="Shape 106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Types in Rust</a:t>
            </a:r>
            <a:endParaRPr sz="2400"/>
          </a:p>
        </p:txBody>
      </p:sp>
      <p:sp>
        <p:nvSpPr>
          <p:cNvPr id="107" name="Shape 107"/>
          <p:cNvSpPr txBox="1"/>
          <p:nvPr/>
        </p:nvSpPr>
        <p:spPr>
          <a:xfrm>
            <a:off x="4964375" y="1128075"/>
            <a:ext cx="39249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f32	: The 32-bit floating point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f64	: The 64-bit floating point type.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array	: A fixed-size array, denoted [T; N], for the element type, T, and the non-negative compile-time constant size, N.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slice	: A dynamically-sized view into a contiguous sequence, [T].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str	: String slices.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tuple	: A finite heterogeneous sequence, (T, U, ..).</a:t>
            </a:r>
            <a:endParaRPr sz="1300">
              <a:solidFill>
                <a:srgbClr val="666666"/>
              </a:solidFill>
            </a:endParaRPr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841675" y="1658700"/>
            <a:ext cx="71898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fn</a:t>
            </a:r>
            <a:r>
              <a:rPr lang="en" sz="1800">
                <a:solidFill>
                  <a:srgbClr val="6E6B5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684E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x 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2.0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800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 automatically set x to default f64 type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800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y: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f32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800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3.0</a:t>
            </a: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800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force y to be f32 type</a:t>
            </a:r>
            <a:b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14" name="Shape 114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Types in Rust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827400" y="1901225"/>
            <a:ext cx="71898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fn</a:t>
            </a:r>
            <a:r>
              <a:rPr lang="en">
                <a:solidFill>
                  <a:srgbClr val="6E6B5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6684E1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addition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sum =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subtraction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difference =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95.5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4.3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multiplication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product =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division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quotient =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56.7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/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32.2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AAAAAA"/>
                </a:solidFill>
                <a:latin typeface="Verdana"/>
                <a:ea typeface="Verdana"/>
                <a:cs typeface="Verdana"/>
                <a:sym typeface="Verdana"/>
              </a:rPr>
              <a:t>// remainder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>
                <a:solidFill>
                  <a:srgbClr val="B854D4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remainder =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43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% </a:t>
            </a:r>
            <a:r>
              <a:rPr lang="en">
                <a:solidFill>
                  <a:srgbClr val="B6561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6E6B5E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663375" y="4348575"/>
            <a:ext cx="3225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Iqbal - </a:t>
            </a:r>
            <a:r>
              <a:rPr i="1" lang="en"/>
              <a:t>Sharing session on 25-03-2017</a:t>
            </a:r>
            <a:endParaRPr i="1"/>
          </a:p>
        </p:txBody>
      </p:sp>
      <p:sp>
        <p:nvSpPr>
          <p:cNvPr id="121" name="Shape 121"/>
          <p:cNvSpPr txBox="1"/>
          <p:nvPr>
            <p:ph type="ctrTitle"/>
          </p:nvPr>
        </p:nvSpPr>
        <p:spPr>
          <a:xfrm>
            <a:off x="542700" y="610575"/>
            <a:ext cx="6321600" cy="5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Numeric Operation</a:t>
            </a:r>
            <a:r>
              <a:rPr b="1" lang="en" sz="2400">
                <a:solidFill>
                  <a:srgbClr val="000000"/>
                </a:solidFill>
              </a:rPr>
              <a:t> in Rust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