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eb0124507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eb0124507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eb0124507_2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eb0124507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eb0124507_2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eb0124507_2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eb0124507_2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eb0124507_2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eb0124507_2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eb0124507_2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eb405a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eb405a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eb012450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eb012450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eb0124507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eb0124507_2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eb0124507_2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eb0124507_2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eb0124507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eb0124507_2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eb0124507_2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eb0124507_2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eb0124507_2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eb0124507_2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eb0124507_2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eb0124507_2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eb0124507_2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eb0124507_2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eb0124507_2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eb0124507_2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182"/>
            <a:ext cx="745804" cy="45900"/>
            <a:chOff x="830392" y="1191182"/>
            <a:chExt cx="745804" cy="45900"/>
          </a:xfrm>
        </p:grpSpPr>
        <p:sp>
          <p:nvSpPr>
            <p:cNvPr id="57" name="Google Shape;57;p14"/>
            <p:cNvSpPr/>
            <p:nvPr/>
          </p:nvSpPr>
          <p:spPr>
            <a:xfrm rot="-5400000">
              <a:off x="1366796" y="1027682"/>
              <a:ext cx="45900" cy="37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995392" y="1026182"/>
              <a:ext cx="45900" cy="3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4200"/>
              <a:buNone/>
              <a:defRPr sz="4200">
                <a:solidFill>
                  <a:schemeClr val="accent5"/>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4"/>
          <p:cNvPicPr preferRelativeResize="0"/>
          <p:nvPr/>
        </p:nvPicPr>
        <p:blipFill>
          <a:blip r:embed="rId2">
            <a:alphaModFix/>
          </a:blip>
          <a:stretch>
            <a:fillRect/>
          </a:stretch>
        </p:blipFill>
        <p:spPr>
          <a:xfrm>
            <a:off x="777721" y="527993"/>
            <a:ext cx="1426264" cy="665225"/>
          </a:xfrm>
          <a:prstGeom prst="rect">
            <a:avLst/>
          </a:prstGeom>
          <a:noFill/>
          <a:ln>
            <a:noFill/>
          </a:ln>
        </p:spPr>
      </p:pic>
      <p:pic>
        <p:nvPicPr>
          <p:cNvPr id="63" name="Google Shape;63;p14"/>
          <p:cNvPicPr preferRelativeResize="0"/>
          <p:nvPr/>
        </p:nvPicPr>
        <p:blipFill rotWithShape="1">
          <a:blip r:embed="rId3">
            <a:alphaModFix amt="58999"/>
          </a:blip>
          <a:srcRect b="0" l="19456" r="16180" t="0"/>
          <a:stretch/>
        </p:blipFill>
        <p:spPr>
          <a:xfrm>
            <a:off x="7960200" y="-54789"/>
            <a:ext cx="1102000" cy="581786"/>
          </a:xfrm>
          <a:prstGeom prst="rect">
            <a:avLst/>
          </a:prstGeom>
          <a:noFill/>
          <a:ln>
            <a:noFill/>
          </a:ln>
        </p:spPr>
      </p:pic>
      <p:pic>
        <p:nvPicPr>
          <p:cNvPr id="64" name="Google Shape;64;p14"/>
          <p:cNvPicPr preferRelativeResize="0"/>
          <p:nvPr/>
        </p:nvPicPr>
        <p:blipFill>
          <a:blip r:embed="rId4">
            <a:alphaModFix/>
          </a:blip>
          <a:stretch>
            <a:fillRect/>
          </a:stretch>
        </p:blipFill>
        <p:spPr>
          <a:xfrm>
            <a:off x="5406187" y="39300"/>
            <a:ext cx="903826" cy="393602"/>
          </a:xfrm>
          <a:prstGeom prst="rect">
            <a:avLst/>
          </a:prstGeom>
          <a:noFill/>
          <a:ln>
            <a:noFill/>
          </a:ln>
        </p:spPr>
      </p:pic>
      <p:pic>
        <p:nvPicPr>
          <p:cNvPr id="65" name="Google Shape;65;p14"/>
          <p:cNvPicPr preferRelativeResize="0"/>
          <p:nvPr/>
        </p:nvPicPr>
        <p:blipFill>
          <a:blip r:embed="rId5">
            <a:alphaModFix/>
          </a:blip>
          <a:stretch>
            <a:fillRect/>
          </a:stretch>
        </p:blipFill>
        <p:spPr>
          <a:xfrm>
            <a:off x="4710825" y="0"/>
            <a:ext cx="467900" cy="487799"/>
          </a:xfrm>
          <a:prstGeom prst="rect">
            <a:avLst/>
          </a:prstGeom>
          <a:noFill/>
          <a:ln>
            <a:noFill/>
          </a:ln>
        </p:spPr>
      </p:pic>
      <p:pic>
        <p:nvPicPr>
          <p:cNvPr id="66" name="Google Shape;66;p14"/>
          <p:cNvPicPr preferRelativeResize="0"/>
          <p:nvPr/>
        </p:nvPicPr>
        <p:blipFill>
          <a:blip r:embed="rId6">
            <a:alphaModFix/>
          </a:blip>
          <a:stretch>
            <a:fillRect/>
          </a:stretch>
        </p:blipFill>
        <p:spPr>
          <a:xfrm>
            <a:off x="6537475" y="-34500"/>
            <a:ext cx="1195274" cy="541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67" name="Shape 67"/>
        <p:cNvGrpSpPr/>
        <p:nvPr/>
      </p:nvGrpSpPr>
      <p:grpSpPr>
        <a:xfrm>
          <a:off x="0" y="0"/>
          <a:ext cx="0" cy="0"/>
          <a:chOff x="0" y="0"/>
          <a:chExt cx="0" cy="0"/>
        </a:xfrm>
      </p:grpSpPr>
      <p:grpSp>
        <p:nvGrpSpPr>
          <p:cNvPr id="68" name="Google Shape;68;p15"/>
          <p:cNvGrpSpPr/>
          <p:nvPr/>
        </p:nvGrpSpPr>
        <p:grpSpPr>
          <a:xfrm>
            <a:off x="830392" y="1191256"/>
            <a:ext cx="745763" cy="45826"/>
            <a:chOff x="4580561" y="2589004"/>
            <a:chExt cx="1064464" cy="25200"/>
          </a:xfrm>
        </p:grpSpPr>
        <p:sp>
          <p:nvSpPr>
            <p:cNvPr id="69" name="Google Shape;69;p15"/>
            <p:cNvSpPr/>
            <p:nvPr/>
          </p:nvSpPr>
          <p:spPr>
            <a:xfrm rot="-5400000">
              <a:off x="5366325" y="2335504"/>
              <a:ext cx="25200" cy="5322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4836311" y="2333254"/>
              <a:ext cx="25200" cy="536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72" name="Google Shape;72;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2">
            <a:alphaModFix/>
          </a:blip>
          <a:stretch>
            <a:fillRect/>
          </a:stretch>
        </p:blipFill>
        <p:spPr>
          <a:xfrm>
            <a:off x="771600" y="526025"/>
            <a:ext cx="1426291" cy="6652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7" name="Google Shape;7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8" name="Google Shape;78;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9" name="Google Shape;79;p16"/>
          <p:cNvGrpSpPr/>
          <p:nvPr/>
        </p:nvGrpSpPr>
        <p:grpSpPr>
          <a:xfrm>
            <a:off x="830392" y="1191182"/>
            <a:ext cx="745804" cy="45900"/>
            <a:chOff x="830392" y="1191182"/>
            <a:chExt cx="745804" cy="45900"/>
          </a:xfrm>
        </p:grpSpPr>
        <p:sp>
          <p:nvSpPr>
            <p:cNvPr id="80" name="Google Shape;80;p16"/>
            <p:cNvSpPr/>
            <p:nvPr/>
          </p:nvSpPr>
          <p:spPr>
            <a:xfrm rot="-5400000">
              <a:off x="1366796" y="1027682"/>
              <a:ext cx="45900" cy="37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rot="-5400000">
              <a:off x="995392" y="1026182"/>
              <a:ext cx="45900" cy="3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 name="Google Shape;82;p16"/>
          <p:cNvPicPr preferRelativeResize="0"/>
          <p:nvPr/>
        </p:nvPicPr>
        <p:blipFill>
          <a:blip r:embed="rId2">
            <a:alphaModFix/>
          </a:blip>
          <a:stretch>
            <a:fillRect/>
          </a:stretch>
        </p:blipFill>
        <p:spPr>
          <a:xfrm>
            <a:off x="777721" y="527993"/>
            <a:ext cx="1426264" cy="665225"/>
          </a:xfrm>
          <a:prstGeom prst="rect">
            <a:avLst/>
          </a:prstGeom>
          <a:noFill/>
          <a:ln>
            <a:noFill/>
          </a:ln>
        </p:spPr>
      </p:pic>
      <p:pic>
        <p:nvPicPr>
          <p:cNvPr id="83" name="Google Shape;83;p16"/>
          <p:cNvPicPr preferRelativeResize="0"/>
          <p:nvPr/>
        </p:nvPicPr>
        <p:blipFill rotWithShape="1">
          <a:blip r:embed="rId3">
            <a:alphaModFix amt="58999"/>
          </a:blip>
          <a:srcRect b="0" l="19456" r="16180" t="0"/>
          <a:stretch/>
        </p:blipFill>
        <p:spPr>
          <a:xfrm>
            <a:off x="7960200" y="-54789"/>
            <a:ext cx="1102000" cy="581786"/>
          </a:xfrm>
          <a:prstGeom prst="rect">
            <a:avLst/>
          </a:prstGeom>
          <a:noFill/>
          <a:ln>
            <a:noFill/>
          </a:ln>
        </p:spPr>
      </p:pic>
      <p:pic>
        <p:nvPicPr>
          <p:cNvPr id="84" name="Google Shape;84;p16"/>
          <p:cNvPicPr preferRelativeResize="0"/>
          <p:nvPr/>
        </p:nvPicPr>
        <p:blipFill>
          <a:blip r:embed="rId4">
            <a:alphaModFix/>
          </a:blip>
          <a:stretch>
            <a:fillRect/>
          </a:stretch>
        </p:blipFill>
        <p:spPr>
          <a:xfrm>
            <a:off x="5406187" y="39300"/>
            <a:ext cx="903826" cy="393602"/>
          </a:xfrm>
          <a:prstGeom prst="rect">
            <a:avLst/>
          </a:prstGeom>
          <a:noFill/>
          <a:ln>
            <a:noFill/>
          </a:ln>
        </p:spPr>
      </p:pic>
      <p:pic>
        <p:nvPicPr>
          <p:cNvPr id="85" name="Google Shape;85;p16"/>
          <p:cNvPicPr preferRelativeResize="0"/>
          <p:nvPr/>
        </p:nvPicPr>
        <p:blipFill>
          <a:blip r:embed="rId5">
            <a:alphaModFix/>
          </a:blip>
          <a:stretch>
            <a:fillRect/>
          </a:stretch>
        </p:blipFill>
        <p:spPr>
          <a:xfrm>
            <a:off x="4710825" y="0"/>
            <a:ext cx="467900" cy="487799"/>
          </a:xfrm>
          <a:prstGeom prst="rect">
            <a:avLst/>
          </a:prstGeom>
          <a:noFill/>
          <a:ln>
            <a:noFill/>
          </a:ln>
        </p:spPr>
      </p:pic>
      <p:pic>
        <p:nvPicPr>
          <p:cNvPr id="86" name="Google Shape;86;p16"/>
          <p:cNvPicPr preferRelativeResize="0"/>
          <p:nvPr/>
        </p:nvPicPr>
        <p:blipFill>
          <a:blip r:embed="rId6">
            <a:alphaModFix/>
          </a:blip>
          <a:stretch>
            <a:fillRect/>
          </a:stretch>
        </p:blipFill>
        <p:spPr>
          <a:xfrm>
            <a:off x="6537475" y="-34500"/>
            <a:ext cx="1195274" cy="54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0" name="Google Shape;90;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1" name="Google Shape;91;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3" name="Google Shape;93;p17"/>
          <p:cNvGrpSpPr/>
          <p:nvPr/>
        </p:nvGrpSpPr>
        <p:grpSpPr>
          <a:xfrm>
            <a:off x="830392" y="1191182"/>
            <a:ext cx="745804" cy="45900"/>
            <a:chOff x="830392" y="1191182"/>
            <a:chExt cx="745804" cy="45900"/>
          </a:xfrm>
        </p:grpSpPr>
        <p:sp>
          <p:nvSpPr>
            <p:cNvPr id="94" name="Google Shape;94;p17"/>
            <p:cNvSpPr/>
            <p:nvPr/>
          </p:nvSpPr>
          <p:spPr>
            <a:xfrm rot="-5400000">
              <a:off x="1366796" y="1027682"/>
              <a:ext cx="45900" cy="37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rot="-5400000">
              <a:off x="995392" y="1026182"/>
              <a:ext cx="45900" cy="3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 name="Google Shape;96;p17"/>
          <p:cNvPicPr preferRelativeResize="0"/>
          <p:nvPr/>
        </p:nvPicPr>
        <p:blipFill>
          <a:blip r:embed="rId2">
            <a:alphaModFix/>
          </a:blip>
          <a:stretch>
            <a:fillRect/>
          </a:stretch>
        </p:blipFill>
        <p:spPr>
          <a:xfrm>
            <a:off x="777721" y="527993"/>
            <a:ext cx="1426264" cy="665225"/>
          </a:xfrm>
          <a:prstGeom prst="rect">
            <a:avLst/>
          </a:prstGeom>
          <a:noFill/>
          <a:ln>
            <a:noFill/>
          </a:ln>
        </p:spPr>
      </p:pic>
      <p:pic>
        <p:nvPicPr>
          <p:cNvPr id="97" name="Google Shape;97;p17"/>
          <p:cNvPicPr preferRelativeResize="0"/>
          <p:nvPr/>
        </p:nvPicPr>
        <p:blipFill rotWithShape="1">
          <a:blip r:embed="rId3">
            <a:alphaModFix amt="58999"/>
          </a:blip>
          <a:srcRect b="0" l="19456" r="16180" t="0"/>
          <a:stretch/>
        </p:blipFill>
        <p:spPr>
          <a:xfrm>
            <a:off x="7960200" y="-54789"/>
            <a:ext cx="1102000" cy="581786"/>
          </a:xfrm>
          <a:prstGeom prst="rect">
            <a:avLst/>
          </a:prstGeom>
          <a:noFill/>
          <a:ln>
            <a:noFill/>
          </a:ln>
        </p:spPr>
      </p:pic>
      <p:pic>
        <p:nvPicPr>
          <p:cNvPr id="98" name="Google Shape;98;p17"/>
          <p:cNvPicPr preferRelativeResize="0"/>
          <p:nvPr/>
        </p:nvPicPr>
        <p:blipFill>
          <a:blip r:embed="rId4">
            <a:alphaModFix/>
          </a:blip>
          <a:stretch>
            <a:fillRect/>
          </a:stretch>
        </p:blipFill>
        <p:spPr>
          <a:xfrm>
            <a:off x="5406187" y="39300"/>
            <a:ext cx="903826" cy="393602"/>
          </a:xfrm>
          <a:prstGeom prst="rect">
            <a:avLst/>
          </a:prstGeom>
          <a:noFill/>
          <a:ln>
            <a:noFill/>
          </a:ln>
        </p:spPr>
      </p:pic>
      <p:pic>
        <p:nvPicPr>
          <p:cNvPr id="99" name="Google Shape;99;p17"/>
          <p:cNvPicPr preferRelativeResize="0"/>
          <p:nvPr/>
        </p:nvPicPr>
        <p:blipFill>
          <a:blip r:embed="rId5">
            <a:alphaModFix/>
          </a:blip>
          <a:stretch>
            <a:fillRect/>
          </a:stretch>
        </p:blipFill>
        <p:spPr>
          <a:xfrm>
            <a:off x="4710825" y="0"/>
            <a:ext cx="467900" cy="487799"/>
          </a:xfrm>
          <a:prstGeom prst="rect">
            <a:avLst/>
          </a:prstGeom>
          <a:noFill/>
          <a:ln>
            <a:noFill/>
          </a:ln>
        </p:spPr>
      </p:pic>
      <p:pic>
        <p:nvPicPr>
          <p:cNvPr id="100" name="Google Shape;100;p17"/>
          <p:cNvPicPr preferRelativeResize="0"/>
          <p:nvPr/>
        </p:nvPicPr>
        <p:blipFill>
          <a:blip r:embed="rId6">
            <a:alphaModFix/>
          </a:blip>
          <a:stretch>
            <a:fillRect/>
          </a:stretch>
        </p:blipFill>
        <p:spPr>
          <a:xfrm>
            <a:off x="6537475" y="-34500"/>
            <a:ext cx="1195274" cy="54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4" name="Google Shape;104;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5" name="Google Shape;105;p18"/>
          <p:cNvGrpSpPr/>
          <p:nvPr/>
        </p:nvGrpSpPr>
        <p:grpSpPr>
          <a:xfrm>
            <a:off x="830392" y="1191182"/>
            <a:ext cx="745804" cy="45900"/>
            <a:chOff x="830392" y="1191182"/>
            <a:chExt cx="745804" cy="45900"/>
          </a:xfrm>
        </p:grpSpPr>
        <p:sp>
          <p:nvSpPr>
            <p:cNvPr id="106" name="Google Shape;106;p18"/>
            <p:cNvSpPr/>
            <p:nvPr/>
          </p:nvSpPr>
          <p:spPr>
            <a:xfrm rot="-5400000">
              <a:off x="1366796" y="1027682"/>
              <a:ext cx="45900" cy="37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5400000">
              <a:off x="995392" y="1026182"/>
              <a:ext cx="45900" cy="3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 name="Google Shape;108;p18"/>
          <p:cNvPicPr preferRelativeResize="0"/>
          <p:nvPr/>
        </p:nvPicPr>
        <p:blipFill>
          <a:blip r:embed="rId2">
            <a:alphaModFix/>
          </a:blip>
          <a:stretch>
            <a:fillRect/>
          </a:stretch>
        </p:blipFill>
        <p:spPr>
          <a:xfrm>
            <a:off x="777721" y="527993"/>
            <a:ext cx="1426264" cy="665225"/>
          </a:xfrm>
          <a:prstGeom prst="rect">
            <a:avLst/>
          </a:prstGeom>
          <a:noFill/>
          <a:ln>
            <a:noFill/>
          </a:ln>
        </p:spPr>
      </p:pic>
      <p:pic>
        <p:nvPicPr>
          <p:cNvPr id="109" name="Google Shape;109;p18"/>
          <p:cNvPicPr preferRelativeResize="0"/>
          <p:nvPr/>
        </p:nvPicPr>
        <p:blipFill rotWithShape="1">
          <a:blip r:embed="rId3">
            <a:alphaModFix amt="58999"/>
          </a:blip>
          <a:srcRect b="0" l="19456" r="16180" t="0"/>
          <a:stretch/>
        </p:blipFill>
        <p:spPr>
          <a:xfrm>
            <a:off x="7960200" y="-54789"/>
            <a:ext cx="1102000" cy="581786"/>
          </a:xfrm>
          <a:prstGeom prst="rect">
            <a:avLst/>
          </a:prstGeom>
          <a:noFill/>
          <a:ln>
            <a:noFill/>
          </a:ln>
        </p:spPr>
      </p:pic>
      <p:pic>
        <p:nvPicPr>
          <p:cNvPr id="110" name="Google Shape;110;p18"/>
          <p:cNvPicPr preferRelativeResize="0"/>
          <p:nvPr/>
        </p:nvPicPr>
        <p:blipFill>
          <a:blip r:embed="rId4">
            <a:alphaModFix/>
          </a:blip>
          <a:stretch>
            <a:fillRect/>
          </a:stretch>
        </p:blipFill>
        <p:spPr>
          <a:xfrm>
            <a:off x="5406187" y="39300"/>
            <a:ext cx="903826" cy="393602"/>
          </a:xfrm>
          <a:prstGeom prst="rect">
            <a:avLst/>
          </a:prstGeom>
          <a:noFill/>
          <a:ln>
            <a:noFill/>
          </a:ln>
        </p:spPr>
      </p:pic>
      <p:pic>
        <p:nvPicPr>
          <p:cNvPr id="111" name="Google Shape;111;p18"/>
          <p:cNvPicPr preferRelativeResize="0"/>
          <p:nvPr/>
        </p:nvPicPr>
        <p:blipFill>
          <a:blip r:embed="rId5">
            <a:alphaModFix/>
          </a:blip>
          <a:stretch>
            <a:fillRect/>
          </a:stretch>
        </p:blipFill>
        <p:spPr>
          <a:xfrm>
            <a:off x="4710825" y="0"/>
            <a:ext cx="467900" cy="487799"/>
          </a:xfrm>
          <a:prstGeom prst="rect">
            <a:avLst/>
          </a:prstGeom>
          <a:noFill/>
          <a:ln>
            <a:noFill/>
          </a:ln>
        </p:spPr>
      </p:pic>
      <p:pic>
        <p:nvPicPr>
          <p:cNvPr id="112" name="Google Shape;112;p18"/>
          <p:cNvPicPr preferRelativeResize="0"/>
          <p:nvPr/>
        </p:nvPicPr>
        <p:blipFill>
          <a:blip r:embed="rId6">
            <a:alphaModFix/>
          </a:blip>
          <a:stretch>
            <a:fillRect/>
          </a:stretch>
        </p:blipFill>
        <p:spPr>
          <a:xfrm>
            <a:off x="6537475" y="-34500"/>
            <a:ext cx="1195274" cy="541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6" name="Google Shape;116;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7" name="Google Shape;117;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18" name="Google Shape;118;p19"/>
          <p:cNvGrpSpPr/>
          <p:nvPr/>
        </p:nvGrpSpPr>
        <p:grpSpPr>
          <a:xfrm>
            <a:off x="830392" y="1191182"/>
            <a:ext cx="745804" cy="45900"/>
            <a:chOff x="830392" y="1191182"/>
            <a:chExt cx="745804" cy="45900"/>
          </a:xfrm>
        </p:grpSpPr>
        <p:sp>
          <p:nvSpPr>
            <p:cNvPr id="119" name="Google Shape;119;p19"/>
            <p:cNvSpPr/>
            <p:nvPr/>
          </p:nvSpPr>
          <p:spPr>
            <a:xfrm rot="-5400000">
              <a:off x="1366796" y="1027682"/>
              <a:ext cx="45900" cy="37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5400000">
              <a:off x="995392" y="1026182"/>
              <a:ext cx="45900" cy="3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 name="Google Shape;121;p19"/>
          <p:cNvPicPr preferRelativeResize="0"/>
          <p:nvPr/>
        </p:nvPicPr>
        <p:blipFill>
          <a:blip r:embed="rId2">
            <a:alphaModFix/>
          </a:blip>
          <a:stretch>
            <a:fillRect/>
          </a:stretch>
        </p:blipFill>
        <p:spPr>
          <a:xfrm>
            <a:off x="777721" y="527993"/>
            <a:ext cx="1426264" cy="665225"/>
          </a:xfrm>
          <a:prstGeom prst="rect">
            <a:avLst/>
          </a:prstGeom>
          <a:noFill/>
          <a:ln>
            <a:noFill/>
          </a:ln>
        </p:spPr>
      </p:pic>
      <p:pic>
        <p:nvPicPr>
          <p:cNvPr id="122" name="Google Shape;122;p19"/>
          <p:cNvPicPr preferRelativeResize="0"/>
          <p:nvPr/>
        </p:nvPicPr>
        <p:blipFill rotWithShape="1">
          <a:blip r:embed="rId3">
            <a:alphaModFix amt="58999"/>
          </a:blip>
          <a:srcRect b="0" l="19456" r="16180" t="0"/>
          <a:stretch/>
        </p:blipFill>
        <p:spPr>
          <a:xfrm>
            <a:off x="7960200" y="-54789"/>
            <a:ext cx="1102000" cy="581786"/>
          </a:xfrm>
          <a:prstGeom prst="rect">
            <a:avLst/>
          </a:prstGeom>
          <a:noFill/>
          <a:ln>
            <a:noFill/>
          </a:ln>
        </p:spPr>
      </p:pic>
      <p:pic>
        <p:nvPicPr>
          <p:cNvPr id="123" name="Google Shape;123;p19"/>
          <p:cNvPicPr preferRelativeResize="0"/>
          <p:nvPr/>
        </p:nvPicPr>
        <p:blipFill>
          <a:blip r:embed="rId4">
            <a:alphaModFix/>
          </a:blip>
          <a:stretch>
            <a:fillRect/>
          </a:stretch>
        </p:blipFill>
        <p:spPr>
          <a:xfrm>
            <a:off x="5406187" y="39300"/>
            <a:ext cx="903826" cy="393602"/>
          </a:xfrm>
          <a:prstGeom prst="rect">
            <a:avLst/>
          </a:prstGeom>
          <a:noFill/>
          <a:ln>
            <a:noFill/>
          </a:ln>
        </p:spPr>
      </p:pic>
      <p:pic>
        <p:nvPicPr>
          <p:cNvPr id="124" name="Google Shape;124;p19"/>
          <p:cNvPicPr preferRelativeResize="0"/>
          <p:nvPr/>
        </p:nvPicPr>
        <p:blipFill>
          <a:blip r:embed="rId5">
            <a:alphaModFix/>
          </a:blip>
          <a:stretch>
            <a:fillRect/>
          </a:stretch>
        </p:blipFill>
        <p:spPr>
          <a:xfrm>
            <a:off x="4710825" y="0"/>
            <a:ext cx="467900" cy="487799"/>
          </a:xfrm>
          <a:prstGeom prst="rect">
            <a:avLst/>
          </a:prstGeom>
          <a:noFill/>
          <a:ln>
            <a:noFill/>
          </a:ln>
        </p:spPr>
      </p:pic>
      <p:pic>
        <p:nvPicPr>
          <p:cNvPr id="125" name="Google Shape;125;p19"/>
          <p:cNvPicPr preferRelativeResize="0"/>
          <p:nvPr/>
        </p:nvPicPr>
        <p:blipFill>
          <a:blip r:embed="rId6">
            <a:alphaModFix/>
          </a:blip>
          <a:stretch>
            <a:fillRect/>
          </a:stretch>
        </p:blipFill>
        <p:spPr>
          <a:xfrm>
            <a:off x="6537475" y="-34500"/>
            <a:ext cx="1195274" cy="54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1C232"/>
        </a:solidFill>
      </p:bgPr>
    </p:bg>
    <p:spTree>
      <p:nvGrpSpPr>
        <p:cNvPr id="126" name="Shape 126"/>
        <p:cNvGrpSpPr/>
        <p:nvPr/>
      </p:nvGrpSpPr>
      <p:grpSpPr>
        <a:xfrm>
          <a:off x="0" y="0"/>
          <a:ext cx="0" cy="0"/>
          <a:chOff x="0" y="0"/>
          <a:chExt cx="0" cy="0"/>
        </a:xfrm>
      </p:grpSpPr>
      <p:sp>
        <p:nvSpPr>
          <p:cNvPr id="127" name="Google Shape;127;p20"/>
          <p:cNvSpPr/>
          <p:nvPr/>
        </p:nvSpPr>
        <p:spPr>
          <a:xfrm rot="-5400000">
            <a:off x="1366796" y="4005556"/>
            <a:ext cx="45900" cy="37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995392" y="4004056"/>
            <a:ext cx="45900" cy="37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sz="3600">
                <a:solidFill>
                  <a:schemeClr val="accent5"/>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0" name="Google Shape;130;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20"/>
          <p:cNvPicPr preferRelativeResize="0"/>
          <p:nvPr/>
        </p:nvPicPr>
        <p:blipFill>
          <a:blip r:embed="rId2">
            <a:alphaModFix/>
          </a:blip>
          <a:stretch>
            <a:fillRect/>
          </a:stretch>
        </p:blipFill>
        <p:spPr>
          <a:xfrm>
            <a:off x="777721" y="527993"/>
            <a:ext cx="1426264" cy="6652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5" name="Google Shape;135;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6" name="Google Shape;136;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7" name="Google Shape;137;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8" name="Google Shape;138;p21"/>
          <p:cNvGrpSpPr/>
          <p:nvPr/>
        </p:nvGrpSpPr>
        <p:grpSpPr>
          <a:xfrm>
            <a:off x="830392" y="1191182"/>
            <a:ext cx="745804" cy="45900"/>
            <a:chOff x="830392" y="1191182"/>
            <a:chExt cx="745804" cy="45900"/>
          </a:xfrm>
        </p:grpSpPr>
        <p:sp>
          <p:nvSpPr>
            <p:cNvPr id="139" name="Google Shape;139;p21"/>
            <p:cNvSpPr/>
            <p:nvPr/>
          </p:nvSpPr>
          <p:spPr>
            <a:xfrm rot="-5400000">
              <a:off x="1366796" y="1027682"/>
              <a:ext cx="45900" cy="37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5400000">
              <a:off x="995392" y="1026182"/>
              <a:ext cx="45900" cy="3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1" name="Google Shape;141;p21"/>
          <p:cNvPicPr preferRelativeResize="0"/>
          <p:nvPr/>
        </p:nvPicPr>
        <p:blipFill>
          <a:blip r:embed="rId2">
            <a:alphaModFix/>
          </a:blip>
          <a:stretch>
            <a:fillRect/>
          </a:stretch>
        </p:blipFill>
        <p:spPr>
          <a:xfrm>
            <a:off x="777721" y="527993"/>
            <a:ext cx="1426264" cy="665225"/>
          </a:xfrm>
          <a:prstGeom prst="rect">
            <a:avLst/>
          </a:prstGeom>
          <a:noFill/>
          <a:ln>
            <a:noFill/>
          </a:ln>
        </p:spPr>
      </p:pic>
      <p:pic>
        <p:nvPicPr>
          <p:cNvPr id="142" name="Google Shape;142;p21"/>
          <p:cNvPicPr preferRelativeResize="0"/>
          <p:nvPr/>
        </p:nvPicPr>
        <p:blipFill rotWithShape="1">
          <a:blip r:embed="rId3">
            <a:alphaModFix amt="58999"/>
          </a:blip>
          <a:srcRect b="0" l="19456" r="16180" t="0"/>
          <a:stretch/>
        </p:blipFill>
        <p:spPr>
          <a:xfrm>
            <a:off x="7960200" y="-54789"/>
            <a:ext cx="1102000" cy="581786"/>
          </a:xfrm>
          <a:prstGeom prst="rect">
            <a:avLst/>
          </a:prstGeom>
          <a:noFill/>
          <a:ln>
            <a:noFill/>
          </a:ln>
        </p:spPr>
      </p:pic>
      <p:pic>
        <p:nvPicPr>
          <p:cNvPr id="143" name="Google Shape;143;p21"/>
          <p:cNvPicPr preferRelativeResize="0"/>
          <p:nvPr/>
        </p:nvPicPr>
        <p:blipFill>
          <a:blip r:embed="rId4">
            <a:alphaModFix/>
          </a:blip>
          <a:stretch>
            <a:fillRect/>
          </a:stretch>
        </p:blipFill>
        <p:spPr>
          <a:xfrm>
            <a:off x="5406187" y="39300"/>
            <a:ext cx="903826" cy="393602"/>
          </a:xfrm>
          <a:prstGeom prst="rect">
            <a:avLst/>
          </a:prstGeom>
          <a:noFill/>
          <a:ln>
            <a:noFill/>
          </a:ln>
        </p:spPr>
      </p:pic>
      <p:pic>
        <p:nvPicPr>
          <p:cNvPr id="144" name="Google Shape;144;p21"/>
          <p:cNvPicPr preferRelativeResize="0"/>
          <p:nvPr/>
        </p:nvPicPr>
        <p:blipFill>
          <a:blip r:embed="rId5">
            <a:alphaModFix/>
          </a:blip>
          <a:stretch>
            <a:fillRect/>
          </a:stretch>
        </p:blipFill>
        <p:spPr>
          <a:xfrm>
            <a:off x="4710825" y="0"/>
            <a:ext cx="467900" cy="487799"/>
          </a:xfrm>
          <a:prstGeom prst="rect">
            <a:avLst/>
          </a:prstGeom>
          <a:noFill/>
          <a:ln>
            <a:noFill/>
          </a:ln>
        </p:spPr>
      </p:pic>
      <p:pic>
        <p:nvPicPr>
          <p:cNvPr id="145" name="Google Shape;145;p21"/>
          <p:cNvPicPr preferRelativeResize="0"/>
          <p:nvPr/>
        </p:nvPicPr>
        <p:blipFill>
          <a:blip r:embed="rId6">
            <a:alphaModFix/>
          </a:blip>
          <a:stretch>
            <a:fillRect/>
          </a:stretch>
        </p:blipFill>
        <p:spPr>
          <a:xfrm>
            <a:off x="6537475" y="-34500"/>
            <a:ext cx="1195274" cy="54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8" name="Google Shape;14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149" name="Shape 149"/>
        <p:cNvGrpSpPr/>
        <p:nvPr/>
      </p:nvGrpSpPr>
      <p:grpSpPr>
        <a:xfrm>
          <a:off x="0" y="0"/>
          <a:ext cx="0" cy="0"/>
          <a:chOff x="0" y="0"/>
          <a:chExt cx="0" cy="0"/>
        </a:xfrm>
      </p:grpSpPr>
      <p:grpSp>
        <p:nvGrpSpPr>
          <p:cNvPr id="150" name="Google Shape;150;p23"/>
          <p:cNvGrpSpPr/>
          <p:nvPr/>
        </p:nvGrpSpPr>
        <p:grpSpPr>
          <a:xfrm>
            <a:off x="830392" y="4169130"/>
            <a:ext cx="745763" cy="45826"/>
            <a:chOff x="4580561" y="2589004"/>
            <a:chExt cx="1064464" cy="25200"/>
          </a:xfrm>
        </p:grpSpPr>
        <p:sp>
          <p:nvSpPr>
            <p:cNvPr id="151" name="Google Shape;151;p23"/>
            <p:cNvSpPr/>
            <p:nvPr/>
          </p:nvSpPr>
          <p:spPr>
            <a:xfrm rot="-5400000">
              <a:off x="5366325" y="2335504"/>
              <a:ext cx="25200" cy="5322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rot="-5400000">
              <a:off x="4836311" y="2333254"/>
              <a:ext cx="25200" cy="5367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1C232"/>
              </a:buClr>
              <a:buSzPts val="8000"/>
              <a:buNone/>
              <a:defRPr sz="8000">
                <a:solidFill>
                  <a:srgbClr val="F1C232"/>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4" name="Google Shape;15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5" name="Google Shape;15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56" name="Google Shape;156;p23"/>
          <p:cNvPicPr preferRelativeResize="0"/>
          <p:nvPr/>
        </p:nvPicPr>
        <p:blipFill>
          <a:blip r:embed="rId2">
            <a:alphaModFix/>
          </a:blip>
          <a:stretch>
            <a:fillRect/>
          </a:stretch>
        </p:blipFill>
        <p:spPr>
          <a:xfrm>
            <a:off x="928919" y="4256564"/>
            <a:ext cx="548699" cy="6550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100"/>
          </a:p>
          <a:p>
            <a:pPr indent="0" lvl="0" marL="0" rtl="0" algn="l">
              <a:spcBef>
                <a:spcPts val="0"/>
              </a:spcBef>
              <a:spcAft>
                <a:spcPts val="0"/>
              </a:spcAft>
              <a:buNone/>
            </a:pPr>
            <a:r>
              <a:rPr lang="en" sz="4100"/>
              <a:t>Mall Customer Segmentation</a:t>
            </a:r>
            <a:endParaRPr sz="3300"/>
          </a:p>
        </p:txBody>
      </p:sp>
      <p:sp>
        <p:nvSpPr>
          <p:cNvPr id="164" name="Google Shape;164;p25"/>
          <p:cNvSpPr txBox="1"/>
          <p:nvPr>
            <p:ph idx="1" type="subTitle"/>
          </p:nvPr>
        </p:nvSpPr>
        <p:spPr>
          <a:xfrm>
            <a:off x="729625" y="3172900"/>
            <a:ext cx="7688100" cy="15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Muhammad Ihsan</a:t>
            </a:r>
            <a:endParaRPr/>
          </a:p>
          <a:p>
            <a:pPr indent="0" lvl="0" marL="0" rtl="0" algn="l">
              <a:spcBef>
                <a:spcPts val="0"/>
              </a:spcBef>
              <a:spcAft>
                <a:spcPts val="0"/>
              </a:spcAft>
              <a:buNone/>
            </a:pPr>
            <a:r>
              <a:rPr lang="en"/>
              <a:t>Nadya Rahmatunnisa</a:t>
            </a:r>
            <a:endParaRPr/>
          </a:p>
          <a:p>
            <a:pPr indent="0" lvl="0" marL="0" rtl="0" algn="l">
              <a:spcBef>
                <a:spcPts val="0"/>
              </a:spcBef>
              <a:spcAft>
                <a:spcPts val="0"/>
              </a:spcAft>
              <a:buNone/>
            </a:pPr>
            <a:r>
              <a:rPr lang="en"/>
              <a:t>Mhd Hamzah Fansuri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703775" y="564200"/>
            <a:ext cx="7537650" cy="2235015"/>
          </a:xfrm>
          <a:prstGeom prst="rect">
            <a:avLst/>
          </a:prstGeom>
          <a:noFill/>
          <a:ln>
            <a:noFill/>
          </a:ln>
        </p:spPr>
      </p:pic>
      <p:pic>
        <p:nvPicPr>
          <p:cNvPr id="221" name="Google Shape;221;p34"/>
          <p:cNvPicPr preferRelativeResize="0"/>
          <p:nvPr/>
        </p:nvPicPr>
        <p:blipFill>
          <a:blip r:embed="rId4">
            <a:alphaModFix/>
          </a:blip>
          <a:stretch>
            <a:fillRect/>
          </a:stretch>
        </p:blipFill>
        <p:spPr>
          <a:xfrm>
            <a:off x="789844" y="2867371"/>
            <a:ext cx="7365489" cy="2183979"/>
          </a:xfrm>
          <a:prstGeom prst="rect">
            <a:avLst/>
          </a:prstGeom>
          <a:noFill/>
          <a:ln>
            <a:noFill/>
          </a:ln>
        </p:spPr>
      </p:pic>
      <p:sp>
        <p:nvSpPr>
          <p:cNvPr id="222" name="Google Shape;222;p34"/>
          <p:cNvSpPr txBox="1"/>
          <p:nvPr/>
        </p:nvSpPr>
        <p:spPr>
          <a:xfrm>
            <a:off x="1254850" y="991050"/>
            <a:ext cx="2009700" cy="767100"/>
          </a:xfrm>
          <a:prstGeom prst="rect">
            <a:avLst/>
          </a:prstGeom>
          <a:solidFill>
            <a:srgbClr val="A4C2F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Pendapatan terendah dan tertinggi ada di gender pria</a:t>
            </a:r>
            <a:endParaRPr sz="1300"/>
          </a:p>
        </p:txBody>
      </p:sp>
      <p:sp>
        <p:nvSpPr>
          <p:cNvPr id="223" name="Google Shape;223;p34"/>
          <p:cNvSpPr txBox="1"/>
          <p:nvPr/>
        </p:nvSpPr>
        <p:spPr>
          <a:xfrm>
            <a:off x="1123650" y="2799225"/>
            <a:ext cx="2545200" cy="966600"/>
          </a:xfrm>
          <a:prstGeom prst="rect">
            <a:avLst/>
          </a:prstGeom>
          <a:solidFill>
            <a:srgbClr val="EA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Sangat banyak customer dengan annual income $54k dan $78k baik di pria maupun wanita. Interesting!</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524500" y="565425"/>
            <a:ext cx="8094999" cy="2216250"/>
          </a:xfrm>
          <a:prstGeom prst="rect">
            <a:avLst/>
          </a:prstGeom>
          <a:noFill/>
          <a:ln>
            <a:noFill/>
          </a:ln>
        </p:spPr>
      </p:pic>
      <p:pic>
        <p:nvPicPr>
          <p:cNvPr id="229" name="Google Shape;229;p35"/>
          <p:cNvPicPr preferRelativeResize="0"/>
          <p:nvPr/>
        </p:nvPicPr>
        <p:blipFill>
          <a:blip r:embed="rId4">
            <a:alphaModFix/>
          </a:blip>
          <a:stretch>
            <a:fillRect/>
          </a:stretch>
        </p:blipFill>
        <p:spPr>
          <a:xfrm>
            <a:off x="630912" y="2907125"/>
            <a:ext cx="7882175" cy="2157989"/>
          </a:xfrm>
          <a:prstGeom prst="rect">
            <a:avLst/>
          </a:prstGeom>
          <a:noFill/>
          <a:ln>
            <a:noFill/>
          </a:ln>
        </p:spPr>
      </p:pic>
      <p:sp>
        <p:nvSpPr>
          <p:cNvPr id="230" name="Google Shape;230;p35"/>
          <p:cNvSpPr txBox="1"/>
          <p:nvPr/>
        </p:nvSpPr>
        <p:spPr>
          <a:xfrm>
            <a:off x="1003875" y="916600"/>
            <a:ext cx="2477700" cy="7998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Mayoritas customer memiliki spending score 35-60, baik di pria maupun wanita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(K-means)</a:t>
            </a:r>
            <a:endParaRPr/>
          </a:p>
          <a:p>
            <a:pPr indent="0" lvl="0" marL="0" rtl="0" algn="l">
              <a:spcBef>
                <a:spcPts val="0"/>
              </a:spcBef>
              <a:spcAft>
                <a:spcPts val="0"/>
              </a:spcAft>
              <a:buNone/>
            </a:pPr>
            <a:r>
              <a:t/>
            </a:r>
            <a:endParaRPr/>
          </a:p>
        </p:txBody>
      </p:sp>
      <p:sp>
        <p:nvSpPr>
          <p:cNvPr id="236" name="Google Shape;236;p36"/>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Arial"/>
                <a:ea typeface="Arial"/>
                <a:cs typeface="Arial"/>
                <a:sym typeface="Arial"/>
              </a:rPr>
              <a:t>Dari eksplorasi sebelumnya terlihat tidak ada korelasi kuat antara wanita dan pria, keduanya nyaris sama dalam hal income maupun spending score. Sehingga model cluster tidak menggunakan gender.</a:t>
            </a:r>
            <a:endParaRPr sz="1500">
              <a:latin typeface="Arial"/>
              <a:ea typeface="Arial"/>
              <a:cs typeface="Arial"/>
              <a:sym typeface="Arial"/>
            </a:endParaRPr>
          </a:p>
          <a:p>
            <a:pPr indent="0" lvl="0" marL="0" rtl="0" algn="just">
              <a:spcBef>
                <a:spcPts val="1600"/>
              </a:spcBef>
              <a:spcAft>
                <a:spcPts val="1600"/>
              </a:spcAft>
              <a:buNone/>
            </a:pPr>
            <a:r>
              <a:t/>
            </a:r>
            <a:endParaRPr sz="1500"/>
          </a:p>
        </p:txBody>
      </p:sp>
      <p:pic>
        <p:nvPicPr>
          <p:cNvPr id="237" name="Google Shape;237;p36"/>
          <p:cNvPicPr preferRelativeResize="0"/>
          <p:nvPr/>
        </p:nvPicPr>
        <p:blipFill>
          <a:blip r:embed="rId3">
            <a:alphaModFix/>
          </a:blip>
          <a:stretch>
            <a:fillRect/>
          </a:stretch>
        </p:blipFill>
        <p:spPr>
          <a:xfrm>
            <a:off x="2081500" y="2894175"/>
            <a:ext cx="5130051" cy="217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324825" y="1324125"/>
            <a:ext cx="5400675" cy="3676650"/>
          </a:xfrm>
          <a:prstGeom prst="rect">
            <a:avLst/>
          </a:prstGeom>
          <a:noFill/>
          <a:ln>
            <a:noFill/>
          </a:ln>
        </p:spPr>
      </p:pic>
      <p:sp>
        <p:nvSpPr>
          <p:cNvPr id="243" name="Google Shape;243;p37"/>
          <p:cNvSpPr txBox="1"/>
          <p:nvPr/>
        </p:nvSpPr>
        <p:spPr>
          <a:xfrm>
            <a:off x="5878225" y="2177875"/>
            <a:ext cx="2807100" cy="1059600"/>
          </a:xfrm>
          <a:prstGeom prst="rect">
            <a:avLst/>
          </a:prstGeom>
          <a:solidFill>
            <a:srgbClr val="D0E0E3"/>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Model cluster dengan kolom annual income dan spending score. Terlihat dari grafik inertia nya, elbow point nya ada di k = 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559425" y="1289550"/>
            <a:ext cx="3592600" cy="3600775"/>
          </a:xfrm>
          <a:prstGeom prst="rect">
            <a:avLst/>
          </a:prstGeom>
          <a:noFill/>
          <a:ln>
            <a:noFill/>
          </a:ln>
        </p:spPr>
      </p:pic>
      <p:sp>
        <p:nvSpPr>
          <p:cNvPr id="249" name="Google Shape;249;p38"/>
          <p:cNvSpPr txBox="1"/>
          <p:nvPr/>
        </p:nvSpPr>
        <p:spPr>
          <a:xfrm>
            <a:off x="4653225" y="1655100"/>
            <a:ext cx="4080600" cy="18333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Dengan menggunakan model 5 cluster didapat insight seperti scatterplot di samping. Target adalah costumer dengan pendapatan tinggi dan spending score tinggi. Tentu jika kita menawarkan produk kepada kelompok ini kemungkinan membeli akan cukup besar karena punya banyak uang dan mudah mengeluarkan uang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9"/>
          <p:cNvPicPr preferRelativeResize="0"/>
          <p:nvPr/>
        </p:nvPicPr>
        <p:blipFill>
          <a:blip r:embed="rId3">
            <a:alphaModFix/>
          </a:blip>
          <a:stretch>
            <a:fillRect/>
          </a:stretch>
        </p:blipFill>
        <p:spPr>
          <a:xfrm>
            <a:off x="230391" y="0"/>
            <a:ext cx="868321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018675" y="1247050"/>
            <a:ext cx="6920601" cy="2907475"/>
          </a:xfrm>
          <a:prstGeom prst="rect">
            <a:avLst/>
          </a:prstGeom>
          <a:noFill/>
          <a:ln>
            <a:noFill/>
          </a:ln>
          <a:effectLst>
            <a:outerShdw blurRad="57150" rotWithShape="0" algn="bl" dir="5400000" dist="19050">
              <a:srgbClr val="000000">
                <a:alpha val="50000"/>
              </a:srgbClr>
            </a:outerShdw>
          </a:effectLst>
        </p:spPr>
      </p:pic>
      <p:sp>
        <p:nvSpPr>
          <p:cNvPr id="170" name="Google Shape;170;p26"/>
          <p:cNvSpPr txBox="1"/>
          <p:nvPr/>
        </p:nvSpPr>
        <p:spPr>
          <a:xfrm>
            <a:off x="612300" y="4214425"/>
            <a:ext cx="7919400" cy="798000"/>
          </a:xfrm>
          <a:prstGeom prst="rect">
            <a:avLst/>
          </a:prstGeom>
          <a:solidFill>
            <a:srgbClr val="F9CB9C"/>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Customer segmentation adalah permasalahan data science/machine learning menggunakan clustering untuk mengelompokkan customer-customer dalam beberapa klaster dan menentukan target apa yang ingin dicapai pada suatu atau beberapa klaster customer.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Mall Customer Segmentation (Kaggle)</a:t>
            </a:r>
            <a:endParaRPr/>
          </a:p>
          <a:p>
            <a:pPr indent="0" lvl="0" marL="0" rtl="0" algn="l">
              <a:spcBef>
                <a:spcPts val="0"/>
              </a:spcBef>
              <a:spcAft>
                <a:spcPts val="0"/>
              </a:spcAft>
              <a:buNone/>
            </a:pPr>
            <a:r>
              <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27"/>
          <p:cNvPicPr preferRelativeResize="0"/>
          <p:nvPr/>
        </p:nvPicPr>
        <p:blipFill rotWithShape="1">
          <a:blip r:embed="rId3">
            <a:alphaModFix/>
          </a:blip>
          <a:srcRect b="15203" l="6691" r="50000" t="31110"/>
          <a:stretch/>
        </p:blipFill>
        <p:spPr>
          <a:xfrm>
            <a:off x="395575" y="1930050"/>
            <a:ext cx="4486275" cy="3126601"/>
          </a:xfrm>
          <a:prstGeom prst="rect">
            <a:avLst/>
          </a:prstGeom>
          <a:noFill/>
          <a:ln>
            <a:noFill/>
          </a:ln>
        </p:spPr>
      </p:pic>
      <p:sp>
        <p:nvSpPr>
          <p:cNvPr id="178" name="Google Shape;178;p27"/>
          <p:cNvSpPr txBox="1"/>
          <p:nvPr/>
        </p:nvSpPr>
        <p:spPr>
          <a:xfrm>
            <a:off x="5296175" y="1943275"/>
            <a:ext cx="3621300" cy="30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t>Dataset terdiri dari kolom;</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b="1" lang="en" sz="1300"/>
              <a:t>CustomerID</a:t>
            </a:r>
            <a:r>
              <a:rPr lang="en" sz="1300"/>
              <a:t>: Urut dari 1 sampai 200</a:t>
            </a:r>
            <a:endParaRPr sz="1300"/>
          </a:p>
          <a:p>
            <a:pPr indent="0" lvl="0" marL="0" rtl="0" algn="just">
              <a:spcBef>
                <a:spcPts val="0"/>
              </a:spcBef>
              <a:spcAft>
                <a:spcPts val="0"/>
              </a:spcAft>
              <a:buNone/>
            </a:pPr>
            <a:r>
              <a:rPr b="1" lang="en" sz="1300"/>
              <a:t>Gender</a:t>
            </a:r>
            <a:r>
              <a:rPr lang="en" sz="1300"/>
              <a:t>: Jenis kelamin customer</a:t>
            </a:r>
            <a:endParaRPr sz="1300"/>
          </a:p>
          <a:p>
            <a:pPr indent="0" lvl="0" marL="0" rtl="0" algn="just">
              <a:spcBef>
                <a:spcPts val="0"/>
              </a:spcBef>
              <a:spcAft>
                <a:spcPts val="0"/>
              </a:spcAft>
              <a:buNone/>
            </a:pPr>
            <a:r>
              <a:rPr b="1" lang="en" sz="1300"/>
              <a:t>Age</a:t>
            </a:r>
            <a:r>
              <a:rPr lang="en" sz="1300"/>
              <a:t>: Umur customer</a:t>
            </a:r>
            <a:endParaRPr sz="1300"/>
          </a:p>
          <a:p>
            <a:pPr indent="0" lvl="0" marL="0" rtl="0" algn="just">
              <a:spcBef>
                <a:spcPts val="0"/>
              </a:spcBef>
              <a:spcAft>
                <a:spcPts val="0"/>
              </a:spcAft>
              <a:buNone/>
            </a:pPr>
            <a:r>
              <a:rPr lang="en" sz="1300"/>
              <a:t>A</a:t>
            </a:r>
            <a:r>
              <a:rPr b="1" lang="en" sz="1300"/>
              <a:t>nnual Income (k$)</a:t>
            </a:r>
            <a:r>
              <a:rPr lang="en" sz="1300"/>
              <a:t>: Pendapatan tahunan customer (dalam seribu dollar)</a:t>
            </a:r>
            <a:endParaRPr sz="1300"/>
          </a:p>
          <a:p>
            <a:pPr indent="0" lvl="0" marL="0" rtl="0" algn="just">
              <a:spcBef>
                <a:spcPts val="0"/>
              </a:spcBef>
              <a:spcAft>
                <a:spcPts val="0"/>
              </a:spcAft>
              <a:buNone/>
            </a:pPr>
            <a:r>
              <a:rPr b="1" lang="en" sz="1300"/>
              <a:t>Spending Score (1-100):</a:t>
            </a:r>
            <a:r>
              <a:rPr lang="en" sz="1300"/>
              <a:t> skala 1 sampai 100, semakin tinggi angka semakin tinggi pengeluaran</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lang="en" sz="1300"/>
              <a:t>Dataset sudah clean tanpa null values dan tanpa error type data. Jadi langsung fokus ke pembuatan model</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rotWithShape="1">
          <a:blip r:embed="rId3">
            <a:alphaModFix/>
          </a:blip>
          <a:srcRect b="24966" l="7031" r="49239" t="33546"/>
          <a:stretch/>
        </p:blipFill>
        <p:spPr>
          <a:xfrm>
            <a:off x="324825" y="1559250"/>
            <a:ext cx="6152734" cy="3281651"/>
          </a:xfrm>
          <a:prstGeom prst="rect">
            <a:avLst/>
          </a:prstGeom>
          <a:noFill/>
          <a:ln>
            <a:noFill/>
          </a:ln>
        </p:spPr>
      </p:pic>
      <p:sp>
        <p:nvSpPr>
          <p:cNvPr id="184" name="Google Shape;184;p28"/>
          <p:cNvSpPr txBox="1"/>
          <p:nvPr/>
        </p:nvSpPr>
        <p:spPr>
          <a:xfrm>
            <a:off x="6700600" y="2071025"/>
            <a:ext cx="2254800" cy="2258100"/>
          </a:xfrm>
          <a:prstGeom prst="rect">
            <a:avLst/>
          </a:prstGeom>
          <a:solidFill>
            <a:srgbClr val="6AA84F"/>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Umur minimal customer yang terdata adalah 18 (legal age di banyak negara) dan maksimal 70</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Annual income minimal $15k = Rp 220 juta dan maksimal $137k = Rp 2 Miliar. Angka-angka ini sangat biasa di USA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9"/>
          <p:cNvPicPr preferRelativeResize="0"/>
          <p:nvPr/>
        </p:nvPicPr>
        <p:blipFill>
          <a:blip r:embed="rId3">
            <a:alphaModFix/>
          </a:blip>
          <a:stretch>
            <a:fillRect/>
          </a:stretch>
        </p:blipFill>
        <p:spPr>
          <a:xfrm>
            <a:off x="4248075" y="602475"/>
            <a:ext cx="4424350" cy="4424350"/>
          </a:xfrm>
          <a:prstGeom prst="rect">
            <a:avLst/>
          </a:prstGeom>
          <a:noFill/>
          <a:ln>
            <a:noFill/>
          </a:ln>
        </p:spPr>
      </p:pic>
      <p:sp>
        <p:nvSpPr>
          <p:cNvPr id="190" name="Google Shape;190;p29"/>
          <p:cNvSpPr txBox="1"/>
          <p:nvPr/>
        </p:nvSpPr>
        <p:spPr>
          <a:xfrm>
            <a:off x="418575" y="1929300"/>
            <a:ext cx="3465600" cy="1600200"/>
          </a:xfrm>
          <a:prstGeom prst="rect">
            <a:avLst/>
          </a:prstGeom>
          <a:solidFill>
            <a:srgbClr val="FCE5CD"/>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Melihat hubungan antar kolom dengan pairplot. Hubungan antara Annual income dan spending score terlihat cluster yang cukup nampak. Tetapi tidak terlihat korelasi yang jelas antara masing-masing kolom. Akan dilihat lebih lanjut sebaran data masing-masing kolom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0"/>
          <p:cNvPicPr preferRelativeResize="0"/>
          <p:nvPr/>
        </p:nvPicPr>
        <p:blipFill>
          <a:blip r:embed="rId3">
            <a:alphaModFix/>
          </a:blip>
          <a:stretch>
            <a:fillRect/>
          </a:stretch>
        </p:blipFill>
        <p:spPr>
          <a:xfrm>
            <a:off x="270775" y="1349175"/>
            <a:ext cx="6832075" cy="3637275"/>
          </a:xfrm>
          <a:prstGeom prst="rect">
            <a:avLst/>
          </a:prstGeom>
          <a:noFill/>
          <a:ln>
            <a:noFill/>
          </a:ln>
        </p:spPr>
      </p:pic>
      <p:sp>
        <p:nvSpPr>
          <p:cNvPr id="196" name="Google Shape;196;p30"/>
          <p:cNvSpPr txBox="1"/>
          <p:nvPr/>
        </p:nvSpPr>
        <p:spPr>
          <a:xfrm>
            <a:off x="7260300" y="2681663"/>
            <a:ext cx="1688700" cy="972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Lebih banyak customer wanita dibanding customer pria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1"/>
          <p:cNvPicPr preferRelativeResize="0"/>
          <p:nvPr/>
        </p:nvPicPr>
        <p:blipFill>
          <a:blip r:embed="rId3">
            <a:alphaModFix/>
          </a:blip>
          <a:stretch>
            <a:fillRect/>
          </a:stretch>
        </p:blipFill>
        <p:spPr>
          <a:xfrm>
            <a:off x="505113" y="1226425"/>
            <a:ext cx="8133774" cy="3267325"/>
          </a:xfrm>
          <a:prstGeom prst="rect">
            <a:avLst/>
          </a:prstGeom>
          <a:noFill/>
          <a:ln>
            <a:noFill/>
          </a:ln>
        </p:spPr>
      </p:pic>
      <p:sp>
        <p:nvSpPr>
          <p:cNvPr id="202" name="Google Shape;202;p31"/>
          <p:cNvSpPr txBox="1"/>
          <p:nvPr/>
        </p:nvSpPr>
        <p:spPr>
          <a:xfrm>
            <a:off x="408450" y="4493750"/>
            <a:ext cx="8327100" cy="452100"/>
          </a:xfrm>
          <a:prstGeom prst="rect">
            <a:avLst/>
          </a:prstGeom>
          <a:solidFill>
            <a:srgbClr val="F9CB9C"/>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Customer lebih banyak di usia muda (kurang dari 35 tahun). Dan ada sedikit peningkatan di usia 47-50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a:off x="730000" y="551100"/>
            <a:ext cx="7190425" cy="2225816"/>
          </a:xfrm>
          <a:prstGeom prst="rect">
            <a:avLst/>
          </a:prstGeom>
          <a:noFill/>
          <a:ln>
            <a:noFill/>
          </a:ln>
        </p:spPr>
      </p:pic>
      <p:pic>
        <p:nvPicPr>
          <p:cNvPr id="208" name="Google Shape;208;p32"/>
          <p:cNvPicPr preferRelativeResize="0"/>
          <p:nvPr/>
        </p:nvPicPr>
        <p:blipFill>
          <a:blip r:embed="rId4">
            <a:alphaModFix/>
          </a:blip>
          <a:stretch>
            <a:fillRect/>
          </a:stretch>
        </p:blipFill>
        <p:spPr>
          <a:xfrm>
            <a:off x="730035" y="2884334"/>
            <a:ext cx="7190375" cy="2225816"/>
          </a:xfrm>
          <a:prstGeom prst="rect">
            <a:avLst/>
          </a:prstGeom>
          <a:noFill/>
          <a:ln>
            <a:noFill/>
          </a:ln>
        </p:spPr>
      </p:pic>
      <p:sp>
        <p:nvSpPr>
          <p:cNvPr id="209" name="Google Shape;209;p32"/>
          <p:cNvSpPr txBox="1"/>
          <p:nvPr/>
        </p:nvSpPr>
        <p:spPr>
          <a:xfrm>
            <a:off x="7025525" y="2884325"/>
            <a:ext cx="1756200" cy="972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Ternyata usia 47, 49, 50 didominasi wanita dan usia 48 didominasi pria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3"/>
          <p:cNvPicPr preferRelativeResize="0"/>
          <p:nvPr/>
        </p:nvPicPr>
        <p:blipFill>
          <a:blip r:embed="rId3">
            <a:alphaModFix/>
          </a:blip>
          <a:stretch>
            <a:fillRect/>
          </a:stretch>
        </p:blipFill>
        <p:spPr>
          <a:xfrm>
            <a:off x="1005575" y="1286875"/>
            <a:ext cx="3917975" cy="3856625"/>
          </a:xfrm>
          <a:prstGeom prst="rect">
            <a:avLst/>
          </a:prstGeom>
          <a:noFill/>
          <a:ln>
            <a:noFill/>
          </a:ln>
        </p:spPr>
      </p:pic>
      <p:sp>
        <p:nvSpPr>
          <p:cNvPr id="215" name="Google Shape;215;p33"/>
          <p:cNvSpPr txBox="1"/>
          <p:nvPr/>
        </p:nvSpPr>
        <p:spPr>
          <a:xfrm>
            <a:off x="5000975" y="2501100"/>
            <a:ext cx="3998700" cy="7998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Kebanyakan customer memiliki annual income sekitar $50k-75k dan sangat sedikit yang lebih dari $100k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UII DTS FGA DS">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