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4" r:id="rId2"/>
    <p:sldId id="277" r:id="rId3"/>
    <p:sldId id="305" r:id="rId4"/>
    <p:sldId id="307" r:id="rId5"/>
    <p:sldId id="294" r:id="rId6"/>
    <p:sldId id="298" r:id="rId7"/>
    <p:sldId id="299" r:id="rId8"/>
    <p:sldId id="303" r:id="rId9"/>
    <p:sldId id="288" r:id="rId10"/>
    <p:sldId id="292" r:id="rId11"/>
    <p:sldId id="258" r:id="rId12"/>
    <p:sldId id="278" r:id="rId13"/>
    <p:sldId id="308" r:id="rId14"/>
    <p:sldId id="295" r:id="rId15"/>
    <p:sldId id="306" r:id="rId16"/>
    <p:sldId id="30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99"/>
    <a:srgbClr val="9EDF9E"/>
    <a:srgbClr val="00AA00"/>
    <a:srgbClr val="F5F5F5"/>
    <a:srgbClr val="FFFFFF"/>
    <a:srgbClr val="87C296"/>
    <a:srgbClr val="000000"/>
    <a:srgbClr val="70AD47"/>
    <a:srgbClr val="156082"/>
    <a:srgbClr val="1F2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48" autoAdjust="0"/>
  </p:normalViewPr>
  <p:slideViewPr>
    <p:cSldViewPr snapToGrid="0">
      <p:cViewPr>
        <p:scale>
          <a:sx n="75" d="100"/>
          <a:sy n="75" d="100"/>
        </p:scale>
        <p:origin x="113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7385B-B5BF-4464-88FC-7E1595986DAC}" type="datetimeFigureOut">
              <a:rPr lang="en-GB" smtClean="0"/>
              <a:t>2024-12-20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EAC8D-5C58-4F21-B7FA-F05C86556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46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EAC8D-5C58-4F21-B7FA-F05C86556E6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64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89B8-6430-D6E8-EC4D-BBA47BB69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990F7-7C5F-9575-B91D-84086BDC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24A8D-5A01-9D4B-3115-8EFF0F74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3B5-8001-420D-B8D1-A7E6C4936CAD}" type="datetimeFigureOut">
              <a:rPr lang="en-GB" smtClean="0"/>
              <a:t>2024-12-20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EB26-0F75-AF8E-C83A-86536171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021C2-E7CF-8232-C12C-DE4C2D02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5A43-D002-4D0D-85F2-9AA3E3FCD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32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7599-51B0-57D7-3967-0D2B27C6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DD0AB-E4CD-A58B-8E37-BAAA071F2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4F7AD-7B3C-EC39-6C7D-91260AB8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3B5-8001-420D-B8D1-A7E6C4936CAD}" type="datetimeFigureOut">
              <a:rPr lang="en-GB" smtClean="0"/>
              <a:t>2024-12-20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B2547-C259-AD1A-3A91-3816A5DB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4FFB5-B230-1DC0-9E3E-042349A8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5A43-D002-4D0D-85F2-9AA3E3FCD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76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CBD2C-8A24-C690-7C6F-1CEC99AEC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94F7D-CEA3-453E-1F07-3495FD161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61F93-3948-BA19-9BB3-F3886B12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3B5-8001-420D-B8D1-A7E6C4936CAD}" type="datetimeFigureOut">
              <a:rPr lang="en-GB" smtClean="0"/>
              <a:t>2024-12-20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AC406-E5C3-FE61-034C-45AF8BF5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2F30-A11C-F2D3-7F37-2EC333AC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5A43-D002-4D0D-85F2-9AA3E3FCD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10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8179-004A-ABF2-9B4F-43A6B17C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2F070-362B-69E3-49D1-B7BF9506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45089-A6D7-6D54-D9AC-7CFAAF89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3B5-8001-420D-B8D1-A7E6C4936CAD}" type="datetimeFigureOut">
              <a:rPr lang="en-GB" smtClean="0"/>
              <a:t>2024-12-20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D6EFA-1E0A-4291-FE06-AE310E69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7D718-DEBC-1E16-1790-51F2D2E1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5A43-D002-4D0D-85F2-9AA3E3FCD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66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70E8-D137-4E8C-F5FA-9FF64445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F3844-B237-F1E6-85FE-833FB70C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7551-F875-5994-0ACA-1C979A85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3B5-8001-420D-B8D1-A7E6C4936CAD}" type="datetimeFigureOut">
              <a:rPr lang="en-GB" smtClean="0"/>
              <a:t>2024-12-20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765F-976B-4D56-25E7-E6253605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44E4-73BF-1C9F-CBE1-A4266679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5A43-D002-4D0D-85F2-9AA3E3FCD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90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0BEC-9161-312C-7C38-B76355A7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A882D-325D-47D5-C45B-7B409B4F8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5FFE6-34BC-32B8-7329-7DD74D1D1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9BD15-42A1-C5AB-F4A9-8CDFCBAA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3B5-8001-420D-B8D1-A7E6C4936CAD}" type="datetimeFigureOut">
              <a:rPr lang="en-GB" smtClean="0"/>
              <a:t>2024-12-20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72499-2B3D-0E6F-A403-DF8A237B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487FA-6000-303D-6887-D7775F48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5A43-D002-4D0D-85F2-9AA3E3FCD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9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41B9-AB7E-F31C-066F-78295158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AA531-1FD8-CA91-2CBD-6C329014A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CDBBB-09EC-B1FE-0491-71793DF3C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485A3-B0E9-BA3E-D3CF-0AAC9E545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85277E-C7D2-7563-D6BD-F243A7CD4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B8E8D-8146-75D3-9ED9-DD615134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3B5-8001-420D-B8D1-A7E6C4936CAD}" type="datetimeFigureOut">
              <a:rPr lang="en-GB" smtClean="0"/>
              <a:t>2024-12-20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E4515-9014-C14F-9FE1-FF5374FE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E8F00-43BB-C833-B7D8-B15EEB4C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5A43-D002-4D0D-85F2-9AA3E3FCD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6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448C-8FD6-E118-A74F-3E9670AA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087BC-2EA1-7A9B-7E82-E7598E0C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3B5-8001-420D-B8D1-A7E6C4936CAD}" type="datetimeFigureOut">
              <a:rPr lang="en-GB" smtClean="0"/>
              <a:t>2024-12-20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8EFC7-3983-DB13-692A-83C57BB7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14990-D297-2DB4-5AE0-368B283B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5A43-D002-4D0D-85F2-9AA3E3FCD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DF4D8-CA89-EBC6-591A-2DB7BCAC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3B5-8001-420D-B8D1-A7E6C4936CAD}" type="datetimeFigureOut">
              <a:rPr lang="en-GB" smtClean="0"/>
              <a:t>2024-12-20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4C118-3788-8B78-EA65-A7501B70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90277-ACA5-EDD6-6A5A-4C0240B2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5A43-D002-4D0D-85F2-9AA3E3FCD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39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F2E7-6528-6928-C05E-B4056514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4B404-FCB3-B2A7-B232-4821C6B78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B55D7-C553-1564-CFE0-A1ACB5FBD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0B180-BBE9-EB8E-8E8C-4864D15E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3B5-8001-420D-B8D1-A7E6C4936CAD}" type="datetimeFigureOut">
              <a:rPr lang="en-GB" smtClean="0"/>
              <a:t>2024-12-20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01D2-5334-8BBA-95B2-66BB4231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00100-5645-4E59-2438-4967E6C4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5A43-D002-4D0D-85F2-9AA3E3FCD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33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4869-353B-A440-7CE5-FBE782B2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1CA81-A848-97CA-C544-79D9AE51A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FC837-B38E-981A-9902-971720AC6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6A968-F8EC-0742-6694-D75F616B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3B5-8001-420D-B8D1-A7E6C4936CAD}" type="datetimeFigureOut">
              <a:rPr lang="en-GB" smtClean="0"/>
              <a:t>2024-12-20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2A701-1647-2B9D-E1B8-E2971589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E6BAB-C483-C8AC-A581-670A9DCE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5A43-D002-4D0D-85F2-9AA3E3FCD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95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EFF73-F046-8C90-8873-1446147F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949A-8799-3E16-97A9-326DAFC51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FB625-0219-5811-7B29-21B7408E8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F143B5-8001-420D-B8D1-A7E6C4936CAD}" type="datetimeFigureOut">
              <a:rPr lang="en-GB" smtClean="0"/>
              <a:t>2024-12-20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5FFD-B8C5-EDA8-1A72-0F972A9E6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7B822-625D-B51F-5567-7A3D70466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895A43-D002-4D0D-85F2-9AA3E3FCD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15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6EA8C1-EA86-3BDA-FA1C-86D87441F769}"/>
              </a:ext>
            </a:extLst>
          </p:cNvPr>
          <p:cNvSpPr txBox="1"/>
          <p:nvPr/>
        </p:nvSpPr>
        <p:spPr>
          <a:xfrm>
            <a:off x="7716" y="0"/>
            <a:ext cx="12184284" cy="400110"/>
          </a:xfrm>
          <a:prstGeom prst="rect">
            <a:avLst/>
          </a:prstGeom>
          <a:solidFill>
            <a:srgbClr val="99CC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Drainage UC Campaign Coverage all day’s </a:t>
            </a:r>
            <a:r>
              <a:rPr lang="en-GB" sz="2000" b="1" dirty="0" err="1">
                <a:solidFill>
                  <a:schemeClr val="bg1"/>
                </a:solidFill>
              </a:rPr>
              <a:t>Commulative</a:t>
            </a:r>
            <a:endParaRPr lang="en-GB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1E6A92-DDB0-B063-87C2-A18A5BB33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02581"/>
              </p:ext>
            </p:extLst>
          </p:nvPr>
        </p:nvGraphicFramePr>
        <p:xfrm>
          <a:off x="7716" y="400110"/>
          <a:ext cx="12176567" cy="6457880"/>
        </p:xfrm>
        <a:graphic>
          <a:graphicData uri="http://schemas.openxmlformats.org/drawingml/2006/table">
            <a:tbl>
              <a:tblPr/>
              <a:tblGrid>
                <a:gridCol w="5132874">
                  <a:extLst>
                    <a:ext uri="{9D8B030D-6E8A-4147-A177-3AD203B41FA5}">
                      <a16:colId xmlns:a16="http://schemas.microsoft.com/office/drawing/2014/main" val="2542507863"/>
                    </a:ext>
                  </a:extLst>
                </a:gridCol>
                <a:gridCol w="2622473">
                  <a:extLst>
                    <a:ext uri="{9D8B030D-6E8A-4147-A177-3AD203B41FA5}">
                      <a16:colId xmlns:a16="http://schemas.microsoft.com/office/drawing/2014/main" val="1124168432"/>
                    </a:ext>
                  </a:extLst>
                </a:gridCol>
                <a:gridCol w="2622473">
                  <a:extLst>
                    <a:ext uri="{9D8B030D-6E8A-4147-A177-3AD203B41FA5}">
                      <a16:colId xmlns:a16="http://schemas.microsoft.com/office/drawing/2014/main" val="2963101170"/>
                    </a:ext>
                  </a:extLst>
                </a:gridCol>
                <a:gridCol w="1798747">
                  <a:extLst>
                    <a:ext uri="{9D8B030D-6E8A-4147-A177-3AD203B41FA5}">
                      <a16:colId xmlns:a16="http://schemas.microsoft.com/office/drawing/2014/main" val="1832937729"/>
                    </a:ext>
                  </a:extLst>
                </a:gridCol>
              </a:tblGrid>
              <a:tr h="2395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NID OCT 2023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NID OCT 2024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SNID DEC 2024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18831"/>
                  </a:ext>
                </a:extLst>
              </a:tr>
              <a:tr h="239560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HH Target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86,559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102,361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102,361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195857"/>
                  </a:ext>
                </a:extLst>
              </a:tr>
              <a:tr h="239560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HH Coverage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79,702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77,546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77,030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244788"/>
                  </a:ext>
                </a:extLst>
              </a:tr>
              <a:tr h="239560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HH Coverage %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113%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55714"/>
                  </a:ext>
                </a:extLst>
              </a:tr>
              <a:tr h="2395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Recorded NA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15,092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15,277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14,199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703185"/>
                  </a:ext>
                </a:extLst>
              </a:tr>
              <a:tr h="2395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Recorded REF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1,317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2,066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1,847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723932"/>
                  </a:ext>
                </a:extLst>
              </a:tr>
              <a:tr h="2395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Recorded Missed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16,409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17,343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16,046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944520"/>
                  </a:ext>
                </a:extLst>
              </a:tr>
              <a:tr h="2395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CoveredNA (Campaign+Catchup)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12,964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12,688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10,731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00326"/>
                  </a:ext>
                </a:extLst>
              </a:tr>
              <a:tr h="2395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Covered REF  (Campaign+Catchup)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1,091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1,429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1,000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141435"/>
                  </a:ext>
                </a:extLst>
              </a:tr>
              <a:tr h="2395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Covered Missed  (Campaign + Catchup)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14,055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14,117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11,731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341752"/>
                  </a:ext>
                </a:extLst>
              </a:tr>
              <a:tr h="239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 Day Coverage % (target 40% )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570874"/>
                  </a:ext>
                </a:extLst>
              </a:tr>
              <a:tr h="2395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Still NA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2,128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2,589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3,468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323099"/>
                  </a:ext>
                </a:extLst>
              </a:tr>
              <a:tr h="2395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Still Refusal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226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637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847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496239"/>
                  </a:ext>
                </a:extLst>
              </a:tr>
              <a:tr h="2395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Still Missed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2,354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3,226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4,315 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329551"/>
                  </a:ext>
                </a:extLst>
              </a:tr>
              <a:tr h="239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Still Missed % of Recorded (target 5%)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745780"/>
                  </a:ext>
                </a:extLst>
              </a:tr>
              <a:tr h="239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Still Missed % of MP Target (target 0.75%)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2.72%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3.15%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4.22%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144826"/>
                  </a:ext>
                </a:extLst>
              </a:tr>
              <a:tr h="2395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Zero DOSE reported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1,421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1,752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1,519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647048"/>
                  </a:ext>
                </a:extLst>
              </a:tr>
              <a:tr h="2395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AFP cases reported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681522"/>
                  </a:ext>
                </a:extLst>
              </a:tr>
              <a:tr h="2395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HRMP covered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9,053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15,669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17,259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008511"/>
                  </a:ext>
                </a:extLst>
              </a:tr>
              <a:tr h="2395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Children covered in Schools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4,345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4,104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3,723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38499"/>
                  </a:ext>
                </a:extLst>
              </a:tr>
              <a:tr h="23690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Guests Covered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6,009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5,362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5,365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724865"/>
                  </a:ext>
                </a:extLst>
              </a:tr>
              <a:tr h="237279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Households Planned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93505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96648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97706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214869"/>
                  </a:ext>
                </a:extLst>
              </a:tr>
              <a:tr h="236907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Households Visited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94364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97741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98294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658895"/>
                  </a:ext>
                </a:extLst>
              </a:tr>
              <a:tr h="23690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Household Target (Reached/ Reported)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77,433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76,373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79,677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046817"/>
                  </a:ext>
                </a:extLst>
              </a:tr>
              <a:tr h="239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HH Coverage + Same day Covered Children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79,702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77,546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77,030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64324"/>
                  </a:ext>
                </a:extLst>
              </a:tr>
              <a:tr h="239560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HH Coverage% of Reported MP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103%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102%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44183"/>
                  </a:ext>
                </a:extLst>
              </a:tr>
              <a:tr h="239560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HH Coverage %of Total Target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710" marR="7710" marT="7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324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15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F4187D-7C14-19E3-ADA2-674EC21D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7" y="0"/>
            <a:ext cx="12192000" cy="65413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63A9D0-6DE2-D9BD-C5E8-2BCF379AE7AD}"/>
              </a:ext>
            </a:extLst>
          </p:cNvPr>
          <p:cNvSpPr/>
          <p:nvPr/>
        </p:nvSpPr>
        <p:spPr>
          <a:xfrm>
            <a:off x="1610810" y="195096"/>
            <a:ext cx="1307939" cy="2430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3611C-E6E3-04CE-6F40-58F4E04BC5BF}"/>
              </a:ext>
            </a:extLst>
          </p:cNvPr>
          <p:cNvSpPr/>
          <p:nvPr/>
        </p:nvSpPr>
        <p:spPr>
          <a:xfrm>
            <a:off x="1610810" y="3368233"/>
            <a:ext cx="1307939" cy="2430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129</a:t>
            </a:r>
          </a:p>
        </p:txBody>
      </p:sp>
    </p:spTree>
    <p:extLst>
      <p:ext uri="{BB962C8B-B14F-4D97-AF65-F5344CB8AC3E}">
        <p14:creationId xmlns:p14="http://schemas.microsoft.com/office/powerpoint/2010/main" val="91612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C2C4A1E-7478-49C8-7855-ABC7053194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41"/>
          <a:stretch/>
        </p:blipFill>
        <p:spPr>
          <a:xfrm>
            <a:off x="0" y="223024"/>
            <a:ext cx="11979797" cy="64119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AF7F02-DE10-8239-380A-B1F7EE8AD37F}"/>
              </a:ext>
            </a:extLst>
          </p:cNvPr>
          <p:cNvSpPr/>
          <p:nvPr/>
        </p:nvSpPr>
        <p:spPr>
          <a:xfrm>
            <a:off x="5442030" y="349170"/>
            <a:ext cx="1307939" cy="24306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E48CF3-CC2E-9BEC-D68C-5D9F22902A29}"/>
              </a:ext>
            </a:extLst>
          </p:cNvPr>
          <p:cNvSpPr/>
          <p:nvPr/>
        </p:nvSpPr>
        <p:spPr>
          <a:xfrm>
            <a:off x="5197033" y="3578882"/>
            <a:ext cx="1307939" cy="24306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84</a:t>
            </a:r>
          </a:p>
        </p:txBody>
      </p:sp>
    </p:spTree>
    <p:extLst>
      <p:ext uri="{BB962C8B-B14F-4D97-AF65-F5344CB8AC3E}">
        <p14:creationId xmlns:p14="http://schemas.microsoft.com/office/powerpoint/2010/main" val="150505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58BC-A077-1CDA-C48E-D65AA3FD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8" cy="439837"/>
          </a:xfrm>
          <a:solidFill>
            <a:srgbClr val="99CC99"/>
          </a:solidFill>
        </p:spPr>
        <p:txBody>
          <a:bodyPr>
            <a:normAutofit fontScale="90000"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TVBMC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7FF1E23-43CF-3A2D-4478-7EFB1CEE2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40508"/>
              </p:ext>
            </p:extLst>
          </p:nvPr>
        </p:nvGraphicFramePr>
        <p:xfrm>
          <a:off x="0" y="439837"/>
          <a:ext cx="12191998" cy="62784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27201">
                  <a:extLst>
                    <a:ext uri="{9D8B030D-6E8A-4147-A177-3AD203B41FA5}">
                      <a16:colId xmlns:a16="http://schemas.microsoft.com/office/drawing/2014/main" val="2169648407"/>
                    </a:ext>
                  </a:extLst>
                </a:gridCol>
                <a:gridCol w="2158834">
                  <a:extLst>
                    <a:ext uri="{9D8B030D-6E8A-4147-A177-3AD203B41FA5}">
                      <a16:colId xmlns:a16="http://schemas.microsoft.com/office/drawing/2014/main" val="415233185"/>
                    </a:ext>
                  </a:extLst>
                </a:gridCol>
                <a:gridCol w="2794165">
                  <a:extLst>
                    <a:ext uri="{9D8B030D-6E8A-4147-A177-3AD203B41FA5}">
                      <a16:colId xmlns:a16="http://schemas.microsoft.com/office/drawing/2014/main" val="117339703"/>
                    </a:ext>
                  </a:extLst>
                </a:gridCol>
                <a:gridCol w="1625599">
                  <a:extLst>
                    <a:ext uri="{9D8B030D-6E8A-4147-A177-3AD203B41FA5}">
                      <a16:colId xmlns:a16="http://schemas.microsoft.com/office/drawing/2014/main" val="2443603245"/>
                    </a:ext>
                  </a:extLst>
                </a:gridCol>
                <a:gridCol w="3886199">
                  <a:extLst>
                    <a:ext uri="{9D8B030D-6E8A-4147-A177-3AD203B41FA5}">
                      <a16:colId xmlns:a16="http://schemas.microsoft.com/office/drawing/2014/main" val="2962311144"/>
                    </a:ext>
                  </a:extLst>
                </a:gridCol>
              </a:tblGrid>
              <a:tr h="330445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UC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AIC Name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Village_name_begin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Team No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TVBMC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solidFill>
                      <a:srgbClr val="99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308145"/>
                  </a:ext>
                </a:extLst>
              </a:tr>
              <a:tr h="3304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BANDKORAI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fareed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zandar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/>
                </a:tc>
                <a:extLst>
                  <a:ext uri="{0D108BD9-81ED-4DB2-BD59-A6C34878D82A}">
                    <a16:rowId xmlns:a16="http://schemas.microsoft.com/office/drawing/2014/main" val="2757129190"/>
                  </a:ext>
                </a:extLst>
              </a:tr>
              <a:tr h="3304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BHAGWANI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Salma Punu 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khanewala 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/>
                </a:tc>
                <a:extLst>
                  <a:ext uri="{0D108BD9-81ED-4DB2-BD59-A6C34878D82A}">
                    <a16:rowId xmlns:a16="http://schemas.microsoft.com/office/drawing/2014/main" val="712955154"/>
                  </a:ext>
                </a:extLst>
              </a:tr>
              <a:tr h="3304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BHAGWANI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Aziz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Kamboh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/>
                </a:tc>
                <a:extLst>
                  <a:ext uri="{0D108BD9-81ED-4DB2-BD59-A6C34878D82A}">
                    <a16:rowId xmlns:a16="http://schemas.microsoft.com/office/drawing/2014/main" val="464150494"/>
                  </a:ext>
                </a:extLst>
              </a:tr>
              <a:tr h="3304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BHUKKI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saima imam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Zarkani 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/>
                </a:tc>
                <a:extLst>
                  <a:ext uri="{0D108BD9-81ED-4DB2-BD59-A6C34878D82A}">
                    <a16:rowId xmlns:a16="http://schemas.microsoft.com/office/drawing/2014/main" val="775073997"/>
                  </a:ext>
                </a:extLst>
              </a:tr>
              <a:tr h="3304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CHAUDWAN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Javed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Gatar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/>
                </a:tc>
                <a:extLst>
                  <a:ext uri="{0D108BD9-81ED-4DB2-BD59-A6C34878D82A}">
                    <a16:rowId xmlns:a16="http://schemas.microsoft.com/office/drawing/2014/main" val="4282039572"/>
                  </a:ext>
                </a:extLst>
              </a:tr>
              <a:tr h="3304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CHAUDWAN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 Javid 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Basti machi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/>
                </a:tc>
                <a:extLst>
                  <a:ext uri="{0D108BD9-81ED-4DB2-BD59-A6C34878D82A}">
                    <a16:rowId xmlns:a16="http://schemas.microsoft.com/office/drawing/2014/main" val="3877714968"/>
                  </a:ext>
                </a:extLst>
              </a:tr>
              <a:tr h="3304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CHAUDWAN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Hafza bb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Moh Badanzai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/>
                </a:tc>
                <a:extLst>
                  <a:ext uri="{0D108BD9-81ED-4DB2-BD59-A6C34878D82A}">
                    <a16:rowId xmlns:a16="http://schemas.microsoft.com/office/drawing/2014/main" val="504589431"/>
                  </a:ext>
                </a:extLst>
              </a:tr>
              <a:tr h="3304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DERA CITY-III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Madiha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Mukhtiyar wali Gali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/>
                </a:tc>
                <a:extLst>
                  <a:ext uri="{0D108BD9-81ED-4DB2-BD59-A6C34878D82A}">
                    <a16:rowId xmlns:a16="http://schemas.microsoft.com/office/drawing/2014/main" val="129592957"/>
                  </a:ext>
                </a:extLst>
              </a:tr>
              <a:tr h="3304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DHAP SHUMALI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Kamran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Rakh Civil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/>
                </a:tc>
                <a:extLst>
                  <a:ext uri="{0D108BD9-81ED-4DB2-BD59-A6C34878D82A}">
                    <a16:rowId xmlns:a16="http://schemas.microsoft.com/office/drawing/2014/main" val="1479595553"/>
                  </a:ext>
                </a:extLst>
              </a:tr>
              <a:tr h="3304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DRABAN KALAN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Saimaa imam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Koot lalu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/>
                </a:tc>
                <a:extLst>
                  <a:ext uri="{0D108BD9-81ED-4DB2-BD59-A6C34878D82A}">
                    <a16:rowId xmlns:a16="http://schemas.microsoft.com/office/drawing/2014/main" val="1708349606"/>
                  </a:ext>
                </a:extLst>
              </a:tr>
              <a:tr h="3304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DRABAN KALAN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saima imam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Koot lalu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/>
                </a:tc>
                <a:extLst>
                  <a:ext uri="{0D108BD9-81ED-4DB2-BD59-A6C34878D82A}">
                    <a16:rowId xmlns:a16="http://schemas.microsoft.com/office/drawing/2014/main" val="1061866334"/>
                  </a:ext>
                </a:extLst>
              </a:tr>
              <a:tr h="3304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GILOTI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Ghulam Mustafa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Abu wanda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/>
                </a:tc>
                <a:extLst>
                  <a:ext uri="{0D108BD9-81ED-4DB2-BD59-A6C34878D82A}">
                    <a16:rowId xmlns:a16="http://schemas.microsoft.com/office/drawing/2014/main" val="4105948458"/>
                  </a:ext>
                </a:extLst>
              </a:tr>
              <a:tr h="3304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HASSAM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Qudratullah 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Bagu boring 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/>
                </a:tc>
                <a:extLst>
                  <a:ext uri="{0D108BD9-81ED-4DB2-BD59-A6C34878D82A}">
                    <a16:rowId xmlns:a16="http://schemas.microsoft.com/office/drawing/2014/main" val="3888981079"/>
                  </a:ext>
                </a:extLst>
              </a:tr>
              <a:tr h="3304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KEICH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M.Arif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Alfalah Colony 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/>
                </a:tc>
                <a:extLst>
                  <a:ext uri="{0D108BD9-81ED-4DB2-BD59-A6C34878D82A}">
                    <a16:rowId xmlns:a16="http://schemas.microsoft.com/office/drawing/2014/main" val="1660496199"/>
                  </a:ext>
                </a:extLst>
              </a:tr>
              <a:tr h="3304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KEICH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Younas 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ghabi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/>
                </a:tc>
                <a:extLst>
                  <a:ext uri="{0D108BD9-81ED-4DB2-BD59-A6C34878D82A}">
                    <a16:rowId xmlns:a16="http://schemas.microsoft.com/office/drawing/2014/main" val="898189077"/>
                  </a:ext>
                </a:extLst>
              </a:tr>
              <a:tr h="3304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KIRIKHESOR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Ejaz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Mary wala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/>
                </a:tc>
                <a:extLst>
                  <a:ext uri="{0D108BD9-81ED-4DB2-BD59-A6C34878D82A}">
                    <a16:rowId xmlns:a16="http://schemas.microsoft.com/office/drawing/2014/main" val="2865755828"/>
                  </a:ext>
                </a:extLst>
              </a:tr>
              <a:tr h="3304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KOTLA SAIDAN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Noman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MMP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/>
                </a:tc>
                <a:extLst>
                  <a:ext uri="{0D108BD9-81ED-4DB2-BD59-A6C34878D82A}">
                    <a16:rowId xmlns:a16="http://schemas.microsoft.com/office/drawing/2014/main" val="2456962341"/>
                  </a:ext>
                </a:extLst>
              </a:tr>
              <a:tr h="3304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>
                          <a:solidFill>
                            <a:srgbClr val="000000"/>
                          </a:solidFill>
                          <a:effectLst/>
                        </a:rPr>
                        <a:t>KOTLA SAIDAN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 Usman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syed</a:t>
                      </a:r>
                      <a:r>
                        <a:rPr lang="en-GB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Nagar 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/>
                </a:tc>
                <a:extLst>
                  <a:ext uri="{0D108BD9-81ED-4DB2-BD59-A6C34878D82A}">
                    <a16:rowId xmlns:a16="http://schemas.microsoft.com/office/drawing/2014/main" val="2516952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98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58BC-A077-1CDA-C48E-D65AA3FD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8" cy="439837"/>
          </a:xfrm>
          <a:solidFill>
            <a:srgbClr val="99CC99"/>
          </a:solidFill>
        </p:spPr>
        <p:txBody>
          <a:bodyPr>
            <a:normAutofit fontScale="90000"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TVBMC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7FF1E23-43CF-3A2D-4478-7EFB1CEE2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676814"/>
              </p:ext>
            </p:extLst>
          </p:nvPr>
        </p:nvGraphicFramePr>
        <p:xfrm>
          <a:off x="0" y="439837"/>
          <a:ext cx="12191997" cy="6151794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2169648407"/>
                    </a:ext>
                  </a:extLst>
                </a:gridCol>
                <a:gridCol w="2158834">
                  <a:extLst>
                    <a:ext uri="{9D8B030D-6E8A-4147-A177-3AD203B41FA5}">
                      <a16:colId xmlns:a16="http://schemas.microsoft.com/office/drawing/2014/main" val="415233185"/>
                    </a:ext>
                  </a:extLst>
                </a:gridCol>
                <a:gridCol w="2794164">
                  <a:extLst>
                    <a:ext uri="{9D8B030D-6E8A-4147-A177-3AD203B41FA5}">
                      <a16:colId xmlns:a16="http://schemas.microsoft.com/office/drawing/2014/main" val="1173397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3603245"/>
                    </a:ext>
                  </a:extLst>
                </a:gridCol>
                <a:gridCol w="3886199">
                  <a:extLst>
                    <a:ext uri="{9D8B030D-6E8A-4147-A177-3AD203B41FA5}">
                      <a16:colId xmlns:a16="http://schemas.microsoft.com/office/drawing/2014/main" val="2962311144"/>
                    </a:ext>
                  </a:extLst>
                </a:gridCol>
              </a:tblGrid>
              <a:tr h="15654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AIC Name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Village_name_begin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No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TVBMC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308145"/>
                  </a:ext>
                </a:extLst>
              </a:tr>
              <a:tr h="15654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LUNDA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Suleman Saim 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Adil Sipra 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135547"/>
                  </a:ext>
                </a:extLst>
              </a:tr>
              <a:tr h="15654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MAHRA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zahoor Ahmed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langrah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97421"/>
                  </a:ext>
                </a:extLst>
              </a:tr>
              <a:tr h="15654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MALANA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samiullah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Masood Abad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210578"/>
                  </a:ext>
                </a:extLst>
              </a:tr>
              <a:tr h="15654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MALANA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Farman 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Ahsan Town 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768858"/>
                  </a:ext>
                </a:extLst>
              </a:tr>
              <a:tr h="15654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MIRAN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Alamgeer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Masood kaloni 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001476"/>
                  </a:ext>
                </a:extLst>
              </a:tr>
              <a:tr h="15654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MURYALI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zeenat Bibi 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Noor Sultan Colony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475419"/>
                  </a:ext>
                </a:extLst>
              </a:tr>
              <a:tr h="15654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MURYALI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Ummar Farooq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Muryali Bilal abbbad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397483"/>
                  </a:ext>
                </a:extLst>
              </a:tr>
              <a:tr h="15654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MUSAZAI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Nooren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Musazai 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216391"/>
                  </a:ext>
                </a:extLst>
              </a:tr>
              <a:tr h="15654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MUSAZAI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Ihsan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Kot shah nawaz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140790"/>
                  </a:ext>
                </a:extLst>
              </a:tr>
              <a:tr h="15654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MUSAZAI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Noreen Akhtar 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Moh Faqeer shiekh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544497"/>
                  </a:ext>
                </a:extLst>
              </a:tr>
              <a:tr h="15654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NAIWAILA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zahida Bibi 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jatta road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25305"/>
                  </a:ext>
                </a:extLst>
              </a:tr>
              <a:tr h="15654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PANYALA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Salman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Said Abad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304016"/>
                  </a:ext>
                </a:extLst>
              </a:tr>
              <a:tr h="15654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PANYALA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Salman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Gharib abad 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144254"/>
                  </a:ext>
                </a:extLst>
              </a:tr>
              <a:tr h="15654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PAROA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ashraf bibi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makar road 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048025"/>
                  </a:ext>
                </a:extLst>
              </a:tr>
              <a:tr h="15654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RAKH MANDHRAN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Fayyaz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Jhoke Lala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447641"/>
                  </a:ext>
                </a:extLst>
              </a:tr>
              <a:tr h="15654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RATTA KULACHI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Haroon 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 farm 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930530"/>
                  </a:ext>
                </a:extLst>
              </a:tr>
              <a:tr h="15654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RATTA KULACHI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Abdul hakeem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basti kaneria 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814195"/>
                  </a:ext>
                </a:extLst>
              </a:tr>
              <a:tr h="15654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 KOT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Akhtar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Baghe Naran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265706"/>
                  </a:ext>
                </a:extLst>
              </a:tr>
              <a:tr h="15654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YARIK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Muhammad Ishfaq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Mohallah Basti Nizamdin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614971"/>
                  </a:ext>
                </a:extLst>
              </a:tr>
              <a:tr h="15654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ZANDANI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abbas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jalebi chowk 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07" marR="5307" marT="53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508744"/>
                  </a:ext>
                </a:extLst>
              </a:tr>
              <a:tr h="1565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2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29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ADC46B6-2A7C-61F5-649F-1A5C2018B5C4}"/>
              </a:ext>
            </a:extLst>
          </p:cNvPr>
          <p:cNvSpPr txBox="1"/>
          <p:nvPr/>
        </p:nvSpPr>
        <p:spPr>
          <a:xfrm>
            <a:off x="3" y="0"/>
            <a:ext cx="12191997" cy="477054"/>
          </a:xfrm>
          <a:prstGeom prst="rect">
            <a:avLst/>
          </a:prstGeom>
          <a:solidFill>
            <a:srgbClr val="99CC99"/>
          </a:solidFill>
        </p:spPr>
        <p:txBody>
          <a:bodyPr wrap="square">
            <a:spAutoFit/>
          </a:bodyPr>
          <a:lstStyle/>
          <a:p>
            <a:pPr algn="ctr"/>
            <a:r>
              <a:rPr lang="en-GB" sz="2500" dirty="0">
                <a:solidFill>
                  <a:schemeClr val="bg1"/>
                </a:solidFill>
              </a:rPr>
              <a:t>Missed Area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3D8890-65F6-58D3-7884-F189ABDC6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07713"/>
              </p:ext>
            </p:extLst>
          </p:nvPr>
        </p:nvGraphicFramePr>
        <p:xfrm>
          <a:off x="0" y="509608"/>
          <a:ext cx="12192000" cy="4284560"/>
        </p:xfrm>
        <a:graphic>
          <a:graphicData uri="http://schemas.openxmlformats.org/drawingml/2006/table">
            <a:tbl>
              <a:tblPr/>
              <a:tblGrid>
                <a:gridCol w="2349500">
                  <a:extLst>
                    <a:ext uri="{9D8B030D-6E8A-4147-A177-3AD203B41FA5}">
                      <a16:colId xmlns:a16="http://schemas.microsoft.com/office/drawing/2014/main" val="2350217558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775810768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731108071"/>
                    </a:ext>
                  </a:extLst>
                </a:gridCol>
                <a:gridCol w="3060700">
                  <a:extLst>
                    <a:ext uri="{9D8B030D-6E8A-4147-A177-3AD203B41FA5}">
                      <a16:colId xmlns:a16="http://schemas.microsoft.com/office/drawing/2014/main" val="251366342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689179601"/>
                    </a:ext>
                  </a:extLst>
                </a:gridCol>
              </a:tblGrid>
              <a:tr h="53557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AIC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Village_name_begin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Team 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TMH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756032"/>
                  </a:ext>
                </a:extLst>
              </a:tr>
              <a:tr h="53557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KOTLA SAIDAN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burki town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999633"/>
                  </a:ext>
                </a:extLst>
              </a:tr>
              <a:tr h="53557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ikram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Gara Bakhtyar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566182"/>
                  </a:ext>
                </a:extLst>
              </a:tr>
              <a:tr h="53557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ikram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Garah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Bakhtiar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431890"/>
                  </a:ext>
                </a:extLst>
              </a:tr>
              <a:tr h="53557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ikram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Garah Bakhtiar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583591"/>
                  </a:ext>
                </a:extLst>
              </a:tr>
              <a:tr h="53557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shafiq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Juma Sharif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745985"/>
                  </a:ext>
                </a:extLst>
              </a:tr>
              <a:tr h="53557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YARIK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Muhammad Ishfaq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Bhatta Sher han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414660"/>
                  </a:ext>
                </a:extLst>
              </a:tr>
              <a:tr h="5355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281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16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73D4E2-5BF7-4F95-C1EC-00DC597E2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938845"/>
              </p:ext>
            </p:extLst>
          </p:nvPr>
        </p:nvGraphicFramePr>
        <p:xfrm>
          <a:off x="0" y="800098"/>
          <a:ext cx="12192001" cy="6057902"/>
        </p:xfrm>
        <a:graphic>
          <a:graphicData uri="http://schemas.openxmlformats.org/drawingml/2006/table">
            <a:tbl>
              <a:tblPr/>
              <a:tblGrid>
                <a:gridCol w="839327">
                  <a:extLst>
                    <a:ext uri="{9D8B030D-6E8A-4147-A177-3AD203B41FA5}">
                      <a16:colId xmlns:a16="http://schemas.microsoft.com/office/drawing/2014/main" val="3667585400"/>
                    </a:ext>
                  </a:extLst>
                </a:gridCol>
                <a:gridCol w="608474">
                  <a:extLst>
                    <a:ext uri="{9D8B030D-6E8A-4147-A177-3AD203B41FA5}">
                      <a16:colId xmlns:a16="http://schemas.microsoft.com/office/drawing/2014/main" val="205170812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83982776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724873165"/>
                    </a:ext>
                  </a:extLst>
                </a:gridCol>
                <a:gridCol w="1364295">
                  <a:extLst>
                    <a:ext uri="{9D8B030D-6E8A-4147-A177-3AD203B41FA5}">
                      <a16:colId xmlns:a16="http://schemas.microsoft.com/office/drawing/2014/main" val="2345219378"/>
                    </a:ext>
                  </a:extLst>
                </a:gridCol>
                <a:gridCol w="1074104">
                  <a:extLst>
                    <a:ext uri="{9D8B030D-6E8A-4147-A177-3AD203B41FA5}">
                      <a16:colId xmlns:a16="http://schemas.microsoft.com/office/drawing/2014/main" val="3794572038"/>
                    </a:ext>
                  </a:extLst>
                </a:gridCol>
                <a:gridCol w="3111501">
                  <a:extLst>
                    <a:ext uri="{9D8B030D-6E8A-4147-A177-3AD203B41FA5}">
                      <a16:colId xmlns:a16="http://schemas.microsoft.com/office/drawing/2014/main" val="66273386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22124204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12916177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2246341"/>
                    </a:ext>
                  </a:extLst>
                </a:gridCol>
              </a:tblGrid>
              <a:tr h="78065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AIC Name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Team 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Village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Head Name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HH Remarks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Children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 vaccinated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vaccinated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276211"/>
                  </a:ext>
                </a:extLst>
              </a:tr>
              <a:tr h="7806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DERA JAAT 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Rabia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Masjid Abu Bakar street- Ameer City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Farid ullah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(blank)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474682"/>
                  </a:ext>
                </a:extLst>
              </a:tr>
              <a:tr h="7806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DERA JAAT II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Saima Rafeeq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Kotli Imam Hussain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haider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(blank)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495439"/>
                  </a:ext>
                </a:extLst>
              </a:tr>
              <a:tr h="7806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DERA JAAT II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Saima Rafeeq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Kotli Imam Hussain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(blank)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925083"/>
                  </a:ext>
                </a:extLst>
              </a:tr>
              <a:tr h="137394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KOTLA SAIDAN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Ghulam Subhani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Ayuab Khan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These children were guests here from uc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zandani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had been here for six days- but there was door 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400811"/>
                  </a:ext>
                </a:extLst>
              </a:tr>
              <a:tr h="7806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MURYALI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Shamoona Rehman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Musa Town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Younis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Child vaccinated in house but show on Chalking 2 Child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437670"/>
                  </a:ext>
                </a:extLst>
              </a:tr>
              <a:tr h="7806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2061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BB6C3A-2AA2-CE8A-65EA-30FD76518154}"/>
              </a:ext>
            </a:extLst>
          </p:cNvPr>
          <p:cNvSpPr txBox="1"/>
          <p:nvPr/>
        </p:nvSpPr>
        <p:spPr>
          <a:xfrm>
            <a:off x="-2" y="0"/>
            <a:ext cx="12192001" cy="461665"/>
          </a:xfrm>
          <a:prstGeom prst="rect">
            <a:avLst/>
          </a:prstGeom>
          <a:solidFill>
            <a:srgbClr val="99CC99"/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Not Matching DETAIL</a:t>
            </a:r>
          </a:p>
        </p:txBody>
      </p:sp>
    </p:spTree>
    <p:extLst>
      <p:ext uri="{BB962C8B-B14F-4D97-AF65-F5344CB8AC3E}">
        <p14:creationId xmlns:p14="http://schemas.microsoft.com/office/powerpoint/2010/main" val="96141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5761-1C9D-BE23-93E9-E963A44A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4200"/>
          </a:xfrm>
          <a:solidFill>
            <a:srgbClr val="FF0000"/>
          </a:solidFill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Reported leftover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3ABE13-FCFD-E7A1-0131-58041150E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27343"/>
              </p:ext>
            </p:extLst>
          </p:nvPr>
        </p:nvGraphicFramePr>
        <p:xfrm>
          <a:off x="0" y="584202"/>
          <a:ext cx="12192001" cy="6273794"/>
        </p:xfrm>
        <a:graphic>
          <a:graphicData uri="http://schemas.openxmlformats.org/drawingml/2006/table">
            <a:tbl>
              <a:tblPr/>
              <a:tblGrid>
                <a:gridCol w="2959857">
                  <a:extLst>
                    <a:ext uri="{9D8B030D-6E8A-4147-A177-3AD203B41FA5}">
                      <a16:colId xmlns:a16="http://schemas.microsoft.com/office/drawing/2014/main" val="1213582795"/>
                    </a:ext>
                  </a:extLst>
                </a:gridCol>
                <a:gridCol w="1932613">
                  <a:extLst>
                    <a:ext uri="{9D8B030D-6E8A-4147-A177-3AD203B41FA5}">
                      <a16:colId xmlns:a16="http://schemas.microsoft.com/office/drawing/2014/main" val="2723977143"/>
                    </a:ext>
                  </a:extLst>
                </a:gridCol>
                <a:gridCol w="487506">
                  <a:extLst>
                    <a:ext uri="{9D8B030D-6E8A-4147-A177-3AD203B41FA5}">
                      <a16:colId xmlns:a16="http://schemas.microsoft.com/office/drawing/2014/main" val="1997294789"/>
                    </a:ext>
                  </a:extLst>
                </a:gridCol>
                <a:gridCol w="1392873">
                  <a:extLst>
                    <a:ext uri="{9D8B030D-6E8A-4147-A177-3AD203B41FA5}">
                      <a16:colId xmlns:a16="http://schemas.microsoft.com/office/drawing/2014/main" val="1488927099"/>
                    </a:ext>
                  </a:extLst>
                </a:gridCol>
                <a:gridCol w="2280831">
                  <a:extLst>
                    <a:ext uri="{9D8B030D-6E8A-4147-A177-3AD203B41FA5}">
                      <a16:colId xmlns:a16="http://schemas.microsoft.com/office/drawing/2014/main" val="4151669693"/>
                    </a:ext>
                  </a:extLst>
                </a:gridCol>
                <a:gridCol w="1688860">
                  <a:extLst>
                    <a:ext uri="{9D8B030D-6E8A-4147-A177-3AD203B41FA5}">
                      <a16:colId xmlns:a16="http://schemas.microsoft.com/office/drawing/2014/main" val="1943939739"/>
                    </a:ext>
                  </a:extLst>
                </a:gridCol>
                <a:gridCol w="1449461">
                  <a:extLst>
                    <a:ext uri="{9D8B030D-6E8A-4147-A177-3AD203B41FA5}">
                      <a16:colId xmlns:a16="http://schemas.microsoft.com/office/drawing/2014/main" val="229561868"/>
                    </a:ext>
                  </a:extLst>
                </a:gridCol>
              </a:tblGrid>
              <a:tr h="5351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27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 pitchFamily="34" charset="0"/>
                        </a:rPr>
                        <a:t>Area 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27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 pitchFamily="34" charset="0"/>
                        </a:rPr>
                        <a:t>Day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27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 pitchFamily="34" charset="0"/>
                        </a:rPr>
                        <a:t>Area Number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27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 pitchFamily="34" charset="0"/>
                        </a:rPr>
                        <a:t># of Team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27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 pitchFamily="34" charset="0"/>
                        </a:rPr>
                        <a:t>Final leftover HH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27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Lato" panose="020F0502020204030203" pitchFamily="34" charset="0"/>
                        </a:rPr>
                        <a:t>Final Left Over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27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74343"/>
                  </a:ext>
                </a:extLst>
              </a:tr>
              <a:tr h="239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Sara Gara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559506"/>
                  </a:ext>
                </a:extLst>
              </a:tr>
              <a:tr h="239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Ganjo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90180"/>
                  </a:ext>
                </a:extLst>
              </a:tr>
              <a:tr h="239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zandani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khaliqdad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830456"/>
                  </a:ext>
                </a:extLst>
              </a:tr>
              <a:tr h="239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Chehkan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Chehkan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1.2.3.4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338267"/>
                  </a:ext>
                </a:extLst>
              </a:tr>
              <a:tr h="239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Chehkan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potah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1.2.3.4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252262"/>
                  </a:ext>
                </a:extLst>
              </a:tr>
              <a:tr h="239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Yarik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Sadra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501324"/>
                  </a:ext>
                </a:extLst>
              </a:tr>
              <a:tr h="239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HATHALA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Mohabat 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700848"/>
                  </a:ext>
                </a:extLst>
              </a:tr>
              <a:tr h="239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HATHALA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Mohabat. 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369424"/>
                  </a:ext>
                </a:extLst>
              </a:tr>
              <a:tr h="239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HATHALA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Kanorry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818972"/>
                  </a:ext>
                </a:extLst>
              </a:tr>
              <a:tr h="239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Chehkan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shero kohna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885080"/>
                  </a:ext>
                </a:extLst>
              </a:tr>
              <a:tr h="239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Chehkan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Kot essa khan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1.2.3.4.5.6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422586"/>
                  </a:ext>
                </a:extLst>
              </a:tr>
              <a:tr h="239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Chehkan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drabri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1.2.3.4.5.6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122653"/>
                  </a:ext>
                </a:extLst>
              </a:tr>
              <a:tr h="239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HATHALA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Takwara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837267"/>
                  </a:ext>
                </a:extLst>
              </a:tr>
              <a:tr h="239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HATHALA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70523"/>
                  </a:ext>
                </a:extLst>
              </a:tr>
              <a:tr h="239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HATHALA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Kerry bahadar khail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214273"/>
                  </a:ext>
                </a:extLst>
              </a:tr>
              <a:tr h="239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Panyala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Panyala 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1,2,3,4,5,6,7,8,9,10,11,12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216898"/>
                  </a:ext>
                </a:extLst>
              </a:tr>
              <a:tr h="239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Panyala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Panyala 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1,2,3,4,5,6,7,8,9,10,11,12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33268"/>
                  </a:ext>
                </a:extLst>
              </a:tr>
              <a:tr h="239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Panyala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Khanqa yasin zai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406499"/>
                  </a:ext>
                </a:extLst>
              </a:tr>
              <a:tr h="239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Abdulkhel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709101"/>
                  </a:ext>
                </a:extLst>
              </a:tr>
              <a:tr h="239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sheru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807150"/>
                  </a:ext>
                </a:extLst>
              </a:tr>
              <a:tr h="239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talgi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276957"/>
                  </a:ext>
                </a:extLst>
              </a:tr>
              <a:tr h="239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badnikhel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523302"/>
                  </a:ext>
                </a:extLst>
              </a:tr>
              <a:tr h="239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lohani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392874"/>
                  </a:ext>
                </a:extLst>
              </a:tr>
              <a:tr h="239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laali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812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923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splashes with white text&#10;&#10;Description automatically generated">
            <a:extLst>
              <a:ext uri="{FF2B5EF4-FFF2-40B4-BE49-F238E27FC236}">
                <a16:creationId xmlns:a16="http://schemas.microsoft.com/office/drawing/2014/main" id="{6AABE0F8-E9ED-1B3D-81DD-7074A804C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9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2C3605-FDAB-CFEC-8B33-187511FE38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1"/>
          <a:stretch/>
        </p:blipFill>
        <p:spPr>
          <a:xfrm>
            <a:off x="11575" y="438322"/>
            <a:ext cx="12163792" cy="633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CEE7F3-FCB9-016E-F9BE-60DE06038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7259"/>
          </a:xfrm>
          <a:solidFill>
            <a:srgbClr val="99CC99"/>
          </a:solidFill>
        </p:spPr>
        <p:txBody>
          <a:bodyPr>
            <a:noAutofit/>
          </a:bodyPr>
          <a:lstStyle/>
          <a:p>
            <a:pPr algn="ctr"/>
            <a:r>
              <a:rPr lang="en-GB" sz="2400" b="1" dirty="0" err="1">
                <a:solidFill>
                  <a:schemeClr val="bg1"/>
                </a:solidFill>
              </a:rPr>
              <a:t>Commulative</a:t>
            </a:r>
            <a:r>
              <a:rPr lang="en-GB" sz="2400" b="1" dirty="0">
                <a:solidFill>
                  <a:schemeClr val="bg1"/>
                </a:solidFill>
              </a:rPr>
              <a:t> all Days District Summary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56AD7-78B1-A5A1-3261-31A7B13D50D8}"/>
              </a:ext>
            </a:extLst>
          </p:cNvPr>
          <p:cNvSpPr/>
          <p:nvPr/>
        </p:nvSpPr>
        <p:spPr>
          <a:xfrm>
            <a:off x="10158113" y="2339919"/>
            <a:ext cx="1902708" cy="2430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60F33-A200-B4E3-3A9F-31500140BD2A}"/>
              </a:ext>
            </a:extLst>
          </p:cNvPr>
          <p:cNvSpPr/>
          <p:nvPr/>
        </p:nvSpPr>
        <p:spPr>
          <a:xfrm>
            <a:off x="8000112" y="2333604"/>
            <a:ext cx="4060708" cy="243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8E0F86-BD34-DD67-3066-6AA47C8494D2}"/>
              </a:ext>
            </a:extLst>
          </p:cNvPr>
          <p:cNvSpPr txBox="1"/>
          <p:nvPr/>
        </p:nvSpPr>
        <p:spPr>
          <a:xfrm>
            <a:off x="11246935" y="2298879"/>
            <a:ext cx="941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89.99%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1F3389-A2B1-D95B-DBBA-150B4B869965}"/>
              </a:ext>
            </a:extLst>
          </p:cNvPr>
          <p:cNvSpPr txBox="1"/>
          <p:nvPr/>
        </p:nvSpPr>
        <p:spPr>
          <a:xfrm>
            <a:off x="10217861" y="2298879"/>
            <a:ext cx="93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87.61%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709B3A-37E8-1CCB-8400-BF7641C144D2}"/>
              </a:ext>
            </a:extLst>
          </p:cNvPr>
          <p:cNvSpPr/>
          <p:nvPr/>
        </p:nvSpPr>
        <p:spPr>
          <a:xfrm>
            <a:off x="10158073" y="5132843"/>
            <a:ext cx="1902708" cy="2430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676B0E-E336-FCA4-F6EE-7485D1A235F5}"/>
              </a:ext>
            </a:extLst>
          </p:cNvPr>
          <p:cNvSpPr/>
          <p:nvPr/>
        </p:nvSpPr>
        <p:spPr>
          <a:xfrm>
            <a:off x="8000073" y="5126528"/>
            <a:ext cx="4060708" cy="243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07007B-B1E2-A804-7534-1BF4768E2AA4}"/>
              </a:ext>
            </a:extLst>
          </p:cNvPr>
          <p:cNvSpPr txBox="1"/>
          <p:nvPr/>
        </p:nvSpPr>
        <p:spPr>
          <a:xfrm>
            <a:off x="10312064" y="5082589"/>
            <a:ext cx="93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94.63%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24471E-DD01-5E93-CDD4-6FC94C98512D}"/>
              </a:ext>
            </a:extLst>
          </p:cNvPr>
          <p:cNvSpPr txBox="1"/>
          <p:nvPr/>
        </p:nvSpPr>
        <p:spPr>
          <a:xfrm>
            <a:off x="11186423" y="5082589"/>
            <a:ext cx="93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96.24%</a:t>
            </a:r>
          </a:p>
        </p:txBody>
      </p:sp>
    </p:spTree>
    <p:extLst>
      <p:ext uri="{BB962C8B-B14F-4D97-AF65-F5344CB8AC3E}">
        <p14:creationId xmlns:p14="http://schemas.microsoft.com/office/powerpoint/2010/main" val="422872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6D6D4-F7E5-5C6B-158E-B97B969F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95298"/>
            <a:ext cx="3600952" cy="63627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B45E0F-C542-F941-CD12-6C6DFEBB1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571077"/>
              </p:ext>
            </p:extLst>
          </p:nvPr>
        </p:nvGraphicFramePr>
        <p:xfrm>
          <a:off x="3600953" y="495300"/>
          <a:ext cx="8591047" cy="63627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9992">
                  <a:extLst>
                    <a:ext uri="{9D8B030D-6E8A-4147-A177-3AD203B41FA5}">
                      <a16:colId xmlns:a16="http://schemas.microsoft.com/office/drawing/2014/main" val="2965945380"/>
                    </a:ext>
                  </a:extLst>
                </a:gridCol>
                <a:gridCol w="1588839">
                  <a:extLst>
                    <a:ext uri="{9D8B030D-6E8A-4147-A177-3AD203B41FA5}">
                      <a16:colId xmlns:a16="http://schemas.microsoft.com/office/drawing/2014/main" val="105069827"/>
                    </a:ext>
                  </a:extLst>
                </a:gridCol>
                <a:gridCol w="970283">
                  <a:extLst>
                    <a:ext uri="{9D8B030D-6E8A-4147-A177-3AD203B41FA5}">
                      <a16:colId xmlns:a16="http://schemas.microsoft.com/office/drawing/2014/main" val="1745343455"/>
                    </a:ext>
                  </a:extLst>
                </a:gridCol>
                <a:gridCol w="970283">
                  <a:extLst>
                    <a:ext uri="{9D8B030D-6E8A-4147-A177-3AD203B41FA5}">
                      <a16:colId xmlns:a16="http://schemas.microsoft.com/office/drawing/2014/main" val="4263839649"/>
                    </a:ext>
                  </a:extLst>
                </a:gridCol>
                <a:gridCol w="1002624">
                  <a:extLst>
                    <a:ext uri="{9D8B030D-6E8A-4147-A177-3AD203B41FA5}">
                      <a16:colId xmlns:a16="http://schemas.microsoft.com/office/drawing/2014/main" val="1424692951"/>
                    </a:ext>
                  </a:extLst>
                </a:gridCol>
                <a:gridCol w="1229026">
                  <a:extLst>
                    <a:ext uri="{9D8B030D-6E8A-4147-A177-3AD203B41FA5}">
                      <a16:colId xmlns:a16="http://schemas.microsoft.com/office/drawing/2014/main" val="1405099420"/>
                    </a:ext>
                  </a:extLst>
                </a:gridCol>
              </a:tblGrid>
              <a:tr h="70205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Category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0/0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Lock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Refusal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NA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Total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9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817428"/>
                  </a:ext>
                </a:extLst>
              </a:tr>
              <a:tr h="58972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#ofCluster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13143598"/>
                  </a:ext>
                </a:extLst>
              </a:tr>
              <a:tr h="700106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# of Total Houses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955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154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545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1700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03196719"/>
                  </a:ext>
                </a:extLst>
              </a:tr>
              <a:tr h="670634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# of HH Matched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952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543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1695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9612454"/>
                  </a:ext>
                </a:extLst>
              </a:tr>
              <a:tr h="67063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Matched%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99.7%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100.0%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100.0%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99.6%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99.7%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409158"/>
                  </a:ext>
                </a:extLst>
              </a:tr>
              <a:tr h="670635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# of HH not Matched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755012"/>
                  </a:ext>
                </a:extLst>
              </a:tr>
              <a:tr h="58972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Not Matched%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0.31%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0.37%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0.29%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86834"/>
                  </a:ext>
                </a:extLst>
              </a:tr>
              <a:tr h="589727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# of total children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4965392"/>
                  </a:ext>
                </a:extLst>
              </a:tr>
              <a:tr h="589727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# of unvaccinated Children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9949679"/>
                  </a:ext>
                </a:extLst>
              </a:tr>
              <a:tr h="589727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# of vaccinated by monitor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52370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A05759-5DCE-252D-C0D5-DF4771313201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solidFill>
            <a:srgbClr val="99CC99"/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CATCHUP CLUSTERS (0/0, Locked, Refusal, NA Houses)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37724-6252-E1CC-2C38-B5BE79088930}"/>
              </a:ext>
            </a:extLst>
          </p:cNvPr>
          <p:cNvSpPr/>
          <p:nvPr/>
        </p:nvSpPr>
        <p:spPr>
          <a:xfrm>
            <a:off x="0" y="495298"/>
            <a:ext cx="3600952" cy="63627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64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FB8F03-4057-15C9-CACB-374841F7C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892"/>
            <a:ext cx="12192000" cy="53954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A2AE29-B1C7-9CE5-BDC6-71B2A38FB401}"/>
              </a:ext>
            </a:extLst>
          </p:cNvPr>
          <p:cNvSpPr/>
          <p:nvPr/>
        </p:nvSpPr>
        <p:spPr>
          <a:xfrm>
            <a:off x="0" y="0"/>
            <a:ext cx="3187700" cy="803438"/>
          </a:xfrm>
          <a:prstGeom prst="rect">
            <a:avLst/>
          </a:prstGeom>
          <a:solidFill>
            <a:srgbClr val="99CC99"/>
          </a:solidFill>
          <a:ln>
            <a:solidFill>
              <a:srgbClr val="99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170</a:t>
            </a:r>
          </a:p>
          <a:p>
            <a:pPr algn="ctr"/>
            <a:r>
              <a:rPr lang="en-GB" b="1" dirty="0"/>
              <a:t>Total Number of Cluster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798C1D-F038-A2F5-A107-80C858C8C9D3}"/>
              </a:ext>
            </a:extLst>
          </p:cNvPr>
          <p:cNvSpPr/>
          <p:nvPr/>
        </p:nvSpPr>
        <p:spPr>
          <a:xfrm>
            <a:off x="3187700" y="0"/>
            <a:ext cx="3187700" cy="803438"/>
          </a:xfrm>
          <a:prstGeom prst="rect">
            <a:avLst/>
          </a:prstGeom>
          <a:solidFill>
            <a:srgbClr val="99CC99"/>
          </a:solidFill>
          <a:ln>
            <a:solidFill>
              <a:srgbClr val="99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1695</a:t>
            </a:r>
          </a:p>
          <a:p>
            <a:pPr algn="ctr"/>
            <a:r>
              <a:rPr lang="en-GB" b="1" dirty="0"/>
              <a:t>HH Matched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8198C8-2976-70E2-FA72-5CD8D5A8DEA2}"/>
              </a:ext>
            </a:extLst>
          </p:cNvPr>
          <p:cNvSpPr/>
          <p:nvPr/>
        </p:nvSpPr>
        <p:spPr>
          <a:xfrm>
            <a:off x="6375400" y="0"/>
            <a:ext cx="3187700" cy="803438"/>
          </a:xfrm>
          <a:prstGeom prst="rect">
            <a:avLst/>
          </a:prstGeom>
          <a:solidFill>
            <a:srgbClr val="99CC99"/>
          </a:solidFill>
          <a:ln>
            <a:solidFill>
              <a:srgbClr val="99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05</a:t>
            </a:r>
          </a:p>
          <a:p>
            <a:pPr algn="ctr"/>
            <a:r>
              <a:rPr lang="en-GB" sz="2000" b="1" dirty="0">
                <a:solidFill>
                  <a:srgbClr val="FF0000"/>
                </a:solidFill>
              </a:rPr>
              <a:t>HH Not Matched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4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8969B2-6A8C-2E5E-578B-B3C1404544B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CC99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Designation wise Cluster NEOC APP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187FCC-8244-578F-D681-9895C6C41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91820"/>
              </p:ext>
            </p:extLst>
          </p:nvPr>
        </p:nvGraphicFramePr>
        <p:xfrm>
          <a:off x="0" y="745479"/>
          <a:ext cx="5749740" cy="60451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42149">
                  <a:extLst>
                    <a:ext uri="{9D8B030D-6E8A-4147-A177-3AD203B41FA5}">
                      <a16:colId xmlns:a16="http://schemas.microsoft.com/office/drawing/2014/main" val="1100142812"/>
                    </a:ext>
                  </a:extLst>
                </a:gridCol>
                <a:gridCol w="1207035">
                  <a:extLst>
                    <a:ext uri="{9D8B030D-6E8A-4147-A177-3AD203B41FA5}">
                      <a16:colId xmlns:a16="http://schemas.microsoft.com/office/drawing/2014/main" val="1241375821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3275952136"/>
                    </a:ext>
                  </a:extLst>
                </a:gridCol>
                <a:gridCol w="1186218">
                  <a:extLst>
                    <a:ext uri="{9D8B030D-6E8A-4147-A177-3AD203B41FA5}">
                      <a16:colId xmlns:a16="http://schemas.microsoft.com/office/drawing/2014/main" val="1275218183"/>
                    </a:ext>
                  </a:extLst>
                </a:gridCol>
              </a:tblGrid>
              <a:tr h="29017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Designation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#of Clusters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TMH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TVBMC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816274"/>
                  </a:ext>
                </a:extLst>
              </a:tr>
              <a:tr h="47958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Area Coordinator / District Coordinator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6119766"/>
                  </a:ext>
                </a:extLst>
              </a:tr>
              <a:tr h="47958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DSV / ASV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5572137"/>
                  </a:ext>
                </a:extLst>
              </a:tr>
              <a:tr h="47958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EPI Coordinator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6494516"/>
                  </a:ext>
                </a:extLst>
              </a:tr>
              <a:tr h="47958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Federal/Provincial/District Facilitator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0866343"/>
                  </a:ext>
                </a:extLst>
              </a:tr>
              <a:tr h="47958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Immunization Officer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9200161"/>
                  </a:ext>
                </a:extLst>
              </a:tr>
              <a:tr h="47958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UCMO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9651058"/>
                  </a:ext>
                </a:extLst>
              </a:tr>
              <a:tr h="47958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District NSTOP Officer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2073645"/>
                  </a:ext>
                </a:extLst>
              </a:tr>
              <a:tr h="47958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UCPO / UCSP/ UCDO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8115593"/>
                  </a:ext>
                </a:extLst>
              </a:tr>
              <a:tr h="47958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TPO/ TDO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980002"/>
                  </a:ext>
                </a:extLst>
              </a:tr>
              <a:tr h="47958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TTSP/TUSP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98796"/>
                  </a:ext>
                </a:extLst>
              </a:tr>
              <a:tr h="47958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Provincial Facilitator (EPI, Coordinator etc)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2888527"/>
                  </a:ext>
                </a:extLst>
              </a:tr>
              <a:tr h="47958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Grand Total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575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246661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5E44E7-4B11-3C1B-0B21-1886662414E7}"/>
              </a:ext>
            </a:extLst>
          </p:cNvPr>
          <p:cNvSpPr/>
          <p:nvPr/>
        </p:nvSpPr>
        <p:spPr>
          <a:xfrm>
            <a:off x="-25400" y="4387609"/>
            <a:ext cx="5775140" cy="14416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73534-2E83-46B4-E9CD-64414842D39D}"/>
              </a:ext>
            </a:extLst>
          </p:cNvPr>
          <p:cNvSpPr txBox="1"/>
          <p:nvPr/>
        </p:nvSpPr>
        <p:spPr>
          <a:xfrm>
            <a:off x="2272378" y="4923788"/>
            <a:ext cx="554960" cy="369332"/>
          </a:xfrm>
          <a:prstGeom prst="rect">
            <a:avLst/>
          </a:prstGeom>
          <a:solidFill>
            <a:srgbClr val="87C296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398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3F6EC7-AA2E-8E52-D5B7-1A41D376D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84904"/>
              </p:ext>
            </p:extLst>
          </p:nvPr>
        </p:nvGraphicFramePr>
        <p:xfrm>
          <a:off x="5892800" y="755650"/>
          <a:ext cx="6299199" cy="60451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94932">
                  <a:extLst>
                    <a:ext uri="{9D8B030D-6E8A-4147-A177-3AD203B41FA5}">
                      <a16:colId xmlns:a16="http://schemas.microsoft.com/office/drawing/2014/main" val="1453042421"/>
                    </a:ext>
                  </a:extLst>
                </a:gridCol>
                <a:gridCol w="794985">
                  <a:extLst>
                    <a:ext uri="{9D8B030D-6E8A-4147-A177-3AD203B41FA5}">
                      <a16:colId xmlns:a16="http://schemas.microsoft.com/office/drawing/2014/main" val="3169622192"/>
                    </a:ext>
                  </a:extLst>
                </a:gridCol>
                <a:gridCol w="1214151">
                  <a:extLst>
                    <a:ext uri="{9D8B030D-6E8A-4147-A177-3AD203B41FA5}">
                      <a16:colId xmlns:a16="http://schemas.microsoft.com/office/drawing/2014/main" val="2472501696"/>
                    </a:ext>
                  </a:extLst>
                </a:gridCol>
                <a:gridCol w="695131">
                  <a:extLst>
                    <a:ext uri="{9D8B030D-6E8A-4147-A177-3AD203B41FA5}">
                      <a16:colId xmlns:a16="http://schemas.microsoft.com/office/drawing/2014/main" val="729551273"/>
                    </a:ext>
                  </a:extLst>
                </a:gridCol>
              </a:tblGrid>
              <a:tr h="29006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Designation</a:t>
                      </a:r>
                      <a:endParaRPr lang="en-GB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19-Dec</a:t>
                      </a:r>
                      <a:endParaRPr lang="en-GB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20-Dec</a:t>
                      </a:r>
                      <a:endParaRPr lang="en-GB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9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Total</a:t>
                      </a:r>
                      <a:endParaRPr lang="en-GB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9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408656"/>
                  </a:ext>
                </a:extLst>
              </a:tr>
              <a:tr h="907422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INT_CONS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1137297"/>
                  </a:ext>
                </a:extLst>
              </a:tr>
              <a:tr h="907422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4839667"/>
                  </a:ext>
                </a:extLst>
              </a:tr>
              <a:tr h="907422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TPO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6472634"/>
                  </a:ext>
                </a:extLst>
              </a:tr>
              <a:tr h="907422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UCPO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25523717"/>
                  </a:ext>
                </a:extLst>
              </a:tr>
              <a:tr h="1312022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ucsp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54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104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0959007"/>
                  </a:ext>
                </a:extLst>
              </a:tr>
              <a:tr h="81342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170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12540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D0F9AA-60FC-CFD1-C7E3-25ADB38A63DA}"/>
              </a:ext>
            </a:extLst>
          </p:cNvPr>
          <p:cNvSpPr txBox="1"/>
          <p:nvPr/>
        </p:nvSpPr>
        <p:spPr>
          <a:xfrm>
            <a:off x="6189661" y="369332"/>
            <a:ext cx="6002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CATCHUP CLUSTERS (0/0, Locked, Refusal, NA Houses)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115CD-BB8A-BCEA-6BFF-A65EAC7277E0}"/>
              </a:ext>
            </a:extLst>
          </p:cNvPr>
          <p:cNvSpPr txBox="1"/>
          <p:nvPr/>
        </p:nvSpPr>
        <p:spPr>
          <a:xfrm>
            <a:off x="-25400" y="369332"/>
            <a:ext cx="5705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ICM CLUSTERS</a:t>
            </a:r>
          </a:p>
        </p:txBody>
      </p:sp>
    </p:spTree>
    <p:extLst>
      <p:ext uri="{BB962C8B-B14F-4D97-AF65-F5344CB8AC3E}">
        <p14:creationId xmlns:p14="http://schemas.microsoft.com/office/powerpoint/2010/main" val="254908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62FD9E-E6F0-43F1-C837-EF47AE61BB81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99CC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Recall 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5945F-B442-7C8A-6F05-EE9D7EDD2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76"/>
          <a:stretch/>
        </p:blipFill>
        <p:spPr>
          <a:xfrm>
            <a:off x="69449" y="461665"/>
            <a:ext cx="12060820" cy="64980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D61A6E-F141-6710-BA56-450074EA95FC}"/>
              </a:ext>
            </a:extLst>
          </p:cNvPr>
          <p:cNvSpPr/>
          <p:nvPr/>
        </p:nvSpPr>
        <p:spPr>
          <a:xfrm>
            <a:off x="9213447" y="1956122"/>
            <a:ext cx="231495" cy="1238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Graphic 7" descr="Thermometer with solid fill">
            <a:extLst>
              <a:ext uri="{FF2B5EF4-FFF2-40B4-BE49-F238E27FC236}">
                <a16:creationId xmlns:a16="http://schemas.microsoft.com/office/drawing/2014/main" id="{9D60E1AA-490A-1012-A832-5EF43F9DA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0125" y="1301130"/>
            <a:ext cx="654992" cy="65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6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0EFE189-BDD1-E259-31DB-2FA7A68D2453}"/>
              </a:ext>
            </a:extLst>
          </p:cNvPr>
          <p:cNvSpPr txBox="1"/>
          <p:nvPr/>
        </p:nvSpPr>
        <p:spPr>
          <a:xfrm>
            <a:off x="11323211" y="2884081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8F384-6008-5F4B-A6CF-75D2EDD7A606}"/>
              </a:ext>
            </a:extLst>
          </p:cNvPr>
          <p:cNvSpPr txBox="1"/>
          <p:nvPr/>
        </p:nvSpPr>
        <p:spPr>
          <a:xfrm>
            <a:off x="11612921" y="3068880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636E4-D375-28C2-3A0D-1662D35423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96" b="2554"/>
          <a:stretch/>
        </p:blipFill>
        <p:spPr>
          <a:xfrm>
            <a:off x="0" y="629498"/>
            <a:ext cx="12192000" cy="62285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96662F-FB0C-1081-1937-61FBEA4EE39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99CC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DRAINAGE UCS RECALL %</a:t>
            </a:r>
          </a:p>
        </p:txBody>
      </p:sp>
    </p:spTree>
    <p:extLst>
      <p:ext uri="{BB962C8B-B14F-4D97-AF65-F5344CB8AC3E}">
        <p14:creationId xmlns:p14="http://schemas.microsoft.com/office/powerpoint/2010/main" val="336645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197B37B-F0DB-06F0-B65E-AA2A1D0E93E4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99CC99"/>
          </a:solidFill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FINGER-MARK 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E6C1E7-7370-1614-B1ED-99996BBAD0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4" b="2736"/>
          <a:stretch/>
        </p:blipFill>
        <p:spPr>
          <a:xfrm>
            <a:off x="0" y="625032"/>
            <a:ext cx="12192000" cy="62445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D17CFF-1FDF-4B3A-4F17-F2FFEA2A7257}"/>
              </a:ext>
            </a:extLst>
          </p:cNvPr>
          <p:cNvSpPr/>
          <p:nvPr/>
        </p:nvSpPr>
        <p:spPr>
          <a:xfrm>
            <a:off x="8681012" y="1863524"/>
            <a:ext cx="231495" cy="1238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Graphic 4" descr="Thermometer with solid fill">
            <a:extLst>
              <a:ext uri="{FF2B5EF4-FFF2-40B4-BE49-F238E27FC236}">
                <a16:creationId xmlns:a16="http://schemas.microsoft.com/office/drawing/2014/main" id="{358F80B3-AA98-BF5C-2827-4748670DC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7690" y="1208532"/>
            <a:ext cx="654992" cy="65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8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53D899-9C8D-747F-E5AF-F5517FDCB3ED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rgbClr val="99CC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 DRAINAGE UCS SNID FINGER MARK 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D2D9F-2439-4010-1B24-914B92D6B5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41"/>
          <a:stretch/>
        </p:blipFill>
        <p:spPr>
          <a:xfrm>
            <a:off x="0" y="523221"/>
            <a:ext cx="12069859" cy="6334780"/>
          </a:xfrm>
          <a:prstGeom prst="rect">
            <a:avLst/>
          </a:prstGeom>
          <a:solidFill>
            <a:srgbClr val="00AA00"/>
          </a:solidFill>
        </p:spPr>
      </p:pic>
    </p:spTree>
    <p:extLst>
      <p:ext uri="{BB962C8B-B14F-4D97-AF65-F5344CB8AC3E}">
        <p14:creationId xmlns:p14="http://schemas.microsoft.com/office/powerpoint/2010/main" val="263523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1225</Words>
  <Application>Microsoft Office PowerPoint</Application>
  <PresentationFormat>Widescreen</PresentationFormat>
  <Paragraphs>757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Lato</vt:lpstr>
      <vt:lpstr>Office Theme</vt:lpstr>
      <vt:lpstr>PowerPoint Presentation</vt:lpstr>
      <vt:lpstr>Commulative all Days District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TVBMC</vt:lpstr>
      <vt:lpstr>TVBMC</vt:lpstr>
      <vt:lpstr>PowerPoint Presentation</vt:lpstr>
      <vt:lpstr>PowerPoint Presentation</vt:lpstr>
      <vt:lpstr>Reported leftover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Ishaq</dc:creator>
  <cp:lastModifiedBy>Muhammad Ishaq</cp:lastModifiedBy>
  <cp:revision>632</cp:revision>
  <dcterms:created xsi:type="dcterms:W3CDTF">2024-11-11T14:50:42Z</dcterms:created>
  <dcterms:modified xsi:type="dcterms:W3CDTF">2024-12-20T12:18:33Z</dcterms:modified>
</cp:coreProperties>
</file>