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7"/>
    <a:srgbClr val="7EA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57B6-6CD9-CA59-4AC7-7E2AF9F41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7958E-58A8-FE7E-0069-F631246E8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972E-B13A-AAB4-6145-82E5DE97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58D2-ECB8-2DAC-95C5-C16894C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A305-F8F0-152C-214A-0B53E2B9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59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CBAA-8FC4-23CC-0053-9A7056E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86478-2AC5-77C5-C48B-C5A1DC67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940AD-1512-1AB9-BCB1-41D05845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498A-3430-11C6-26EB-1127428D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33A0-BFDA-4B35-D11C-E214E0B2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5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A4608-05D9-E6F9-DCD9-65F1475F1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F130C-AB0F-1540-A7B1-6BC7A8E56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0D4-190A-0F89-B40D-9DFA5654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1456C-1B1F-C58B-6B60-3D4ED103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A09C-6AB3-9249-8D60-33F70994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0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3E60-04AD-8EB1-B49A-C0A5D4D2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208F-FA91-95F4-6AF6-F90C3FF7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27D0-6724-2383-8954-ABDDA597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A380-D549-18FC-0F65-6DE35AFA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25BF-6F08-A326-69DB-0275B00D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8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9A49-23AD-A1DB-0A25-71F95C72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D0855-98C8-89B3-48C1-DFE1FF60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B723-1C0C-682B-A4EA-0D1E9134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74F2-9F87-FF64-5271-7373906C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3062D-4BAB-7DDA-ED06-26601B76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5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7897-7640-6CE8-055D-84C0C88E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5004-A2FA-81A8-98ED-FB5A3D41C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28302-95F6-B442-50AE-D7317B75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52FF-FAED-4C05-0843-6BE09B42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059D1-9BED-93AC-49A8-5D227E39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A5F4-C980-FA33-5BB0-F29C9FB2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2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E8A3-80EF-AD83-F83C-9F2E8816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A4A7-921C-AFB0-5145-2188F8FC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5DDDE-841B-279F-E252-491351EB7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82E5-F405-B022-6218-66AE93AA7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6DEE5-466B-824F-73F8-3BFF23B28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29FD0-2619-770C-392F-4A0FAD0B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15BA3-F8BD-D78F-6454-2BF52B14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3C63B-0385-7FAC-1F22-B0A44F19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1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0741-E042-8998-0FC2-92BB6031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1DF6D-BB68-1021-4666-F01913C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B1D51-EF95-7737-779B-F5DF23C9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2806F-0850-7793-7908-9611FCC7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6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927AF-37C0-F486-5688-9A06945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4E8D3-E04B-7F27-E963-2A9FA616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6BC92-F0DD-D909-B7ED-036748BD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926A-2366-4142-E5FF-58CAD6E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AC05-82E2-6810-5625-23725369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6B187-E70B-16A4-99D2-468FBE38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44BB4-83D0-B4A7-4AA2-23AC7FA2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29BC3-4BE9-9C32-53B7-63FCA5D5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92A7-F0A8-5BA2-2CAE-BC3EC290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8031-C525-BFFE-BB41-7A203B5A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46139-4B40-F007-E166-89C685213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5AA53-D618-FE77-0458-52114DF4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403BE-D6F4-5642-6DCD-451EC61D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19CCC-F1F8-7D4B-A4B1-D81ECE2C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74B24-090B-7D02-F336-6DF24C4C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rgbClr val="2A2AA6"/>
            </a:gs>
            <a:gs pos="44944">
              <a:srgbClr val="1A1AA0"/>
            </a:gs>
            <a:gs pos="88000">
              <a:srgbClr val="3A3AAC"/>
            </a:gs>
            <a:gs pos="10000">
              <a:srgbClr val="000097"/>
            </a:gs>
            <a:gs pos="88000">
              <a:srgbClr val="000097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982E1-612C-7C42-505D-4030C824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AA4B-4A99-D6DF-661D-E04746AAE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8744-03E3-2801-52C5-215559DC1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C4800-AAAB-4637-8C0E-32B398D56A91}" type="datetimeFigureOut">
              <a:rPr lang="en-GB" smtClean="0"/>
              <a:t>2024-11-20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D905-A85E-E49C-F763-6ADFB402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6F69-B4A9-17B5-29A6-B7EB2D338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C7BC6-87B6-4E24-984D-ABFD975AC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4371E-6074-4FE1-317C-001CC75DF6E4}"/>
              </a:ext>
            </a:extLst>
          </p:cNvPr>
          <p:cNvSpPr txBox="1"/>
          <p:nvPr/>
        </p:nvSpPr>
        <p:spPr>
          <a:xfrm>
            <a:off x="1" y="0"/>
            <a:ext cx="551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NID OCT 2024 ICM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DF5D3-EB31-BFE0-CED1-4F70074D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" y="900699"/>
            <a:ext cx="11903120" cy="59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B71DA9-2659-5894-1CA1-47B87079B6DB}"/>
              </a:ext>
            </a:extLst>
          </p:cNvPr>
          <p:cNvGrpSpPr/>
          <p:nvPr/>
        </p:nvGrpSpPr>
        <p:grpSpPr>
          <a:xfrm>
            <a:off x="3672" y="896918"/>
            <a:ext cx="11865166" cy="646331"/>
            <a:chOff x="0" y="599463"/>
            <a:chExt cx="3033141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30153A-EF83-3803-5454-753F995B2095}"/>
                </a:ext>
              </a:extLst>
            </p:cNvPr>
            <p:cNvSpPr txBox="1"/>
            <p:nvPr/>
          </p:nvSpPr>
          <p:spPr>
            <a:xfrm>
              <a:off x="259098" y="599463"/>
              <a:ext cx="277404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0097"/>
                  </a:solidFill>
                </a:rPr>
                <a:t>        95 </a:t>
              </a:r>
            </a:p>
            <a:p>
              <a:r>
                <a:rPr lang="en-GB" b="1" dirty="0" err="1">
                  <a:solidFill>
                    <a:srgbClr val="000097"/>
                  </a:solidFill>
                </a:rPr>
                <a:t>Fingermark</a:t>
              </a:r>
              <a:endParaRPr lang="en-GB" b="1" dirty="0">
                <a:solidFill>
                  <a:srgbClr val="000097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DC4951-36F3-6A93-8C10-B1E2F3136F0E}"/>
                </a:ext>
              </a:extLst>
            </p:cNvPr>
            <p:cNvSpPr txBox="1"/>
            <p:nvPr/>
          </p:nvSpPr>
          <p:spPr>
            <a:xfrm>
              <a:off x="0" y="599463"/>
              <a:ext cx="25909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B0F0"/>
                  </a:solidFill>
                </a:rPr>
                <a:t>    88 </a:t>
              </a:r>
            </a:p>
            <a:p>
              <a:r>
                <a:rPr lang="en-GB" b="1" dirty="0">
                  <a:solidFill>
                    <a:srgbClr val="00B0F0"/>
                  </a:solidFill>
                </a:rPr>
                <a:t>Recall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A8841A-42D1-87AC-0A2A-B13C7760FBDF}"/>
              </a:ext>
            </a:extLst>
          </p:cNvPr>
          <p:cNvSpPr txBox="1"/>
          <p:nvPr/>
        </p:nvSpPr>
        <p:spPr>
          <a:xfrm>
            <a:off x="2284163" y="0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UC WISE %AGE BY RECALL AND FM 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51BFCB-40B3-DF17-6B36-9292B2F4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249"/>
            <a:ext cx="11865166" cy="53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2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4D013-FEAD-309E-869F-8714213D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02"/>
          <a:stretch/>
        </p:blipFill>
        <p:spPr>
          <a:xfrm>
            <a:off x="0" y="927658"/>
            <a:ext cx="11876183" cy="5930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A44C8-217F-39A0-B257-1138746B8DFC}"/>
              </a:ext>
            </a:extLst>
          </p:cNvPr>
          <p:cNvSpPr txBox="1"/>
          <p:nvPr/>
        </p:nvSpPr>
        <p:spPr>
          <a:xfrm>
            <a:off x="2192357" y="0"/>
            <a:ext cx="7020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TVBMC AND TEAM DID NOT VISIT HOUSE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840711-7F2D-CE2C-D103-B8CB848D6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22149"/>
              </p:ext>
            </p:extLst>
          </p:nvPr>
        </p:nvGraphicFramePr>
        <p:xfrm>
          <a:off x="0" y="936434"/>
          <a:ext cx="11942284" cy="5921565"/>
        </p:xfrm>
        <a:graphic>
          <a:graphicData uri="http://schemas.openxmlformats.org/drawingml/2006/table">
            <a:tbl>
              <a:tblPr/>
              <a:tblGrid>
                <a:gridCol w="6085604">
                  <a:extLst>
                    <a:ext uri="{9D8B030D-6E8A-4147-A177-3AD203B41FA5}">
                      <a16:colId xmlns:a16="http://schemas.microsoft.com/office/drawing/2014/main" val="3958402413"/>
                    </a:ext>
                  </a:extLst>
                </a:gridCol>
                <a:gridCol w="5856680">
                  <a:extLst>
                    <a:ext uri="{9D8B030D-6E8A-4147-A177-3AD203B41FA5}">
                      <a16:colId xmlns:a16="http://schemas.microsoft.com/office/drawing/2014/main" val="1306651200"/>
                    </a:ext>
                  </a:extLst>
                </a:gridCol>
              </a:tblGrid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DIKHAN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369979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772187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ComNET staff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395649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 Coordinator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2232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UCPO / UCSP/ UCDO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294247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TPO/ TDO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55304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Coordinator / District Coordinator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816644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Immunization Officer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304442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DSV / ASV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86752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NSTOP Officer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966348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Federal/Provincial/District Facilitator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54783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TTSP/TUSP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27431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277525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CEO/DHO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64105"/>
                  </a:ext>
                </a:extLst>
              </a:tr>
              <a:tr h="3947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56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520C40-E532-5020-68AF-C3815A9195A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ICM HH Clusters Cadre Wise </a:t>
            </a:r>
          </a:p>
        </p:txBody>
      </p:sp>
    </p:spTree>
    <p:extLst>
      <p:ext uri="{BB962C8B-B14F-4D97-AF65-F5344CB8AC3E}">
        <p14:creationId xmlns:p14="http://schemas.microsoft.com/office/powerpoint/2010/main" val="258133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807297-EB72-77E0-E4AB-FC34AAB29366}"/>
              </a:ext>
            </a:extLst>
          </p:cNvPr>
          <p:cNvGrpSpPr/>
          <p:nvPr/>
        </p:nvGrpSpPr>
        <p:grpSpPr>
          <a:xfrm>
            <a:off x="0" y="903383"/>
            <a:ext cx="12008386" cy="5954617"/>
            <a:chOff x="0" y="1696598"/>
            <a:chExt cx="12115066" cy="516140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9A1356-7241-1FAB-E240-B5A43697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96598"/>
              <a:ext cx="10114537" cy="51614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7702B9-8377-688A-C3DE-BD7C883A6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4537" y="1696598"/>
              <a:ext cx="2000529" cy="516140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E096E6-E1B4-F539-5815-0B3FECB352A2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Child Away Refusal and Vaccinated by Monitor UC wise and District wise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0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6E74CF-99EA-2475-CD2C-30B577E015CE}"/>
              </a:ext>
            </a:extLst>
          </p:cNvPr>
          <p:cNvSpPr txBox="1"/>
          <p:nvPr/>
        </p:nvSpPr>
        <p:spPr>
          <a:xfrm>
            <a:off x="2867140" y="0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UC Wise # of Team Monitored 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D3CF2-91EA-949C-6143-3D0C1371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196"/>
            <a:ext cx="11975335" cy="59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5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5A94C-503E-CB08-2166-98E415C9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434"/>
            <a:ext cx="12017409" cy="5921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AC8A63-0A89-7F5E-8DC3-923000D95DD4}"/>
              </a:ext>
            </a:extLst>
          </p:cNvPr>
          <p:cNvSpPr txBox="1"/>
          <p:nvPr/>
        </p:nvSpPr>
        <p:spPr>
          <a:xfrm>
            <a:off x="3313324" y="85247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TEAM COMPOSITION AS MONITORED </a:t>
            </a:r>
          </a:p>
        </p:txBody>
      </p:sp>
    </p:spTree>
    <p:extLst>
      <p:ext uri="{BB962C8B-B14F-4D97-AF65-F5344CB8AC3E}">
        <p14:creationId xmlns:p14="http://schemas.microsoft.com/office/powerpoint/2010/main" val="167690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Ishaq</dc:creator>
  <cp:lastModifiedBy>Muhammad Ishaq</cp:lastModifiedBy>
  <cp:revision>46</cp:revision>
  <dcterms:created xsi:type="dcterms:W3CDTF">2024-11-20T06:05:49Z</dcterms:created>
  <dcterms:modified xsi:type="dcterms:W3CDTF">2024-11-20T12:33:21Z</dcterms:modified>
</cp:coreProperties>
</file>