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61" r:id="rId7"/>
    <p:sldId id="262" r:id="rId8"/>
    <p:sldId id="289" r:id="rId9"/>
    <p:sldId id="264" r:id="rId10"/>
    <p:sldId id="278" r:id="rId11"/>
    <p:sldId id="266" r:id="rId12"/>
    <p:sldId id="258"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6/4/2023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Home credit score card model</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By : Muhammad Julizar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416301" cy="1325563"/>
          </a:xfrm>
        </p:spPr>
        <p:txBody>
          <a:bodyPr/>
          <a:lstStyle/>
          <a:p>
            <a:r>
              <a:rPr lang="en-ZA" dirty="0"/>
              <a:t>Problem statement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164166" y="2875491"/>
            <a:ext cx="4432301" cy="2553758"/>
          </a:xfrm>
        </p:spPr>
        <p:txBody>
          <a:bodyPr>
            <a:normAutofit/>
          </a:bodyPr>
          <a:lstStyle/>
          <a:p>
            <a:pPr algn="just"/>
            <a:r>
              <a:rPr lang="en-GB" dirty="0"/>
              <a:t>Home Credit seeks to expand their products, with the target is people ho doesn't have bank account with providing a positive and safe money borrowing experience. In order to make this happen Home Credit Create a Machine Learning to predict  customers who are able to make repayments are not rejected when applying for a loan.</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PROBLEM STATEMENT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EDA</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DATA PREPROCESSING</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625600" y="4710114"/>
            <a:ext cx="2421164" cy="514350"/>
          </a:xfrm>
        </p:spPr>
        <p:txBody>
          <a:bodyPr/>
          <a:lstStyle/>
          <a:p>
            <a:r>
              <a:rPr lang="en-US" dirty="0"/>
              <a:t>Model evaluation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2</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4</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7</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8</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16" name="Title 1">
            <a:extLst>
              <a:ext uri="{FF2B5EF4-FFF2-40B4-BE49-F238E27FC236}">
                <a16:creationId xmlns:a16="http://schemas.microsoft.com/office/drawing/2014/main" id="{AB1D862A-9218-4512-A60E-08B8986DC183}"/>
              </a:ext>
            </a:extLst>
          </p:cNvPr>
          <p:cNvSpPr>
            <a:spLocks noGrp="1"/>
          </p:cNvSpPr>
          <p:nvPr>
            <p:ph type="title"/>
          </p:nvPr>
        </p:nvSpPr>
        <p:spPr>
          <a:xfrm>
            <a:off x="3588712" y="0"/>
            <a:ext cx="5173133" cy="1325563"/>
          </a:xfrm>
        </p:spPr>
        <p:txBody>
          <a:bodyPr/>
          <a:lstStyle/>
          <a:p>
            <a:pPr algn="ctr"/>
            <a:r>
              <a:rPr lang="en-US" dirty="0"/>
              <a:t>Table OF CONTENT</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25255"/>
            <a:ext cx="8421688" cy="1325563"/>
          </a:xfrm>
        </p:spPr>
        <p:txBody>
          <a:bodyPr/>
          <a:lstStyle/>
          <a:p>
            <a:r>
              <a:rPr lang="en-US" dirty="0"/>
              <a:t>EDA (EXPLORATORY DATA ANALYSIS)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164167" y="853011"/>
            <a:ext cx="4031945" cy="365125"/>
          </a:xfrm>
        </p:spPr>
        <p:txBody>
          <a:bodyPr vert="horz" lIns="91440" tIns="45720" rIns="91440" bIns="45720" rtlCol="0" anchor="t">
            <a:normAutofit lnSpcReduction="10000"/>
          </a:bodyPr>
          <a:lstStyle/>
          <a:p>
            <a:r>
              <a:rPr lang="en-US" dirty="0"/>
              <a:t>Gender of Client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096242" y="5299042"/>
            <a:ext cx="4031030" cy="1057308"/>
          </a:xfrm>
        </p:spPr>
        <p:txBody>
          <a:bodyPr/>
          <a:lstStyle/>
          <a:p>
            <a:r>
              <a:rPr lang="en-US" dirty="0"/>
              <a:t>The client was dominated by Female with 65.8% than Male just 34.2%</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2228" y="871375"/>
            <a:ext cx="4031945" cy="365125"/>
          </a:xfrm>
        </p:spPr>
        <p:txBody>
          <a:bodyPr>
            <a:normAutofit lnSpcReduction="10000"/>
          </a:bodyPr>
          <a:lstStyle/>
          <a:p>
            <a:r>
              <a:rPr lang="en-US" dirty="0"/>
              <a:t>Payment Ability</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pic>
        <p:nvPicPr>
          <p:cNvPr id="11" name="Picture 10">
            <a:extLst>
              <a:ext uri="{FF2B5EF4-FFF2-40B4-BE49-F238E27FC236}">
                <a16:creationId xmlns:a16="http://schemas.microsoft.com/office/drawing/2014/main" id="{B44EF7AB-1B39-4E85-99BD-238D92A6EDE1}"/>
              </a:ext>
            </a:extLst>
          </p:cNvPr>
          <p:cNvPicPr>
            <a:picLocks noChangeAspect="1"/>
          </p:cNvPicPr>
          <p:nvPr/>
        </p:nvPicPr>
        <p:blipFill>
          <a:blip r:embed="rId2"/>
          <a:stretch>
            <a:fillRect/>
          </a:stretch>
        </p:blipFill>
        <p:spPr>
          <a:xfrm>
            <a:off x="6400641" y="1236500"/>
            <a:ext cx="4419918" cy="3908138"/>
          </a:xfrm>
          <a:prstGeom prst="rect">
            <a:avLst/>
          </a:prstGeom>
        </p:spPr>
      </p:pic>
      <p:sp>
        <p:nvSpPr>
          <p:cNvPr id="13" name="Text Placeholder 12">
            <a:extLst>
              <a:ext uri="{FF2B5EF4-FFF2-40B4-BE49-F238E27FC236}">
                <a16:creationId xmlns:a16="http://schemas.microsoft.com/office/drawing/2014/main" id="{C54C6BDF-5CC0-4A87-AF75-81CD9E783FF9}"/>
              </a:ext>
            </a:extLst>
          </p:cNvPr>
          <p:cNvSpPr>
            <a:spLocks noGrp="1"/>
          </p:cNvSpPr>
          <p:nvPr>
            <p:ph type="body" sz="quarter" idx="17"/>
          </p:nvPr>
        </p:nvSpPr>
        <p:spPr>
          <a:xfrm>
            <a:off x="6673143" y="5299042"/>
            <a:ext cx="4031030" cy="1057308"/>
          </a:xfrm>
        </p:spPr>
        <p:txBody>
          <a:bodyPr/>
          <a:lstStyle/>
          <a:p>
            <a:r>
              <a:rPr lang="en-US" dirty="0"/>
              <a:t>Almost of the client have no difficult payments with 91.9%</a:t>
            </a:r>
            <a:endParaRPr lang="LID4096" dirty="0"/>
          </a:p>
        </p:txBody>
      </p:sp>
      <p:pic>
        <p:nvPicPr>
          <p:cNvPr id="23" name="Picture 22">
            <a:extLst>
              <a:ext uri="{FF2B5EF4-FFF2-40B4-BE49-F238E27FC236}">
                <a16:creationId xmlns:a16="http://schemas.microsoft.com/office/drawing/2014/main" id="{879977AE-70EA-4D76-BE13-E5F64DB5B571}"/>
              </a:ext>
            </a:extLst>
          </p:cNvPr>
          <p:cNvPicPr>
            <a:picLocks noChangeAspect="1"/>
          </p:cNvPicPr>
          <p:nvPr/>
        </p:nvPicPr>
        <p:blipFill>
          <a:blip r:embed="rId3"/>
          <a:stretch>
            <a:fillRect/>
          </a:stretch>
        </p:blipFill>
        <p:spPr>
          <a:xfrm>
            <a:off x="1487827" y="1236500"/>
            <a:ext cx="3777322" cy="3908138"/>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248357" y="-557789"/>
            <a:ext cx="6654799" cy="1325563"/>
          </a:xfrm>
        </p:spPr>
        <p:txBody>
          <a:bodyPr/>
          <a:lstStyle/>
          <a:p>
            <a:pPr algn="ctr"/>
            <a:r>
              <a:rPr lang="en-US" dirty="0"/>
              <a:t>Characteristic of client</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6446972" y="3837461"/>
            <a:ext cx="5431971" cy="557950"/>
          </a:xfrm>
        </p:spPr>
        <p:txBody>
          <a:bodyPr/>
          <a:lstStyle/>
          <a:p>
            <a:r>
              <a:rPr lang="en-GB" dirty="0"/>
              <a:t>clients who own realty make more loans than those who do not own realty. </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11" name="Picture 10">
            <a:extLst>
              <a:ext uri="{FF2B5EF4-FFF2-40B4-BE49-F238E27FC236}">
                <a16:creationId xmlns:a16="http://schemas.microsoft.com/office/drawing/2014/main" id="{4D78302C-99E7-4BDD-B8D6-A7FFB85929F2}"/>
              </a:ext>
            </a:extLst>
          </p:cNvPr>
          <p:cNvPicPr>
            <a:picLocks noChangeAspect="1"/>
          </p:cNvPicPr>
          <p:nvPr/>
        </p:nvPicPr>
        <p:blipFill>
          <a:blip r:embed="rId2"/>
          <a:stretch>
            <a:fillRect/>
          </a:stretch>
        </p:blipFill>
        <p:spPr>
          <a:xfrm>
            <a:off x="6307032" y="700887"/>
            <a:ext cx="4978128" cy="3124205"/>
          </a:xfrm>
          <a:prstGeom prst="rect">
            <a:avLst/>
          </a:prstGeom>
        </p:spPr>
      </p:pic>
      <p:pic>
        <p:nvPicPr>
          <p:cNvPr id="29" name="Picture 28">
            <a:extLst>
              <a:ext uri="{FF2B5EF4-FFF2-40B4-BE49-F238E27FC236}">
                <a16:creationId xmlns:a16="http://schemas.microsoft.com/office/drawing/2014/main" id="{2902C8F8-BFFD-40CF-86E5-563AD2A4BB10}"/>
              </a:ext>
            </a:extLst>
          </p:cNvPr>
          <p:cNvPicPr>
            <a:picLocks noChangeAspect="1"/>
          </p:cNvPicPr>
          <p:nvPr/>
        </p:nvPicPr>
        <p:blipFill rotWithShape="1">
          <a:blip r:embed="rId3"/>
          <a:srcRect b="1880"/>
          <a:stretch/>
        </p:blipFill>
        <p:spPr>
          <a:xfrm>
            <a:off x="175840" y="905235"/>
            <a:ext cx="5660143" cy="2040466"/>
          </a:xfrm>
          <a:prstGeom prst="rect">
            <a:avLst/>
          </a:prstGeom>
        </p:spPr>
      </p:pic>
      <p:sp>
        <p:nvSpPr>
          <p:cNvPr id="30" name="Text Placeholder 9">
            <a:extLst>
              <a:ext uri="{FF2B5EF4-FFF2-40B4-BE49-F238E27FC236}">
                <a16:creationId xmlns:a16="http://schemas.microsoft.com/office/drawing/2014/main" id="{5EAF2224-3383-43D9-BA2B-53B6A9FC9766}"/>
              </a:ext>
            </a:extLst>
          </p:cNvPr>
          <p:cNvSpPr txBox="1">
            <a:spLocks/>
          </p:cNvSpPr>
          <p:nvPr/>
        </p:nvSpPr>
        <p:spPr>
          <a:xfrm>
            <a:off x="404012" y="3236723"/>
            <a:ext cx="5431971" cy="55795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majority of loan applicants fall within the age range of 35-45 years, with the next highest number of applicants being in the 40-45 age range. On the other hand, there is a significantly low number of applicants below the age of 25 or above 65.</a:t>
            </a:r>
          </a:p>
        </p:txBody>
      </p:sp>
      <p:pic>
        <p:nvPicPr>
          <p:cNvPr id="31" name="Picture 30">
            <a:extLst>
              <a:ext uri="{FF2B5EF4-FFF2-40B4-BE49-F238E27FC236}">
                <a16:creationId xmlns:a16="http://schemas.microsoft.com/office/drawing/2014/main" id="{D79B8AA6-2B2E-47C8-B20E-1C7BA61274ED}"/>
              </a:ext>
            </a:extLst>
          </p:cNvPr>
          <p:cNvPicPr>
            <a:picLocks noChangeAspect="1"/>
          </p:cNvPicPr>
          <p:nvPr/>
        </p:nvPicPr>
        <p:blipFill>
          <a:blip r:embed="rId4"/>
          <a:stretch>
            <a:fillRect/>
          </a:stretch>
        </p:blipFill>
        <p:spPr>
          <a:xfrm>
            <a:off x="404011" y="3933312"/>
            <a:ext cx="5431971" cy="2683709"/>
          </a:xfrm>
          <a:prstGeom prst="rect">
            <a:avLst/>
          </a:prstGeom>
        </p:spPr>
      </p:pic>
      <p:sp>
        <p:nvSpPr>
          <p:cNvPr id="32" name="Text Placeholder 9">
            <a:extLst>
              <a:ext uri="{FF2B5EF4-FFF2-40B4-BE49-F238E27FC236}">
                <a16:creationId xmlns:a16="http://schemas.microsoft.com/office/drawing/2014/main" id="{A7BA5188-8434-4FB2-997D-02999C6DAF5A}"/>
              </a:ext>
            </a:extLst>
          </p:cNvPr>
          <p:cNvSpPr txBox="1">
            <a:spLocks/>
          </p:cNvSpPr>
          <p:nvPr/>
        </p:nvSpPr>
        <p:spPr>
          <a:xfrm>
            <a:off x="5751315" y="4812703"/>
            <a:ext cx="2392439" cy="84065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contract is dominated by Cash loans</a:t>
            </a:r>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540125" y="-602456"/>
            <a:ext cx="5111750" cy="1204912"/>
          </a:xfrm>
        </p:spPr>
        <p:txBody>
          <a:bodyPr/>
          <a:lstStyle/>
          <a:p>
            <a:pPr algn="ctr"/>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896533" y="4907746"/>
            <a:ext cx="8737600" cy="1525588"/>
          </a:xfrm>
        </p:spPr>
        <p:txBody>
          <a:bodyPr vert="horz" lIns="91440" tIns="45720" rIns="91440" bIns="45720" rtlCol="0" anchor="t">
            <a:normAutofit/>
          </a:bodyPr>
          <a:lstStyle/>
          <a:p>
            <a:r>
              <a:rPr lang="en-GB" dirty="0"/>
              <a:t>- The top 5 job types that borrow the most are Laborers, Sales Staff, Core staff, Managers and Drivers.</a:t>
            </a:r>
          </a:p>
          <a:p>
            <a:r>
              <a:rPr lang="en-GB" dirty="0"/>
              <a:t>- Clients who live in a house/apartment make loans more often than others</a:t>
            </a:r>
          </a:p>
          <a:p>
            <a:endParaRPr lang="en-ZA"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7" name="Picture 6">
            <a:extLst>
              <a:ext uri="{FF2B5EF4-FFF2-40B4-BE49-F238E27FC236}">
                <a16:creationId xmlns:a16="http://schemas.microsoft.com/office/drawing/2014/main" id="{AE6C674F-126B-49D2-9109-BB5BABD202EE}"/>
              </a:ext>
            </a:extLst>
          </p:cNvPr>
          <p:cNvPicPr>
            <a:picLocks noChangeAspect="1"/>
          </p:cNvPicPr>
          <p:nvPr/>
        </p:nvPicPr>
        <p:blipFill>
          <a:blip r:embed="rId2"/>
          <a:stretch>
            <a:fillRect/>
          </a:stretch>
        </p:blipFill>
        <p:spPr>
          <a:xfrm>
            <a:off x="259821" y="1077394"/>
            <a:ext cx="11672358" cy="3407458"/>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3380014" y="123484"/>
            <a:ext cx="5431971" cy="846301"/>
          </a:xfrm>
        </p:spPr>
        <p:txBody>
          <a:bodyPr/>
          <a:lstStyle/>
          <a:p>
            <a:pPr algn="ctr"/>
            <a:r>
              <a:rPr lang="en-ZA" dirty="0"/>
              <a:t>Data </a:t>
            </a:r>
            <a:r>
              <a:rPr lang="en-ZA" dirty="0" err="1"/>
              <a:t>preprocessing</a:t>
            </a:r>
            <a:endParaRPr lang="en-ZA"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3" y="6694704"/>
            <a:ext cx="653143" cy="365125"/>
          </a:xfrm>
        </p:spPr>
        <p:txBody>
          <a:bodyPr/>
          <a:lstStyle/>
          <a:p>
            <a:fld id="{19B51A1E-902D-48AF-9020-955120F399B6}" type="slidenum">
              <a:rPr lang="en-ZA" smtClean="0"/>
              <a:pPr/>
              <a:t>7</a:t>
            </a:fld>
            <a:endParaRPr lang="en-ZA" dirty="0"/>
          </a:p>
        </p:txBody>
      </p:sp>
      <p:sp>
        <p:nvSpPr>
          <p:cNvPr id="12" name="Flowchart: Magnetic Disk 11">
            <a:extLst>
              <a:ext uri="{FF2B5EF4-FFF2-40B4-BE49-F238E27FC236}">
                <a16:creationId xmlns:a16="http://schemas.microsoft.com/office/drawing/2014/main" id="{B544BBFD-E736-4296-9267-D3A8EEB1D858}"/>
              </a:ext>
            </a:extLst>
          </p:cNvPr>
          <p:cNvSpPr/>
          <p:nvPr/>
        </p:nvSpPr>
        <p:spPr>
          <a:xfrm>
            <a:off x="245533" y="3446270"/>
            <a:ext cx="1244600" cy="19388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endParaRPr lang="LID4096" dirty="0">
              <a:solidFill>
                <a:schemeClr val="tx1"/>
              </a:solidFill>
            </a:endParaRPr>
          </a:p>
        </p:txBody>
      </p:sp>
      <p:cxnSp>
        <p:nvCxnSpPr>
          <p:cNvPr id="13" name="Connector: Elbow 12">
            <a:extLst>
              <a:ext uri="{FF2B5EF4-FFF2-40B4-BE49-F238E27FC236}">
                <a16:creationId xmlns:a16="http://schemas.microsoft.com/office/drawing/2014/main" id="{DE5E5C86-4B4A-468E-85FF-57FF111EE1E5}"/>
              </a:ext>
            </a:extLst>
          </p:cNvPr>
          <p:cNvCxnSpPr>
            <a:cxnSpLocks/>
            <a:stCxn id="12" idx="4"/>
            <a:endCxn id="14" idx="1"/>
          </p:cNvCxnSpPr>
          <p:nvPr/>
        </p:nvCxnSpPr>
        <p:spPr>
          <a:xfrm flipV="1">
            <a:off x="1490133" y="2684559"/>
            <a:ext cx="1210731" cy="173114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58A302F-3417-46CA-A387-CA6A0CB65D13}"/>
              </a:ext>
            </a:extLst>
          </p:cNvPr>
          <p:cNvSpPr/>
          <p:nvPr/>
        </p:nvSpPr>
        <p:spPr>
          <a:xfrm>
            <a:off x="2700864" y="2362826"/>
            <a:ext cx="2421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Duplicates</a:t>
            </a:r>
            <a:endParaRPr lang="LID4096" dirty="0">
              <a:solidFill>
                <a:schemeClr val="tx1"/>
              </a:solidFill>
            </a:endParaRPr>
          </a:p>
        </p:txBody>
      </p:sp>
      <p:sp>
        <p:nvSpPr>
          <p:cNvPr id="16" name="Rectangle 15">
            <a:extLst>
              <a:ext uri="{FF2B5EF4-FFF2-40B4-BE49-F238E27FC236}">
                <a16:creationId xmlns:a16="http://schemas.microsoft.com/office/drawing/2014/main" id="{156B089C-2A4E-4A89-9FA7-FBDA9ECDC329}"/>
              </a:ext>
            </a:extLst>
          </p:cNvPr>
          <p:cNvSpPr/>
          <p:nvPr/>
        </p:nvSpPr>
        <p:spPr>
          <a:xfrm>
            <a:off x="2700863" y="3442037"/>
            <a:ext cx="2421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Handling Missing Values</a:t>
            </a:r>
            <a:endParaRPr lang="LID4096" dirty="0">
              <a:solidFill>
                <a:schemeClr val="tx1"/>
              </a:solidFill>
            </a:endParaRPr>
          </a:p>
        </p:txBody>
      </p:sp>
      <p:sp>
        <p:nvSpPr>
          <p:cNvPr id="17" name="Rectangle 16">
            <a:extLst>
              <a:ext uri="{FF2B5EF4-FFF2-40B4-BE49-F238E27FC236}">
                <a16:creationId xmlns:a16="http://schemas.microsoft.com/office/drawing/2014/main" id="{798CA307-4162-46E6-A12A-35A50DFBDC39}"/>
              </a:ext>
            </a:extLst>
          </p:cNvPr>
          <p:cNvSpPr/>
          <p:nvPr/>
        </p:nvSpPr>
        <p:spPr>
          <a:xfrm>
            <a:off x="2700862" y="4499894"/>
            <a:ext cx="2421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Handling Outlier</a:t>
            </a:r>
            <a:endParaRPr lang="LID4096" dirty="0">
              <a:solidFill>
                <a:schemeClr val="tx1"/>
              </a:solidFill>
            </a:endParaRPr>
          </a:p>
        </p:txBody>
      </p:sp>
      <p:sp>
        <p:nvSpPr>
          <p:cNvPr id="18" name="Rectangle 17">
            <a:extLst>
              <a:ext uri="{FF2B5EF4-FFF2-40B4-BE49-F238E27FC236}">
                <a16:creationId xmlns:a16="http://schemas.microsoft.com/office/drawing/2014/main" id="{DBBDDDFE-D3B1-433C-9373-67238E943F74}"/>
              </a:ext>
            </a:extLst>
          </p:cNvPr>
          <p:cNvSpPr/>
          <p:nvPr/>
        </p:nvSpPr>
        <p:spPr>
          <a:xfrm>
            <a:off x="2690576" y="5579105"/>
            <a:ext cx="2421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Selection </a:t>
            </a:r>
            <a:endParaRPr lang="LID4096" dirty="0">
              <a:solidFill>
                <a:schemeClr val="tx1"/>
              </a:solidFill>
            </a:endParaRPr>
          </a:p>
        </p:txBody>
      </p:sp>
      <p:sp>
        <p:nvSpPr>
          <p:cNvPr id="31" name="Rectangle 30">
            <a:extLst>
              <a:ext uri="{FF2B5EF4-FFF2-40B4-BE49-F238E27FC236}">
                <a16:creationId xmlns:a16="http://schemas.microsoft.com/office/drawing/2014/main" id="{7F29F2AE-8DFB-41E0-86FD-1B33707E735B}"/>
              </a:ext>
            </a:extLst>
          </p:cNvPr>
          <p:cNvSpPr/>
          <p:nvPr/>
        </p:nvSpPr>
        <p:spPr>
          <a:xfrm>
            <a:off x="6493929" y="2802804"/>
            <a:ext cx="2421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Scalling</a:t>
            </a:r>
            <a:r>
              <a:rPr lang="en-US" dirty="0">
                <a:solidFill>
                  <a:schemeClr val="tx1"/>
                </a:solidFill>
              </a:rPr>
              <a:t> and Encoding </a:t>
            </a:r>
            <a:endParaRPr lang="LID4096" dirty="0">
              <a:solidFill>
                <a:schemeClr val="tx1"/>
              </a:solidFill>
            </a:endParaRPr>
          </a:p>
        </p:txBody>
      </p:sp>
      <p:sp>
        <p:nvSpPr>
          <p:cNvPr id="33" name="Rectangle 32">
            <a:extLst>
              <a:ext uri="{FF2B5EF4-FFF2-40B4-BE49-F238E27FC236}">
                <a16:creationId xmlns:a16="http://schemas.microsoft.com/office/drawing/2014/main" id="{EDB02CD0-DA22-4FE7-AF81-E86A2BDD0BAD}"/>
              </a:ext>
            </a:extLst>
          </p:cNvPr>
          <p:cNvSpPr/>
          <p:nvPr/>
        </p:nvSpPr>
        <p:spPr>
          <a:xfrm>
            <a:off x="6493929" y="3871988"/>
            <a:ext cx="2421467" cy="643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Resampling</a:t>
            </a:r>
            <a:endParaRPr lang="LID4096" dirty="0">
              <a:solidFill>
                <a:schemeClr val="tx1"/>
              </a:solidFill>
            </a:endParaRPr>
          </a:p>
        </p:txBody>
      </p:sp>
      <p:cxnSp>
        <p:nvCxnSpPr>
          <p:cNvPr id="43" name="Straight Arrow Connector 42">
            <a:extLst>
              <a:ext uri="{FF2B5EF4-FFF2-40B4-BE49-F238E27FC236}">
                <a16:creationId xmlns:a16="http://schemas.microsoft.com/office/drawing/2014/main" id="{6443C2A3-ECAC-4392-8C42-F42C7EC4E575}"/>
              </a:ext>
            </a:extLst>
          </p:cNvPr>
          <p:cNvCxnSpPr>
            <a:cxnSpLocks/>
            <a:stCxn id="14" idx="2"/>
            <a:endCxn id="16" idx="0"/>
          </p:cNvCxnSpPr>
          <p:nvPr/>
        </p:nvCxnSpPr>
        <p:spPr>
          <a:xfrm flipH="1">
            <a:off x="3911597" y="3006292"/>
            <a:ext cx="1" cy="43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DB07333-9355-4B35-8688-C571E0A0E598}"/>
              </a:ext>
            </a:extLst>
          </p:cNvPr>
          <p:cNvCxnSpPr>
            <a:cxnSpLocks/>
          </p:cNvCxnSpPr>
          <p:nvPr/>
        </p:nvCxnSpPr>
        <p:spPr>
          <a:xfrm flipH="1">
            <a:off x="3901313" y="4064149"/>
            <a:ext cx="1" cy="43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C75D847-EC0D-407A-AABD-9AEAF8A22CD0}"/>
              </a:ext>
            </a:extLst>
          </p:cNvPr>
          <p:cNvCxnSpPr>
            <a:cxnSpLocks/>
          </p:cNvCxnSpPr>
          <p:nvPr/>
        </p:nvCxnSpPr>
        <p:spPr>
          <a:xfrm flipH="1">
            <a:off x="3901310" y="5087004"/>
            <a:ext cx="1" cy="43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C43F2D32-3BBD-424D-875E-8C9F9707DCA2}"/>
              </a:ext>
            </a:extLst>
          </p:cNvPr>
          <p:cNvCxnSpPr>
            <a:cxnSpLocks/>
            <a:stCxn id="18" idx="3"/>
            <a:endCxn id="31" idx="1"/>
          </p:cNvCxnSpPr>
          <p:nvPr/>
        </p:nvCxnSpPr>
        <p:spPr>
          <a:xfrm flipV="1">
            <a:off x="5112043" y="3124537"/>
            <a:ext cx="1381886" cy="277630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F5D7C6C-7024-4C81-AD50-04D8EEF5C1F8}"/>
              </a:ext>
            </a:extLst>
          </p:cNvPr>
          <p:cNvCxnSpPr>
            <a:cxnSpLocks/>
          </p:cNvCxnSpPr>
          <p:nvPr/>
        </p:nvCxnSpPr>
        <p:spPr>
          <a:xfrm flipH="1">
            <a:off x="7630277" y="3436243"/>
            <a:ext cx="1" cy="43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Oval 60">
            <a:extLst>
              <a:ext uri="{FF2B5EF4-FFF2-40B4-BE49-F238E27FC236}">
                <a16:creationId xmlns:a16="http://schemas.microsoft.com/office/drawing/2014/main" id="{0EECA094-FB89-4BB0-AAEE-A192A94AF7C5}"/>
              </a:ext>
            </a:extLst>
          </p:cNvPr>
          <p:cNvSpPr/>
          <p:nvPr/>
        </p:nvSpPr>
        <p:spPr>
          <a:xfrm>
            <a:off x="9414930" y="3250438"/>
            <a:ext cx="2082782" cy="813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PREDICTION</a:t>
            </a:r>
            <a:endParaRPr lang="LID4096" dirty="0">
              <a:solidFill>
                <a:schemeClr val="tx1"/>
              </a:solidFill>
            </a:endParaRPr>
          </a:p>
        </p:txBody>
      </p:sp>
      <p:cxnSp>
        <p:nvCxnSpPr>
          <p:cNvPr id="62" name="Straight Arrow Connector 61">
            <a:extLst>
              <a:ext uri="{FF2B5EF4-FFF2-40B4-BE49-F238E27FC236}">
                <a16:creationId xmlns:a16="http://schemas.microsoft.com/office/drawing/2014/main" id="{31D5F40C-2B86-4D1C-9548-8FD6300F724B}"/>
              </a:ext>
            </a:extLst>
          </p:cNvPr>
          <p:cNvCxnSpPr>
            <a:cxnSpLocks/>
            <a:stCxn id="33" idx="3"/>
            <a:endCxn id="61" idx="2"/>
          </p:cNvCxnSpPr>
          <p:nvPr/>
        </p:nvCxnSpPr>
        <p:spPr>
          <a:xfrm flipV="1">
            <a:off x="8915396" y="3657294"/>
            <a:ext cx="499534" cy="536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Graphic 61">
            <a:extLst>
              <a:ext uri="{FF2B5EF4-FFF2-40B4-BE49-F238E27FC236}">
                <a16:creationId xmlns:a16="http://schemas.microsoft.com/office/drawing/2014/main" id="{DDF5D5FB-A2C8-4764-BB08-77BEA255E311}"/>
              </a:ext>
              <a:ext uri="{C183D7F6-B498-43B3-948B-1728B52AA6E4}">
                <adec:decorative xmlns:adec="http://schemas.microsoft.com/office/drawing/2017/decorative" val="1"/>
              </a:ext>
            </a:extLst>
          </p:cNvPr>
          <p:cNvSpPr/>
          <p:nvPr/>
        </p:nvSpPr>
        <p:spPr>
          <a:xfrm>
            <a:off x="4088440" y="746262"/>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
        <p:nvSpPr>
          <p:cNvPr id="67" name="Graphic 61">
            <a:extLst>
              <a:ext uri="{FF2B5EF4-FFF2-40B4-BE49-F238E27FC236}">
                <a16:creationId xmlns:a16="http://schemas.microsoft.com/office/drawing/2014/main" id="{B54B38CF-6951-421F-8DF9-05C95C1604B8}"/>
              </a:ext>
              <a:ext uri="{C183D7F6-B498-43B3-948B-1728B52AA6E4}">
                <adec:decorative xmlns:adec="http://schemas.microsoft.com/office/drawing/2017/decorative" val="1"/>
              </a:ext>
            </a:extLst>
          </p:cNvPr>
          <p:cNvSpPr/>
          <p:nvPr/>
        </p:nvSpPr>
        <p:spPr>
          <a:xfrm>
            <a:off x="6316700" y="746262"/>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
        <p:nvSpPr>
          <p:cNvPr id="69" name="Text Placeholder 28">
            <a:extLst>
              <a:ext uri="{FF2B5EF4-FFF2-40B4-BE49-F238E27FC236}">
                <a16:creationId xmlns:a16="http://schemas.microsoft.com/office/drawing/2014/main" id="{7469470B-828D-4D36-A67E-7B5098D0FA03}"/>
              </a:ext>
            </a:extLst>
          </p:cNvPr>
          <p:cNvSpPr txBox="1">
            <a:spLocks/>
          </p:cNvSpPr>
          <p:nvPr/>
        </p:nvSpPr>
        <p:spPr>
          <a:xfrm>
            <a:off x="4350591" y="1127147"/>
            <a:ext cx="1706965" cy="104857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121 columns</a:t>
            </a:r>
          </a:p>
        </p:txBody>
      </p:sp>
      <p:sp>
        <p:nvSpPr>
          <p:cNvPr id="70" name="Text Placeholder 28">
            <a:extLst>
              <a:ext uri="{FF2B5EF4-FFF2-40B4-BE49-F238E27FC236}">
                <a16:creationId xmlns:a16="http://schemas.microsoft.com/office/drawing/2014/main" id="{67B72A96-FAD8-41AB-840F-535C887FBB9B}"/>
              </a:ext>
            </a:extLst>
          </p:cNvPr>
          <p:cNvSpPr txBox="1">
            <a:spLocks/>
          </p:cNvSpPr>
          <p:nvPr/>
        </p:nvSpPr>
        <p:spPr>
          <a:xfrm>
            <a:off x="6553196" y="1134685"/>
            <a:ext cx="1706965" cy="104857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48,744 Rows</a:t>
            </a:r>
          </a:p>
        </p:txBody>
      </p:sp>
      <p:sp>
        <p:nvSpPr>
          <p:cNvPr id="71" name="Text Placeholder 28">
            <a:extLst>
              <a:ext uri="{FF2B5EF4-FFF2-40B4-BE49-F238E27FC236}">
                <a16:creationId xmlns:a16="http://schemas.microsoft.com/office/drawing/2014/main" id="{5B4265A7-0FBB-4C75-BECD-FE22349ECC99}"/>
              </a:ext>
            </a:extLst>
          </p:cNvPr>
          <p:cNvSpPr txBox="1">
            <a:spLocks/>
          </p:cNvSpPr>
          <p:nvPr/>
        </p:nvSpPr>
        <p:spPr>
          <a:xfrm>
            <a:off x="2690576" y="2784403"/>
            <a:ext cx="2421466" cy="2782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0 Duplicates</a:t>
            </a:r>
          </a:p>
        </p:txBody>
      </p:sp>
      <p:sp>
        <p:nvSpPr>
          <p:cNvPr id="80" name="Text Placeholder 28">
            <a:extLst>
              <a:ext uri="{FF2B5EF4-FFF2-40B4-BE49-F238E27FC236}">
                <a16:creationId xmlns:a16="http://schemas.microsoft.com/office/drawing/2014/main" id="{A3BA0215-32AB-4283-AC36-0922828EF313}"/>
              </a:ext>
            </a:extLst>
          </p:cNvPr>
          <p:cNvSpPr txBox="1">
            <a:spLocks/>
          </p:cNvSpPr>
          <p:nvPr/>
        </p:nvSpPr>
        <p:spPr>
          <a:xfrm>
            <a:off x="2690576" y="6001331"/>
            <a:ext cx="2421466" cy="2782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100" dirty="0"/>
              <a:t>From 121 to 50 Features</a:t>
            </a:r>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7583"/>
            <a:ext cx="8421688" cy="1325563"/>
          </a:xfrm>
        </p:spPr>
        <p:txBody>
          <a:bodyPr/>
          <a:lstStyle/>
          <a:p>
            <a:r>
              <a:rPr lang="en-US" dirty="0"/>
              <a:t>Model evaluation</a:t>
            </a:r>
          </a:p>
        </p:txBody>
      </p:sp>
      <p:pic>
        <p:nvPicPr>
          <p:cNvPr id="25" name="Picture 24">
            <a:extLst>
              <a:ext uri="{FF2B5EF4-FFF2-40B4-BE49-F238E27FC236}">
                <a16:creationId xmlns:a16="http://schemas.microsoft.com/office/drawing/2014/main" id="{D969C30F-AD00-4689-9F01-34970C45C801}"/>
              </a:ext>
            </a:extLst>
          </p:cNvPr>
          <p:cNvPicPr>
            <a:picLocks noChangeAspect="1"/>
          </p:cNvPicPr>
          <p:nvPr/>
        </p:nvPicPr>
        <p:blipFill>
          <a:blip r:embed="rId2"/>
          <a:stretch>
            <a:fillRect/>
          </a:stretch>
        </p:blipFill>
        <p:spPr>
          <a:xfrm>
            <a:off x="2655886" y="1259418"/>
            <a:ext cx="6880225" cy="2025650"/>
          </a:xfrm>
          <a:prstGeom prst="rect">
            <a:avLst/>
          </a:prstGeom>
        </p:spPr>
      </p:pic>
      <p:pic>
        <p:nvPicPr>
          <p:cNvPr id="26" name="Picture 25">
            <a:extLst>
              <a:ext uri="{FF2B5EF4-FFF2-40B4-BE49-F238E27FC236}">
                <a16:creationId xmlns:a16="http://schemas.microsoft.com/office/drawing/2014/main" id="{5D92DA43-14F7-4C91-89AF-6D30CB38A0FD}"/>
              </a:ext>
            </a:extLst>
          </p:cNvPr>
          <p:cNvPicPr>
            <a:picLocks noChangeAspect="1"/>
          </p:cNvPicPr>
          <p:nvPr/>
        </p:nvPicPr>
        <p:blipFill>
          <a:blip r:embed="rId3"/>
          <a:stretch>
            <a:fillRect/>
          </a:stretch>
        </p:blipFill>
        <p:spPr>
          <a:xfrm>
            <a:off x="4095748" y="3429000"/>
            <a:ext cx="4000500" cy="1600200"/>
          </a:xfrm>
          <a:prstGeom prst="rect">
            <a:avLst/>
          </a:prstGeom>
        </p:spPr>
      </p:pic>
      <p:sp>
        <p:nvSpPr>
          <p:cNvPr id="27" name="Text Placeholder 24">
            <a:extLst>
              <a:ext uri="{FF2B5EF4-FFF2-40B4-BE49-F238E27FC236}">
                <a16:creationId xmlns:a16="http://schemas.microsoft.com/office/drawing/2014/main" id="{3455907E-4AB9-404C-8699-F84053D895DB}"/>
              </a:ext>
            </a:extLst>
          </p:cNvPr>
          <p:cNvSpPr txBox="1">
            <a:spLocks/>
          </p:cNvSpPr>
          <p:nvPr/>
        </p:nvSpPr>
        <p:spPr>
          <a:xfrm>
            <a:off x="2345267" y="5173132"/>
            <a:ext cx="7772399" cy="12828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From the above metrics values and classification report testing Random Forest is the best algorithm model compared to the other 3 algorithms with a test </a:t>
            </a:r>
            <a:r>
              <a:rPr lang="en-GB" sz="1200" b="1" dirty="0"/>
              <a:t>Accuracy</a:t>
            </a:r>
            <a:r>
              <a:rPr lang="en-GB" sz="1200" dirty="0"/>
              <a:t> value of 95.30% and a </a:t>
            </a:r>
            <a:r>
              <a:rPr lang="en-GB" sz="1200" b="1" dirty="0"/>
              <a:t>ROC AUC</a:t>
            </a:r>
            <a:r>
              <a:rPr lang="en-GB" sz="1200" dirty="0"/>
              <a:t> value of 0.952.</a:t>
            </a:r>
          </a:p>
          <a:p>
            <a:r>
              <a:rPr lang="en-GB" sz="1200" dirty="0"/>
              <a:t>In addition, if seen from the classification report value, the </a:t>
            </a:r>
            <a:r>
              <a:rPr lang="en-GB" sz="1200" b="1" dirty="0"/>
              <a:t>Precision</a:t>
            </a:r>
            <a:r>
              <a:rPr lang="en-GB" sz="1200" dirty="0"/>
              <a:t> value of random forest is 0.92 and the </a:t>
            </a:r>
            <a:r>
              <a:rPr lang="en-GB" sz="1200" b="1" dirty="0"/>
              <a:t>Recall</a:t>
            </a:r>
            <a:r>
              <a:rPr lang="en-GB" sz="1200" dirty="0"/>
              <a:t> value is 0.91, this shows that the model is very good at predicting class 0: No difficult Payment and class 1: Difficult Payment</a:t>
            </a:r>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4B831D-CC4F-47D2-B57B-55B560B5E6EA}"/>
              </a:ext>
            </a:extLst>
          </p:cNvPr>
          <p:cNvSpPr txBox="1">
            <a:spLocks/>
          </p:cNvSpPr>
          <p:nvPr/>
        </p:nvSpPr>
        <p:spPr>
          <a:xfrm>
            <a:off x="6186223" y="604310"/>
            <a:ext cx="550256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Conclusion</a:t>
            </a:r>
          </a:p>
        </p:txBody>
      </p:sp>
      <p:sp>
        <p:nvSpPr>
          <p:cNvPr id="7" name="Content Placeholder 21">
            <a:extLst>
              <a:ext uri="{FF2B5EF4-FFF2-40B4-BE49-F238E27FC236}">
                <a16:creationId xmlns:a16="http://schemas.microsoft.com/office/drawing/2014/main" id="{BA1FE2A6-5CEF-4BE2-AE6A-ADFE3DCC0FB1}"/>
              </a:ext>
            </a:extLst>
          </p:cNvPr>
          <p:cNvSpPr txBox="1">
            <a:spLocks/>
          </p:cNvSpPr>
          <p:nvPr/>
        </p:nvSpPr>
        <p:spPr>
          <a:xfrm>
            <a:off x="6096000" y="1698409"/>
            <a:ext cx="5427133" cy="4439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00" dirty="0">
                <a:solidFill>
                  <a:schemeClr val="bg1"/>
                </a:solidFill>
              </a:rPr>
              <a:t>Random Forest Algorithm is the best algorithm model among Logistic Regression, Gaussian Naive Bayes and Decision Tree that can be used to predict customers who are able to make repayments so that they are not rejected when applying for a loan.</a:t>
            </a:r>
          </a:p>
          <a:p>
            <a:pPr marL="0" indent="0">
              <a:buNone/>
            </a:pPr>
            <a:br>
              <a:rPr lang="en-GB" sz="1100" dirty="0">
                <a:solidFill>
                  <a:schemeClr val="bg1"/>
                </a:solidFill>
              </a:rPr>
            </a:br>
            <a:r>
              <a:rPr lang="en-GB" sz="1100" dirty="0">
                <a:solidFill>
                  <a:schemeClr val="bg1"/>
                </a:solidFill>
              </a:rPr>
              <a:t>Random Forest is the best algorithm model with a test </a:t>
            </a:r>
            <a:r>
              <a:rPr lang="en-GB" sz="1100" b="1" dirty="0">
                <a:solidFill>
                  <a:schemeClr val="bg1"/>
                </a:solidFill>
              </a:rPr>
              <a:t>Accuracy </a:t>
            </a:r>
            <a:r>
              <a:rPr lang="en-GB" sz="1100" dirty="0">
                <a:solidFill>
                  <a:schemeClr val="bg1"/>
                </a:solidFill>
              </a:rPr>
              <a:t>value of 95.30% and a </a:t>
            </a:r>
            <a:r>
              <a:rPr lang="en-GB" sz="1100" b="1" dirty="0">
                <a:solidFill>
                  <a:schemeClr val="bg1"/>
                </a:solidFill>
              </a:rPr>
              <a:t>ROC AUC</a:t>
            </a:r>
            <a:r>
              <a:rPr lang="en-GB" sz="1100" dirty="0">
                <a:solidFill>
                  <a:schemeClr val="bg1"/>
                </a:solidFill>
              </a:rPr>
              <a:t> value of 0.952. which means from a total of 48609 people who have no difficult payment in `</a:t>
            </a:r>
            <a:r>
              <a:rPr lang="en-GB" sz="1100" dirty="0" err="1">
                <a:solidFill>
                  <a:schemeClr val="bg1"/>
                </a:solidFill>
              </a:rPr>
              <a:t>application_test</a:t>
            </a:r>
            <a:r>
              <a:rPr lang="en-GB" sz="1100" dirty="0">
                <a:solidFill>
                  <a:schemeClr val="bg1"/>
                </a:solidFill>
              </a:rPr>
              <a:t>` we only have a risk of misprediction of 4.7% prediction error which is very good if the machine learning is implemented.</a:t>
            </a:r>
          </a:p>
          <a:p>
            <a:pPr marL="0" indent="0">
              <a:buNone/>
            </a:pPr>
            <a:endParaRPr lang="en-GB" sz="1100" b="1" dirty="0">
              <a:solidFill>
                <a:schemeClr val="bg1"/>
              </a:solidFill>
            </a:endParaRPr>
          </a:p>
          <a:p>
            <a:pPr marL="0" indent="0">
              <a:buNone/>
            </a:pPr>
            <a:endParaRPr lang="en-GB" sz="1100" b="1" dirty="0">
              <a:solidFill>
                <a:schemeClr val="bg1"/>
              </a:solidFill>
            </a:endParaRPr>
          </a:p>
          <a:p>
            <a:pPr marL="0" indent="0">
              <a:buNone/>
            </a:pPr>
            <a:r>
              <a:rPr lang="en-GB" sz="1100" b="1" dirty="0">
                <a:solidFill>
                  <a:schemeClr val="bg1"/>
                </a:solidFill>
              </a:rPr>
              <a:t>Business Recommendation </a:t>
            </a:r>
          </a:p>
          <a:p>
            <a:pPr marL="0" indent="0">
              <a:buNone/>
            </a:pPr>
            <a:br>
              <a:rPr lang="en-GB" sz="1100" dirty="0">
                <a:solidFill>
                  <a:schemeClr val="bg1"/>
                </a:solidFill>
              </a:rPr>
            </a:br>
            <a:r>
              <a:rPr lang="en-GB" sz="1100" dirty="0">
                <a:solidFill>
                  <a:schemeClr val="bg1"/>
                </a:solidFill>
              </a:rPr>
              <a:t>By looking at the data, the characteristics of clients who make more loans with `no difficult payment` are clients </a:t>
            </a:r>
            <a:r>
              <a:rPr lang="en-GB" sz="1100" b="1" dirty="0">
                <a:solidFill>
                  <a:schemeClr val="bg1"/>
                </a:solidFill>
              </a:rPr>
              <a:t>between 35-45 years old, have a place to live, have higher education, have a job, and are married</a:t>
            </a:r>
            <a:r>
              <a:rPr lang="en-GB" sz="1100" dirty="0">
                <a:solidFill>
                  <a:schemeClr val="bg1"/>
                </a:solidFill>
              </a:rPr>
              <a:t>, we can create more campaigns with these characteristics.</a:t>
            </a:r>
          </a:p>
          <a:p>
            <a:pPr marL="0" indent="0">
              <a:buNone/>
            </a:pPr>
            <a:br>
              <a:rPr lang="en-GB" sz="1100" dirty="0">
                <a:solidFill>
                  <a:schemeClr val="bg1"/>
                </a:solidFill>
              </a:rPr>
            </a:br>
            <a:r>
              <a:rPr lang="en-GB" sz="1100" dirty="0">
                <a:solidFill>
                  <a:schemeClr val="bg1"/>
                </a:solidFill>
              </a:rPr>
              <a:t>From this historical data, companies consider offering various types of loans that suit customer needs and preferences. For example, personal loans, business loans, or property loans. By providing a variety of options, the company can reach a wider market segment and cater to the needs of diverse customers.</a:t>
            </a:r>
            <a:br>
              <a:rPr lang="en-GB" sz="1100" dirty="0">
                <a:solidFill>
                  <a:schemeClr val="bg1"/>
                </a:solidFill>
              </a:rPr>
            </a:br>
            <a:br>
              <a:rPr lang="en-GB" sz="1100" dirty="0">
                <a:solidFill>
                  <a:schemeClr val="bg1"/>
                </a:solidFill>
              </a:rPr>
            </a:br>
            <a:endParaRPr lang="en-GB" sz="1100" dirty="0">
              <a:solidFill>
                <a:schemeClr val="bg1"/>
              </a:solidFill>
            </a:endParaRP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114</TotalTime>
  <Words>612</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Monoline</vt:lpstr>
      <vt:lpstr>Home credit score card model</vt:lpstr>
      <vt:lpstr>Problem statement</vt:lpstr>
      <vt:lpstr>Table OF CONTENT</vt:lpstr>
      <vt:lpstr>EDA (EXPLORATORY DATA ANALYSIS)</vt:lpstr>
      <vt:lpstr>Characteristic of client</vt:lpstr>
      <vt:lpstr>PRODUCT BENEFITS</vt:lpstr>
      <vt:lpstr>Data preprocessing</vt:lpstr>
      <vt:lpstr>Model evaluation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score card model</dc:title>
  <dc:creator>Muhammad Julizar</dc:creator>
  <cp:lastModifiedBy>Muhammad Julizar</cp:lastModifiedBy>
  <cp:revision>1</cp:revision>
  <dcterms:created xsi:type="dcterms:W3CDTF">2023-06-04T05:02:49Z</dcterms:created>
  <dcterms:modified xsi:type="dcterms:W3CDTF">2023-06-04T06:57:04Z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