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25/03/2024</a:t>
            </a:fld>
            <a:endParaRPr lang="en-GB" dirty="0"/>
          </a:p>
        </p:txBody>
      </p:sp>
      <p:sp>
        <p:nvSpPr>
          <p:cNvPr id="5" name="Footer Placeholder 4">
            <a:extLst>
              <a:ext uri="{FF2B5EF4-FFF2-40B4-BE49-F238E27FC236}">
                <a16:creationId xmlns=""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5" name="Footer Placeholder 4">
            <a:extLst>
              <a:ext uri="{FF2B5EF4-FFF2-40B4-BE49-F238E27FC236}">
                <a16:creationId xmlns=""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5" name="Footer Placeholder 4">
            <a:extLst>
              <a:ext uri="{FF2B5EF4-FFF2-40B4-BE49-F238E27FC236}">
                <a16:creationId xmlns=""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192941069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5" name="Footer Placeholder 4">
            <a:extLst>
              <a:ext uri="{FF2B5EF4-FFF2-40B4-BE49-F238E27FC236}">
                <a16:creationId xmlns=""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5" name="Footer Placeholder 4">
            <a:extLst>
              <a:ext uri="{FF2B5EF4-FFF2-40B4-BE49-F238E27FC236}">
                <a16:creationId xmlns=""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6" name="Footer Placeholder 5">
            <a:extLst>
              <a:ext uri="{FF2B5EF4-FFF2-40B4-BE49-F238E27FC236}">
                <a16:creationId xmlns=""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8" name="Footer Placeholder 7">
            <a:extLst>
              <a:ext uri="{FF2B5EF4-FFF2-40B4-BE49-F238E27FC236}">
                <a16:creationId xmlns=""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4" name="Footer Placeholder 3">
            <a:extLst>
              <a:ext uri="{FF2B5EF4-FFF2-40B4-BE49-F238E27FC236}">
                <a16:creationId xmlns=""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3" name="Footer Placeholder 2">
            <a:extLst>
              <a:ext uri="{FF2B5EF4-FFF2-40B4-BE49-F238E27FC236}">
                <a16:creationId xmlns=""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6" name="Footer Placeholder 5">
            <a:extLst>
              <a:ext uri="{FF2B5EF4-FFF2-40B4-BE49-F238E27FC236}">
                <a16:creationId xmlns=""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25/03/2024</a:t>
            </a:fld>
            <a:endParaRPr lang="en-GB"/>
          </a:p>
        </p:txBody>
      </p:sp>
      <p:sp>
        <p:nvSpPr>
          <p:cNvPr id="6" name="Footer Placeholder 5">
            <a:extLst>
              <a:ext uri="{FF2B5EF4-FFF2-40B4-BE49-F238E27FC236}">
                <a16:creationId xmlns=""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25/03/2024</a:t>
            </a:fld>
            <a:endParaRPr lang="en-GB"/>
          </a:p>
        </p:txBody>
      </p:sp>
      <p:sp>
        <p:nvSpPr>
          <p:cNvPr id="5" name="Footer Placeholder 4">
            <a:extLst>
              <a:ext uri="{FF2B5EF4-FFF2-40B4-BE49-F238E27FC236}">
                <a16:creationId xmlns=""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t>British Airways</a:t>
            </a:r>
          </a:p>
        </p:txBody>
      </p:sp>
      <p:sp>
        <p:nvSpPr>
          <p:cNvPr id="3" name="Subtitle 2">
            <a:extLst>
              <a:ext uri="{FF2B5EF4-FFF2-40B4-BE49-F238E27FC236}">
                <a16:creationId xmlns="" xmlns:a16="http://schemas.microsoft.com/office/drawing/2014/main" id="{A28FAAD5-BEA6-D647-CD8F-9337612F188E}"/>
              </a:ext>
            </a:extLst>
          </p:cNvPr>
          <p:cNvSpPr>
            <a:spLocks noGrp="1"/>
          </p:cNvSpPr>
          <p:nvPr>
            <p:ph type="subTitle" idx="1"/>
          </p:nvPr>
        </p:nvSpPr>
        <p:spPr>
          <a:xfrm>
            <a:off x="1485672" y="3649364"/>
            <a:ext cx="9144000" cy="870483"/>
          </a:xfrm>
        </p:spPr>
        <p:txBody>
          <a:bodyPr/>
          <a:lstStyle/>
          <a:p>
            <a:r>
              <a:rPr lang="en-GB" smtClean="0"/>
              <a:t>Predictive model</a:t>
            </a:r>
            <a:endParaRPr lang="en-GB" dirty="0"/>
          </a:p>
        </p:txBody>
      </p:sp>
      <p:sp>
        <p:nvSpPr>
          <p:cNvPr id="4" name="Text Placeholder 3">
            <a:extLst>
              <a:ext uri="{FF2B5EF4-FFF2-40B4-BE49-F238E27FC236}">
                <a16:creationId xmlns="" xmlns:a16="http://schemas.microsoft.com/office/drawing/2014/main" id="{35DAAE56-6498-6C34-D5D9-05A0333BD3BC}"/>
              </a:ext>
            </a:extLst>
          </p:cNvPr>
          <p:cNvSpPr>
            <a:spLocks noGrp="1"/>
          </p:cNvSpPr>
          <p:nvPr>
            <p:ph type="body" sz="quarter" idx="10"/>
          </p:nvPr>
        </p:nvSpPr>
        <p:spPr>
          <a:xfrm>
            <a:off x="1524000" y="6230124"/>
            <a:ext cx="9144000" cy="275781"/>
          </a:xfrm>
        </p:spPr>
        <p:txBody>
          <a:bodyPr/>
          <a:lstStyle/>
          <a:p>
            <a:r>
              <a:rPr lang="en-GB" dirty="0"/>
              <a:t>2022-11-09</a:t>
            </a:r>
          </a:p>
        </p:txBody>
      </p:sp>
      <p:pic>
        <p:nvPicPr>
          <p:cNvPr id="5" name="Picture 4"/>
          <p:cNvPicPr>
            <a:picLocks noChangeAspect="1"/>
          </p:cNvPicPr>
          <p:nvPr/>
        </p:nvPicPr>
        <p:blipFill>
          <a:blip r:embed="rId2"/>
          <a:stretch>
            <a:fillRect/>
          </a:stretch>
        </p:blipFill>
        <p:spPr>
          <a:xfrm>
            <a:off x="4723986" y="418348"/>
            <a:ext cx="2667372" cy="200053"/>
          </a:xfrm>
          <a:prstGeom prst="rect">
            <a:avLst/>
          </a:prstGeom>
        </p:spPr>
      </p:pic>
    </p:spTree>
    <p:extLst>
      <p:ext uri="{BB962C8B-B14F-4D97-AF65-F5344CB8AC3E}">
        <p14:creationId xmlns:p14="http://schemas.microsoft.com/office/powerpoint/2010/main" val="165954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C7C9EE2-AB7B-7C0C-1FC8-20E35CF4B6CB}"/>
              </a:ext>
            </a:extLst>
          </p:cNvPr>
          <p:cNvSpPr>
            <a:spLocks noGrp="1"/>
          </p:cNvSpPr>
          <p:nvPr>
            <p:ph type="title"/>
          </p:nvPr>
        </p:nvSpPr>
        <p:spPr>
          <a:xfrm>
            <a:off x="472460" y="664391"/>
            <a:ext cx="10912464" cy="442867"/>
          </a:xfrm>
        </p:spPr>
        <p:txBody>
          <a:bodyPr>
            <a:noAutofit/>
          </a:bodyPr>
          <a:lstStyle/>
          <a:p>
            <a:r>
              <a:rPr lang="en-US" sz="3200" b="1"/>
              <a:t>Results of Predictive Modeling Using Random Forest</a:t>
            </a:r>
            <a:endParaRPr lang="en-GB"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123" y="-31069"/>
            <a:ext cx="2857500" cy="177165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117273819"/>
              </p:ext>
            </p:extLst>
          </p:nvPr>
        </p:nvGraphicFramePr>
        <p:xfrm>
          <a:off x="598059" y="1183715"/>
          <a:ext cx="6936082" cy="3209556"/>
        </p:xfrm>
        <a:graphic>
          <a:graphicData uri="http://schemas.openxmlformats.org/drawingml/2006/table">
            <a:tbl>
              <a:tblPr firstRow="1" bandRow="1">
                <a:tableStyleId>{5C22544A-7EE6-4342-B048-85BDC9FD1C3A}</a:tableStyleId>
              </a:tblPr>
              <a:tblGrid>
                <a:gridCol w="2018753"/>
                <a:gridCol w="1078154"/>
                <a:gridCol w="1064743"/>
                <a:gridCol w="1387216"/>
                <a:gridCol w="1387216"/>
              </a:tblGrid>
              <a:tr h="340312">
                <a:tc>
                  <a:txBody>
                    <a:bodyPr/>
                    <a:lstStyle/>
                    <a:p>
                      <a:pPr algn="ctr"/>
                      <a:r>
                        <a:rPr lang="en-US" smtClean="0"/>
                        <a:t>Model</a:t>
                      </a:r>
                      <a:endParaRPr lang="en-US"/>
                    </a:p>
                  </a:txBody>
                  <a:tcP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mtClean="0"/>
                        <a:t>Accuracy</a:t>
                      </a:r>
                      <a:endParaRPr lang="en-US"/>
                    </a:p>
                  </a:txBody>
                  <a:tcP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mtClean="0"/>
                        <a:t>Precision</a:t>
                      </a:r>
                      <a:endParaRPr lang="en-US"/>
                    </a:p>
                  </a:txBody>
                  <a:tcP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mtClean="0"/>
                        <a:t>Recall</a:t>
                      </a:r>
                      <a:endParaRPr lang="en-US"/>
                    </a:p>
                  </a:txBody>
                  <a:tcP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mtClean="0"/>
                        <a:t>F1-Score</a:t>
                      </a:r>
                      <a:endParaRPr lang="en-US"/>
                    </a:p>
                  </a:txBody>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796200">
                <a:tc>
                  <a:txBody>
                    <a:bodyPr/>
                    <a:lstStyle/>
                    <a:p>
                      <a:pPr algn="l"/>
                      <a:r>
                        <a:rPr lang="en-US" sz="1300" smtClean="0">
                          <a:latin typeface="Cambria" panose="02040503050406030204" pitchFamily="18" charset="0"/>
                          <a:ea typeface="Cambria" panose="02040503050406030204" pitchFamily="18" charset="0"/>
                        </a:rPr>
                        <a:t>Random Forest Classifier with Oversampling (All</a:t>
                      </a:r>
                      <a:r>
                        <a:rPr lang="en-US" sz="1300" baseline="0" smtClean="0">
                          <a:latin typeface="Cambria" panose="02040503050406030204" pitchFamily="18" charset="0"/>
                          <a:ea typeface="Cambria" panose="02040503050406030204" pitchFamily="18" charset="0"/>
                        </a:rPr>
                        <a:t> Features)</a:t>
                      </a:r>
                      <a:endParaRPr lang="en-US" sz="1300">
                        <a:latin typeface="Cambria" panose="02040503050406030204" pitchFamily="18" charset="0"/>
                        <a:ea typeface="Cambria" panose="02040503050406030204" pitchFamily="18" charset="0"/>
                      </a:endParaRPr>
                    </a:p>
                  </a:txBody>
                  <a:tcPr anchor="ctr">
                    <a:lnL w="1905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smtClean="0">
                          <a:latin typeface="Arial" panose="020B0604020202020204" pitchFamily="34" charset="0"/>
                          <a:ea typeface="Cambria" panose="02040503050406030204" pitchFamily="18" charset="0"/>
                          <a:cs typeface="Arial" panose="020B0604020202020204" pitchFamily="34" charset="0"/>
                        </a:rPr>
                        <a:t>0.8416</a:t>
                      </a: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smtClean="0">
                          <a:latin typeface="Arial" panose="020B0604020202020204" pitchFamily="34" charset="0"/>
                          <a:ea typeface="Cambria" panose="02040503050406030204" pitchFamily="18" charset="0"/>
                          <a:cs typeface="Arial" panose="020B0604020202020204" pitchFamily="34" charset="0"/>
                        </a:rPr>
                        <a:t>0.4313</a:t>
                      </a: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smtClean="0">
                          <a:latin typeface="Arial" panose="020B0604020202020204" pitchFamily="34" charset="0"/>
                          <a:ea typeface="Cambria" panose="02040503050406030204" pitchFamily="18" charset="0"/>
                          <a:cs typeface="Arial" panose="020B0604020202020204" pitchFamily="34" charset="0"/>
                        </a:rPr>
                        <a:t>0.2334</a:t>
                      </a: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400" smtClean="0">
                          <a:latin typeface="Arial" panose="020B0604020202020204" pitchFamily="34" charset="0"/>
                          <a:ea typeface="Cambria" panose="02040503050406030204" pitchFamily="18" charset="0"/>
                          <a:cs typeface="Arial" panose="020B0604020202020204" pitchFamily="34" charset="0"/>
                        </a:rPr>
                        <a:t>0.3029</a:t>
                      </a: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90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r>
              <a:tr h="1163676">
                <a:tc>
                  <a:txBody>
                    <a:bodyPr/>
                    <a:lstStyle/>
                    <a:p>
                      <a:pPr algn="l"/>
                      <a:r>
                        <a:rPr lang="en-US" sz="1300" smtClean="0">
                          <a:latin typeface="Cambria" panose="02040503050406030204" pitchFamily="18" charset="0"/>
                          <a:ea typeface="Cambria" panose="02040503050406030204" pitchFamily="18" charset="0"/>
                        </a:rPr>
                        <a:t>Random Forest Classifier with Oversampling and Top 5 Feature Importance from All Features</a:t>
                      </a:r>
                      <a:endParaRPr lang="en-US" sz="1300">
                        <a:latin typeface="Cambria" panose="02040503050406030204" pitchFamily="18" charset="0"/>
                        <a:ea typeface="Cambria" panose="02040503050406030204" pitchFamily="18" charset="0"/>
                      </a:endParaRPr>
                    </a:p>
                  </a:txBody>
                  <a:tcPr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Arial" panose="020B0604020202020204" pitchFamily="34" charset="0"/>
                          <a:ea typeface="Cambria" panose="02040503050406030204" pitchFamily="18" charset="0"/>
                          <a:cs typeface="Arial" panose="020B0604020202020204" pitchFamily="34" charset="0"/>
                        </a:rPr>
                        <a:t>0.8221</a:t>
                      </a:r>
                    </a:p>
                    <a:p>
                      <a:pPr algn="ct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Arial" panose="020B0604020202020204" pitchFamily="34" charset="0"/>
                          <a:ea typeface="Cambria" panose="02040503050406030204" pitchFamily="18" charset="0"/>
                          <a:cs typeface="Arial" panose="020B0604020202020204" pitchFamily="34" charset="0"/>
                        </a:rPr>
                        <a:t>0.3670</a:t>
                      </a:r>
                    </a:p>
                    <a:p>
                      <a:pPr algn="ct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Arial" panose="020B0604020202020204" pitchFamily="34" charset="0"/>
                          <a:ea typeface="Cambria" panose="02040503050406030204" pitchFamily="18" charset="0"/>
                          <a:cs typeface="Arial" panose="020B0604020202020204" pitchFamily="34" charset="0"/>
                        </a:rPr>
                        <a:t>0.2852</a:t>
                      </a:r>
                    </a:p>
                    <a:p>
                      <a:pPr algn="ct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Arial" panose="020B0604020202020204" pitchFamily="34" charset="0"/>
                          <a:ea typeface="Cambria" panose="02040503050406030204" pitchFamily="18" charset="0"/>
                          <a:cs typeface="Arial" panose="020B0604020202020204" pitchFamily="34" charset="0"/>
                        </a:rPr>
                        <a:t>0.3210</a:t>
                      </a:r>
                    </a:p>
                    <a:p>
                      <a:pPr algn="ctr"/>
                      <a:endParaRPr lang="en-US" sz="1400">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796200">
                <a:tc>
                  <a:txBody>
                    <a:bodyPr/>
                    <a:lstStyle/>
                    <a:p>
                      <a:pPr algn="l"/>
                      <a:r>
                        <a:rPr lang="en-US" sz="1300" b="1" smtClean="0">
                          <a:latin typeface="Cambria" panose="02040503050406030204" pitchFamily="18" charset="0"/>
                          <a:ea typeface="Cambria" panose="02040503050406030204" pitchFamily="18" charset="0"/>
                        </a:rPr>
                        <a:t>Random Forest Classifier with Oversampling and Selected Features</a:t>
                      </a:r>
                      <a:endParaRPr lang="en-US" sz="1300" b="1">
                        <a:latin typeface="Cambria" panose="02040503050406030204" pitchFamily="18" charset="0"/>
                        <a:ea typeface="Cambria" panose="02040503050406030204" pitchFamily="18" charset="0"/>
                      </a:endParaRPr>
                    </a:p>
                  </a:txBody>
                  <a:tcPr anchor="ctr">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smtClean="0">
                          <a:latin typeface="Arial" panose="020B0604020202020204" pitchFamily="34" charset="0"/>
                          <a:ea typeface="Cambria" panose="02040503050406030204" pitchFamily="18" charset="0"/>
                          <a:cs typeface="Arial" panose="020B0604020202020204" pitchFamily="34" charset="0"/>
                        </a:rPr>
                        <a:t> 0.713</a:t>
                      </a:r>
                      <a:endParaRPr lang="en-US" sz="1400" b="1">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smtClean="0">
                          <a:latin typeface="Arial" panose="020B0604020202020204" pitchFamily="34" charset="0"/>
                          <a:ea typeface="Cambria" panose="02040503050406030204" pitchFamily="18" charset="0"/>
                          <a:cs typeface="Arial" panose="020B0604020202020204" pitchFamily="34" charset="0"/>
                        </a:rPr>
                        <a:t>0.2777</a:t>
                      </a:r>
                      <a:endParaRPr lang="en-US" sz="1400" b="1">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smtClean="0">
                          <a:latin typeface="Arial" panose="020B0604020202020204" pitchFamily="34" charset="0"/>
                          <a:ea typeface="Cambria" panose="02040503050406030204" pitchFamily="18" charset="0"/>
                          <a:cs typeface="Arial" panose="020B0604020202020204" pitchFamily="34" charset="0"/>
                        </a:rPr>
                        <a:t>0.5886</a:t>
                      </a:r>
                      <a:endParaRPr lang="en-US" sz="1400" b="1">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smtClean="0">
                          <a:latin typeface="Arial" panose="020B0604020202020204" pitchFamily="34" charset="0"/>
                          <a:ea typeface="Cambria" panose="02040503050406030204" pitchFamily="18" charset="0"/>
                          <a:cs typeface="Arial" panose="020B0604020202020204" pitchFamily="34" charset="0"/>
                        </a:rPr>
                        <a:t>0.3774</a:t>
                      </a:r>
                      <a:endParaRPr lang="en-US" sz="1400" b="1">
                        <a:latin typeface="Arial" panose="020B0604020202020204" pitchFamily="34" charset="0"/>
                        <a:ea typeface="Cambria" panose="02040503050406030204" pitchFamily="18" charset="0"/>
                        <a:cs typeface="Arial" panose="020B0604020202020204" pitchFamily="34" charset="0"/>
                      </a:endParaRPr>
                    </a:p>
                  </a:txBody>
                  <a:tcPr anchor="ctr">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TextBox 13"/>
          <p:cNvSpPr txBox="1"/>
          <p:nvPr/>
        </p:nvSpPr>
        <p:spPr>
          <a:xfrm>
            <a:off x="535259" y="4517912"/>
            <a:ext cx="7061681" cy="1938992"/>
          </a:xfrm>
          <a:prstGeom prst="rect">
            <a:avLst/>
          </a:prstGeom>
          <a:noFill/>
        </p:spPr>
        <p:txBody>
          <a:bodyPr wrap="square" rtlCol="0">
            <a:spAutoFit/>
          </a:bodyPr>
          <a:lstStyle/>
          <a:p>
            <a:r>
              <a:rPr lang="en-US" sz="1200">
                <a:latin typeface="Cambria" panose="02040503050406030204" pitchFamily="18" charset="0"/>
                <a:ea typeface="Cambria" panose="02040503050406030204" pitchFamily="18" charset="0"/>
              </a:rPr>
              <a:t>In the context of predicting booking_complete, we are primarily concerned with achieving the highest Recall value. This is because we want to ensure that we predict as many cases where the customer actually completes the booking (true positives), minimizing the number of cases where the customer actually completes the booking but we fail to predict it (false negatives).</a:t>
            </a:r>
          </a:p>
          <a:p>
            <a:r>
              <a:rPr lang="en-US" sz="1200" smtClean="0">
                <a:latin typeface="Cambria" panose="02040503050406030204" pitchFamily="18" charset="0"/>
                <a:ea typeface="Cambria" panose="02040503050406030204" pitchFamily="18" charset="0"/>
              </a:rPr>
              <a:t>    </a:t>
            </a:r>
            <a:endParaRPr lang="en-US" sz="1200">
              <a:latin typeface="Cambria" panose="02040503050406030204" pitchFamily="18" charset="0"/>
              <a:ea typeface="Cambria" panose="02040503050406030204" pitchFamily="18" charset="0"/>
            </a:endParaRPr>
          </a:p>
          <a:p>
            <a:r>
              <a:rPr lang="en-US" sz="1200">
                <a:latin typeface="Cambria" panose="02040503050406030204" pitchFamily="18" charset="0"/>
                <a:ea typeface="Cambria" panose="02040503050406030204" pitchFamily="18" charset="0"/>
              </a:rPr>
              <a:t>In this case, the model with Oversampling and Selected Features has the highest Recall value (0.5886), meaning this model predicts the most cases where the customer actually completes the booking. Therefore, the third model is deemed the most suitable for this purpose. Despite having lower accuracy, it is important to emphasize that a higher Recall value is more crucial in this context.</a:t>
            </a:r>
          </a:p>
          <a:p>
            <a:endParaRPr lang="en-US" sz="1200">
              <a:latin typeface="Cambria" panose="02040503050406030204" pitchFamily="18" charset="0"/>
              <a:ea typeface="Cambria" panose="02040503050406030204" pitchFamily="18" charset="0"/>
            </a:endParaRPr>
          </a:p>
        </p:txBody>
      </p:sp>
      <p:sp>
        <p:nvSpPr>
          <p:cNvPr id="19" name="TextBox 18"/>
          <p:cNvSpPr txBox="1"/>
          <p:nvPr/>
        </p:nvSpPr>
        <p:spPr>
          <a:xfrm>
            <a:off x="7704518" y="2738762"/>
            <a:ext cx="3902299" cy="646331"/>
          </a:xfrm>
          <a:prstGeom prst="rect">
            <a:avLst/>
          </a:prstGeom>
          <a:noFill/>
        </p:spPr>
        <p:txBody>
          <a:bodyPr wrap="square" rtlCol="0">
            <a:spAutoFit/>
          </a:bodyPr>
          <a:lstStyle/>
          <a:p>
            <a:r>
              <a:rPr lang="en-US" b="1"/>
              <a:t>Selected Features and Their Importance in the Chosen Model</a:t>
            </a:r>
            <a:endParaRPr lang="en-US" b="1"/>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7317" y="3385093"/>
            <a:ext cx="4125677" cy="2449401"/>
          </a:xfrm>
          <a:prstGeom prst="rect">
            <a:avLst/>
          </a:prstGeom>
          <a:ln w="19050">
            <a:solidFill>
              <a:schemeClr val="tx1"/>
            </a:solidFill>
          </a:ln>
        </p:spPr>
      </p:pic>
    </p:spTree>
    <p:extLst>
      <p:ext uri="{BB962C8B-B14F-4D97-AF65-F5344CB8AC3E}">
        <p14:creationId xmlns:p14="http://schemas.microsoft.com/office/powerpoint/2010/main" val="191108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204</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vt:lpstr>
      <vt:lpstr>Office Theme</vt:lpstr>
      <vt:lpstr>British Airways</vt:lpstr>
      <vt:lpstr>Results of Predictive Modeling Using Random Forest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hp</cp:lastModifiedBy>
  <cp:revision>7</cp:revision>
  <dcterms:created xsi:type="dcterms:W3CDTF">2022-12-06T11:13:27Z</dcterms:created>
  <dcterms:modified xsi:type="dcterms:W3CDTF">2024-03-25T05:51:58Z</dcterms:modified>
</cp:coreProperties>
</file>