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19429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/>
              <a:t>Customer </a:t>
            </a:r>
            <a:r>
              <a:rPr lang="en-GB" smtClean="0"/>
              <a:t>Reviews Analysis And INSIGHTS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smtClean="0"/>
              <a:t>March 2024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5" y="3281342"/>
            <a:ext cx="4229690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54" y="108528"/>
            <a:ext cx="2762636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56" y="384074"/>
            <a:ext cx="7412257" cy="982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73" y="1459924"/>
            <a:ext cx="5950040" cy="100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7" y="133474"/>
            <a:ext cx="809738" cy="2057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23" y="2733833"/>
            <a:ext cx="3585118" cy="186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997" y="2733833"/>
            <a:ext cx="3667637" cy="3115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047" y="4702475"/>
            <a:ext cx="39167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Through text processing, the generated word cloud above illustrates that the overall reviews predominantly revolve around experiences </a:t>
            </a:r>
            <a:r>
              <a:rPr lang="en-US" sz="1300"/>
              <a:t>during </a:t>
            </a:r>
            <a:r>
              <a:rPr lang="en-US" sz="1300" smtClean="0"/>
              <a:t>flights.</a:t>
            </a:r>
          </a:p>
          <a:p>
            <a:endParaRPr lang="en-US" sz="1300"/>
          </a:p>
          <a:p>
            <a:r>
              <a:rPr lang="en-US" sz="1300" smtClean="0"/>
              <a:t>However, if </a:t>
            </a:r>
            <a:r>
              <a:rPr lang="en-US" sz="1300"/>
              <a:t>we look at the negative sentiment reviews, </a:t>
            </a:r>
            <a:r>
              <a:rPr lang="en-US" sz="1300" b="1"/>
              <a:t>which comprise 49%, </a:t>
            </a:r>
            <a:r>
              <a:rPr lang="en-US" sz="1300"/>
              <a:t>it indicates the </a:t>
            </a:r>
            <a:r>
              <a:rPr lang="en-US" sz="1300"/>
              <a:t>need</a:t>
            </a:r>
            <a:r>
              <a:rPr lang="en-US" sz="1300" b="1"/>
              <a:t> </a:t>
            </a:r>
            <a:r>
              <a:rPr lang="en-US" sz="1300" b="1" smtClean="0"/>
              <a:t>for </a:t>
            </a:r>
            <a:r>
              <a:rPr lang="en-US" sz="1300" b="1"/>
              <a:t>an in-depth investigation into areas of improvement or issues requiring immediate attention</a:t>
            </a:r>
            <a:r>
              <a:rPr lang="en-US" sz="1300"/>
              <a:t>, aiming to enhance customer satisfaction and overall experience</a:t>
            </a:r>
            <a:endParaRPr 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4146997" y="5848943"/>
            <a:ext cx="4481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In the above Sankey chart</a:t>
            </a:r>
            <a:r>
              <a:rPr lang="en-US" sz="1300"/>
              <a:t>, </a:t>
            </a:r>
            <a:r>
              <a:rPr lang="en-US" sz="1300" smtClean="0"/>
              <a:t>it’s evident </a:t>
            </a:r>
            <a:r>
              <a:rPr lang="en-US" sz="1300"/>
              <a:t>that </a:t>
            </a:r>
            <a:r>
              <a:rPr lang="en-US" sz="1300" b="1"/>
              <a:t>customers in the economy class tend to have a higher distribution of negative sentiment</a:t>
            </a:r>
            <a:r>
              <a:rPr lang="en-US" sz="1300"/>
              <a:t>, whereas </a:t>
            </a:r>
            <a:r>
              <a:rPr lang="en-US" sz="1300" b="1"/>
              <a:t>the business class shows a more balanced distribution between positive and negative sentiments</a:t>
            </a:r>
            <a:r>
              <a:rPr lang="en-US" sz="1300"/>
              <a:t>.</a:t>
            </a:r>
            <a:endParaRPr lang="en-US" sz="1300"/>
          </a:p>
        </p:txBody>
      </p:sp>
      <p:sp>
        <p:nvSpPr>
          <p:cNvPr id="13" name="TextBox 12"/>
          <p:cNvSpPr txBox="1"/>
          <p:nvPr/>
        </p:nvSpPr>
        <p:spPr>
          <a:xfrm>
            <a:off x="-45276" y="4517809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1674" y="5789238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4147" y="2925067"/>
            <a:ext cx="380785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Overall </a:t>
            </a:r>
            <a:r>
              <a:rPr lang="en-US" sz="1300" b="1" smtClean="0"/>
              <a:t>Rating 4.72 </a:t>
            </a:r>
            <a:r>
              <a:rPr lang="en-US" sz="1300"/>
              <a:t>and the mid-level or satisfactory star ratings for each service aspect indicate that further improvements or enhancements are </a:t>
            </a:r>
            <a:r>
              <a:rPr lang="en-US" sz="1300"/>
              <a:t>still </a:t>
            </a:r>
            <a:r>
              <a:rPr lang="en-US" sz="1300" smtClean="0"/>
              <a:t>needed. </a:t>
            </a:r>
          </a:p>
          <a:p>
            <a:endParaRPr lang="en-US" sz="1300"/>
          </a:p>
          <a:p>
            <a:r>
              <a:rPr lang="en-US" sz="1300"/>
              <a:t>Furthermore, upon thorough data analysis, it's evident that there's a slight downtrend in the </a:t>
            </a:r>
            <a:r>
              <a:rPr lang="en-US" sz="1300" b="1"/>
              <a:t>overall average over time</a:t>
            </a:r>
            <a:r>
              <a:rPr lang="en-US" sz="1300"/>
              <a:t>, with an average </a:t>
            </a:r>
            <a:r>
              <a:rPr lang="en-US" sz="1300" b="1"/>
              <a:t>rating </a:t>
            </a:r>
            <a:r>
              <a:rPr lang="en-US" sz="1300" b="1"/>
              <a:t>of </a:t>
            </a:r>
            <a:r>
              <a:rPr lang="en-US" sz="1300" b="1" smtClean="0"/>
              <a:t>4.5</a:t>
            </a:r>
            <a:r>
              <a:rPr lang="en-US" sz="1300" smtClean="0"/>
              <a:t>, </a:t>
            </a:r>
            <a:r>
              <a:rPr lang="en-US" sz="1300"/>
              <a:t>underlining the importance of a comprehensive evaluation to identify its root </a:t>
            </a:r>
            <a:r>
              <a:rPr lang="en-US" sz="1300"/>
              <a:t>causes</a:t>
            </a:r>
            <a:r>
              <a:rPr lang="en-US" sz="1300" smtClean="0"/>
              <a:t>.</a:t>
            </a:r>
          </a:p>
          <a:p>
            <a:endParaRPr lang="en-US" sz="1300"/>
          </a:p>
          <a:p>
            <a:r>
              <a:rPr lang="en-US" sz="1300"/>
              <a:t>Given the relatively </a:t>
            </a:r>
            <a:r>
              <a:rPr lang="en-US" sz="1300" b="1"/>
              <a:t>low count of 3771 reviews</a:t>
            </a:r>
            <a:r>
              <a:rPr lang="en-US" sz="1300"/>
              <a:t>, especially considering the timeframe spanning from 2011 to 2024, </a:t>
            </a:r>
            <a:r>
              <a:rPr lang="en-US" sz="1300" b="1"/>
              <a:t>it's imperative to implement strategies to incentivize customers to share their feedback post-experience.</a:t>
            </a:r>
            <a:endParaRPr lang="en-US" sz="1300" b="1"/>
          </a:p>
        </p:txBody>
      </p:sp>
      <p:sp>
        <p:nvSpPr>
          <p:cNvPr id="16" name="Rectangle 15"/>
          <p:cNvSpPr/>
          <p:nvPr/>
        </p:nvSpPr>
        <p:spPr>
          <a:xfrm>
            <a:off x="8233304" y="28293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882" y="361252"/>
            <a:ext cx="2781226" cy="24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hp</cp:lastModifiedBy>
  <cp:revision>8</cp:revision>
  <dcterms:created xsi:type="dcterms:W3CDTF">2022-12-06T11:13:27Z</dcterms:created>
  <dcterms:modified xsi:type="dcterms:W3CDTF">2024-03-23T13:18:28Z</dcterms:modified>
</cp:coreProperties>
</file>