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Bold" charset="1" panose="00000000000000000000"/>
      <p:regular r:id="rId15"/>
    </p:embeddedFont>
    <p:embeddedFont>
      <p:font typeface="DM San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832426" y="7087784"/>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3583567"/>
            <a:ext cx="10910396" cy="2211673"/>
          </a:xfrm>
          <a:prstGeom prst="rect">
            <a:avLst/>
          </a:prstGeom>
        </p:spPr>
        <p:txBody>
          <a:bodyPr anchor="t" rtlCol="false" tIns="0" lIns="0" bIns="0" rIns="0">
            <a:spAutoFit/>
          </a:bodyPr>
          <a:lstStyle/>
          <a:p>
            <a:pPr algn="ctr">
              <a:lnSpc>
                <a:spcPts val="8459"/>
              </a:lnSpc>
            </a:pPr>
            <a:r>
              <a:rPr lang="en-US" b="true" sz="8999">
                <a:solidFill>
                  <a:srgbClr val="000000"/>
                </a:solidFill>
                <a:latin typeface="DM Sans Bold"/>
                <a:ea typeface="DM Sans Bold"/>
                <a:cs typeface="DM Sans Bold"/>
                <a:sym typeface="DM Sans Bold"/>
              </a:rPr>
              <a:t>Radioreley aloqa tizimi antennalari</a:t>
            </a:r>
          </a:p>
        </p:txBody>
      </p:sp>
      <p:sp>
        <p:nvSpPr>
          <p:cNvPr name="TextBox 18" id="18"/>
          <p:cNvSpPr txBox="true"/>
          <p:nvPr/>
        </p:nvSpPr>
        <p:spPr>
          <a:xfrm rot="0">
            <a:off x="3632282" y="6383847"/>
            <a:ext cx="11023436"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Alijonov Mukhammadkodir</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7009864" y="7781023"/>
            <a:ext cx="3738152"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051-20 guruh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287241" y="652166"/>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Kirish</a:t>
            </a:r>
          </a:p>
        </p:txBody>
      </p:sp>
      <p:sp>
        <p:nvSpPr>
          <p:cNvPr name="TextBox 5" id="5"/>
          <p:cNvSpPr txBox="true"/>
          <p:nvPr/>
        </p:nvSpPr>
        <p:spPr>
          <a:xfrm rot="0">
            <a:off x="1150162" y="1800881"/>
            <a:ext cx="9687092" cy="7658100"/>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Ra</a:t>
            </a:r>
            <a:r>
              <a:rPr lang="en-US" sz="1999" spc="119" u="none">
                <a:solidFill>
                  <a:srgbClr val="000000"/>
                </a:solidFill>
                <a:latin typeface="DM Sans"/>
                <a:ea typeface="DM Sans"/>
                <a:cs typeface="DM Sans"/>
                <a:sym typeface="DM Sans"/>
              </a:rPr>
              <a:t>dioreley aloqa tizimi nima?</a:t>
            </a:r>
          </a:p>
          <a:p>
            <a:pPr algn="l">
              <a:lnSpc>
                <a:spcPts val="2699"/>
              </a:lnSpc>
              <a:spcBef>
                <a:spcPct val="0"/>
              </a:spcBef>
            </a:pPr>
          </a:p>
          <a:p>
            <a:pPr algn="l">
              <a:lnSpc>
                <a:spcPts val="2699"/>
              </a:lnSpc>
              <a:spcBef>
                <a:spcPct val="0"/>
              </a:spcBef>
            </a:pPr>
            <a:r>
              <a:rPr lang="en-US" sz="1999" spc="119" u="none">
                <a:solidFill>
                  <a:srgbClr val="000000"/>
                </a:solidFill>
                <a:latin typeface="DM Sans"/>
                <a:ea typeface="DM Sans"/>
                <a:cs typeface="DM Sans"/>
                <a:sym typeface="DM Sans"/>
              </a:rPr>
              <a:t>    Radioreley aloqa tizimi — bu radio to'lqinlari orqali ma'lumotlarni uzatish va qabul qilish uchun ishlatiladigan aloqa tizimidir. Ushbu tizimda signalni uzatish antennalari orqali amalga oshiriladi, va signal qabul qilish antennalari tomonidan qabul qilinadi. Tizim o'z ichiga uzatish va qabul qilish punktlarini o'zaro bog'laydigan bir necha relays kiritilgan.</a:t>
            </a:r>
          </a:p>
          <a:p>
            <a:pPr algn="l">
              <a:lnSpc>
                <a:spcPts val="2699"/>
              </a:lnSpc>
              <a:spcBef>
                <a:spcPct val="0"/>
              </a:spcBef>
            </a:pPr>
          </a:p>
          <a:p>
            <a:pPr algn="l" marL="431799" indent="-215899" lvl="1">
              <a:lnSpc>
                <a:spcPts val="2699"/>
              </a:lnSpc>
              <a:buFont typeface="Arial"/>
              <a:buChar char="•"/>
            </a:pPr>
            <a:r>
              <a:rPr lang="en-US" sz="1999" spc="119" u="none">
                <a:solidFill>
                  <a:srgbClr val="000000"/>
                </a:solidFill>
                <a:latin typeface="DM Sans"/>
                <a:ea typeface="DM Sans"/>
                <a:cs typeface="DM Sans"/>
                <a:sym typeface="DM Sans"/>
              </a:rPr>
              <a:t>Ahamiyati: </a:t>
            </a:r>
          </a:p>
          <a:p>
            <a:pPr algn="l">
              <a:lnSpc>
                <a:spcPts val="2699"/>
              </a:lnSpc>
            </a:pPr>
          </a:p>
          <a:p>
            <a:pPr algn="l">
              <a:lnSpc>
                <a:spcPts val="2699"/>
              </a:lnSpc>
              <a:spcBef>
                <a:spcPct val="0"/>
              </a:spcBef>
            </a:pPr>
            <a:r>
              <a:rPr lang="en-US" sz="1999" spc="119" u="none">
                <a:solidFill>
                  <a:srgbClr val="000000"/>
                </a:solidFill>
                <a:latin typeface="DM Sans"/>
                <a:ea typeface="DM Sans"/>
                <a:cs typeface="DM Sans"/>
                <a:sym typeface="DM Sans"/>
              </a:rPr>
              <a:t>    </a:t>
            </a:r>
            <a:r>
              <a:rPr lang="en-US" sz="1999" spc="119" u="none">
                <a:solidFill>
                  <a:srgbClr val="000000"/>
                </a:solidFill>
                <a:latin typeface="DM Sans"/>
                <a:ea typeface="DM Sans"/>
                <a:cs typeface="DM Sans"/>
                <a:sym typeface="DM Sans"/>
              </a:rPr>
              <a:t>Radioreley aloqa tizimlari yuqori tezlikda ma'lumot uzatish imkoniyatini taqdim etadi, shuningdek, katta masofalarda ishlashga qodir. </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Qo'llanilishi:</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Mobil aloqa tizimlarida (masalan, mobil telefonlar uchun bazaviy stansiyalar).</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Internet provayderlari tomonidan keng polosali aloqa uzatishda.</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Televidenie va radio uzatish tizimlarida.</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Tashqi aloqa tarmoqlarida, masalan, qishloq joylarida va to'g'ridan-to'g'ri aloqa o'rnatish uchun.</a:t>
            </a:r>
          </a:p>
          <a:p>
            <a:pPr algn="l">
              <a:lnSpc>
                <a:spcPts val="2699"/>
              </a:lnSpc>
              <a:spcBef>
                <a:spcPct val="0"/>
              </a:spcBef>
            </a:pPr>
          </a:p>
          <a:p>
            <a:pPr algn="l" marL="0" indent="0" lvl="0">
              <a:lnSpc>
                <a:spcPts val="2699"/>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748756" y="2615110"/>
            <a:ext cx="8470539" cy="1068203"/>
          </a:xfrm>
          <a:prstGeom prst="rect">
            <a:avLst/>
          </a:prstGeom>
        </p:spPr>
        <p:txBody>
          <a:bodyPr anchor="t" rtlCol="false" tIns="0" lIns="0" bIns="0" rIns="0">
            <a:spAutoFit/>
          </a:bodyPr>
          <a:lstStyle/>
          <a:p>
            <a:pPr algn="l">
              <a:lnSpc>
                <a:spcPts val="7954"/>
              </a:lnSpc>
            </a:pPr>
            <a:r>
              <a:rPr lang="en-US" sz="8200" b="true">
                <a:solidFill>
                  <a:srgbClr val="000000"/>
                </a:solidFill>
                <a:latin typeface="DM Sans Bold"/>
                <a:ea typeface="DM Sans Bold"/>
                <a:cs typeface="DM Sans Bold"/>
                <a:sym typeface="DM Sans Bold"/>
              </a:rPr>
              <a:t>Antenna turlari</a:t>
            </a:r>
          </a:p>
        </p:txBody>
      </p:sp>
      <p:sp>
        <p:nvSpPr>
          <p:cNvPr name="TextBox 4" id="4"/>
          <p:cNvSpPr txBox="true"/>
          <p:nvPr/>
        </p:nvSpPr>
        <p:spPr>
          <a:xfrm rot="0">
            <a:off x="1910589" y="4508233"/>
            <a:ext cx="7025086" cy="1990725"/>
          </a:xfrm>
          <a:prstGeom prst="rect">
            <a:avLst/>
          </a:prstGeom>
        </p:spPr>
        <p:txBody>
          <a:bodyPr anchor="t" rtlCol="false" tIns="0" lIns="0" bIns="0" rIns="0">
            <a:spAutoFit/>
          </a:bodyPr>
          <a:lstStyle/>
          <a:p>
            <a:pPr algn="l" marL="431799" indent="-215899" lvl="1">
              <a:lnSpc>
                <a:spcPts val="2699"/>
              </a:lnSpc>
              <a:buFont typeface="Arial"/>
              <a:buChar char="•"/>
            </a:pPr>
            <a:r>
              <a:rPr lang="en-US" sz="1999" spc="119">
                <a:solidFill>
                  <a:srgbClr val="000000"/>
                </a:solidFill>
                <a:latin typeface="DM Sans"/>
                <a:ea typeface="DM Sans"/>
                <a:cs typeface="DM Sans"/>
                <a:sym typeface="DM Sans"/>
              </a:rPr>
              <a:t>Yuqori tezlikdagi antennalar: Ularning ishlash prinsiplari va qo'llanilish sohalari. </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Mikroto'lqinli antennalar: Kichik o'lcham va yuqori ishlash tezligi. </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Yo'naltirilgan antennalar: Maqsadli yo'nalishlarga signal uzatish uchun.</a:t>
            </a:r>
          </a:p>
        </p:txBody>
      </p:sp>
      <p:grpSp>
        <p:nvGrpSpPr>
          <p:cNvPr name="Group 5" id="5"/>
          <p:cNvGrpSpPr/>
          <p:nvPr/>
        </p:nvGrpSpPr>
        <p:grpSpPr>
          <a:xfrm rot="0">
            <a:off x="9975489" y="1170261"/>
            <a:ext cx="6998061" cy="2561528"/>
            <a:chOff x="0" y="0"/>
            <a:chExt cx="2342659" cy="857492"/>
          </a:xfrm>
        </p:grpSpPr>
        <p:sp>
          <p:nvSpPr>
            <p:cNvPr name="Freeform 6" id="6"/>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7" id="7"/>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9" id="9"/>
          <p:cNvGrpSpPr/>
          <p:nvPr/>
        </p:nvGrpSpPr>
        <p:grpSpPr>
          <a:xfrm rot="0">
            <a:off x="9975489" y="3862348"/>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9975489" y="6557226"/>
            <a:ext cx="6998061" cy="2561528"/>
            <a:chOff x="0" y="0"/>
            <a:chExt cx="2342659" cy="857492"/>
          </a:xfrm>
        </p:grpSpPr>
        <p:sp>
          <p:nvSpPr>
            <p:cNvPr name="Freeform 13" id="1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4" id="1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5" id="15"/>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6" id="16"/>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7" id="17"/>
          <p:cNvSpPr txBox="true"/>
          <p:nvPr/>
        </p:nvSpPr>
        <p:spPr>
          <a:xfrm rot="0">
            <a:off x="12218908" y="1337796"/>
            <a:ext cx="4132127" cy="2314575"/>
          </a:xfrm>
          <a:prstGeom prst="rect">
            <a:avLst/>
          </a:prstGeom>
        </p:spPr>
        <p:txBody>
          <a:bodyPr anchor="t" rtlCol="false" tIns="0" lIns="0" bIns="0" rIns="0">
            <a:spAutoFit/>
          </a:bodyPr>
          <a:lstStyle/>
          <a:p>
            <a:pPr algn="l" marL="323852" indent="-161926" lvl="1">
              <a:lnSpc>
                <a:spcPts val="2025"/>
              </a:lnSpc>
              <a:spcBef>
                <a:spcPct val="0"/>
              </a:spcBef>
              <a:buFont typeface="Arial"/>
              <a:buChar char="•"/>
            </a:pPr>
            <a:r>
              <a:rPr lang="en-US" sz="1500" spc="24">
                <a:solidFill>
                  <a:srgbClr val="000000"/>
                </a:solidFill>
                <a:latin typeface="DM Sans"/>
                <a:ea typeface="DM Sans"/>
                <a:cs typeface="DM Sans"/>
                <a:sym typeface="DM Sans"/>
              </a:rPr>
              <a:t>Ishlash</a:t>
            </a:r>
            <a:r>
              <a:rPr lang="en-US" sz="1500" spc="24" u="none">
                <a:solidFill>
                  <a:srgbClr val="000000"/>
                </a:solidFill>
                <a:latin typeface="DM Sans"/>
                <a:ea typeface="DM Sans"/>
                <a:cs typeface="DM Sans"/>
                <a:sym typeface="DM Sans"/>
              </a:rPr>
              <a:t> prinsipi: Yuqori tezlikdagi antennalar radio to'lqinlarini yuqori tezlikda uzatish va qabul qilish uchun mo'ljallangan. Ular tez va samarali signal uzatish imkonini beradi.</a:t>
            </a:r>
          </a:p>
          <a:p>
            <a:pPr algn="l" marL="323852" indent="-161926" lvl="1">
              <a:lnSpc>
                <a:spcPts val="2025"/>
              </a:lnSpc>
              <a:spcBef>
                <a:spcPct val="0"/>
              </a:spcBef>
              <a:buFont typeface="Arial"/>
              <a:buChar char="•"/>
            </a:pPr>
            <a:r>
              <a:rPr lang="en-US" sz="1500" spc="24" u="none">
                <a:solidFill>
                  <a:srgbClr val="000000"/>
                </a:solidFill>
                <a:latin typeface="DM Sans"/>
                <a:ea typeface="DM Sans"/>
                <a:cs typeface="DM Sans"/>
                <a:sym typeface="DM Sans"/>
              </a:rPr>
              <a:t>Qo'llanilish sohalari: Mobil aloqa, internet provayderlari, radar tizimlari, va boshqa yuqori tezlikdagi aloqa xizmatlarida.</a:t>
            </a:r>
          </a:p>
          <a:p>
            <a:pPr algn="l" marL="0" indent="0" lvl="0">
              <a:lnSpc>
                <a:spcPts val="2025"/>
              </a:lnSpc>
              <a:spcBef>
                <a:spcPct val="0"/>
              </a:spcBef>
            </a:pPr>
          </a:p>
        </p:txBody>
      </p:sp>
      <p:sp>
        <p:nvSpPr>
          <p:cNvPr name="TextBox 18" id="18"/>
          <p:cNvSpPr txBox="true"/>
          <p:nvPr/>
        </p:nvSpPr>
        <p:spPr>
          <a:xfrm rot="0">
            <a:off x="12218908" y="4109301"/>
            <a:ext cx="4132127" cy="2314575"/>
          </a:xfrm>
          <a:prstGeom prst="rect">
            <a:avLst/>
          </a:prstGeom>
        </p:spPr>
        <p:txBody>
          <a:bodyPr anchor="t" rtlCol="false" tIns="0" lIns="0" bIns="0" rIns="0">
            <a:spAutoFit/>
          </a:bodyPr>
          <a:lstStyle/>
          <a:p>
            <a:pPr algn="l" marL="323852" indent="-161926" lvl="1">
              <a:lnSpc>
                <a:spcPts val="2025"/>
              </a:lnSpc>
              <a:spcBef>
                <a:spcPct val="0"/>
              </a:spcBef>
              <a:buFont typeface="Arial"/>
              <a:buChar char="•"/>
            </a:pPr>
            <a:r>
              <a:rPr lang="en-US" sz="1500" spc="24">
                <a:solidFill>
                  <a:srgbClr val="000000"/>
                </a:solidFill>
                <a:latin typeface="DM Sans"/>
                <a:ea typeface="DM Sans"/>
                <a:cs typeface="DM Sans"/>
                <a:sym typeface="DM Sans"/>
              </a:rPr>
              <a:t>Ishlash</a:t>
            </a:r>
            <a:r>
              <a:rPr lang="en-US" sz="1500" spc="24" u="none">
                <a:solidFill>
                  <a:srgbClr val="000000"/>
                </a:solidFill>
                <a:latin typeface="DM Sans"/>
                <a:ea typeface="DM Sans"/>
                <a:cs typeface="DM Sans"/>
                <a:sym typeface="DM Sans"/>
              </a:rPr>
              <a:t> prinsipi: Mikroto'lqinli antennalar yuqori chastotali mikroto'lqinlarni ishlatadi, bu esa ularning o'lchamlarini kichik va maqsadli signal uzatishni osonlashtiradi.</a:t>
            </a:r>
          </a:p>
          <a:p>
            <a:pPr algn="l" marL="323852" indent="-161926" lvl="1">
              <a:lnSpc>
                <a:spcPts val="2025"/>
              </a:lnSpc>
              <a:spcBef>
                <a:spcPct val="0"/>
              </a:spcBef>
              <a:buFont typeface="Arial"/>
              <a:buChar char="•"/>
            </a:pPr>
            <a:r>
              <a:rPr lang="en-US" sz="1500" spc="24" u="none">
                <a:solidFill>
                  <a:srgbClr val="000000"/>
                </a:solidFill>
                <a:latin typeface="DM Sans"/>
                <a:ea typeface="DM Sans"/>
                <a:cs typeface="DM Sans"/>
                <a:sym typeface="DM Sans"/>
              </a:rPr>
              <a:t>Qo'llanilish sohalari: Televidenie uzatish, mikroto'lqinli aloqa tizimlari, va kosmik aloqa.</a:t>
            </a:r>
          </a:p>
          <a:p>
            <a:pPr algn="l" marL="0" indent="0" lvl="0">
              <a:lnSpc>
                <a:spcPts val="2025"/>
              </a:lnSpc>
              <a:spcBef>
                <a:spcPct val="0"/>
              </a:spcBef>
            </a:pPr>
          </a:p>
        </p:txBody>
      </p:sp>
      <p:sp>
        <p:nvSpPr>
          <p:cNvPr name="TextBox 19" id="19"/>
          <p:cNvSpPr txBox="true"/>
          <p:nvPr/>
        </p:nvSpPr>
        <p:spPr>
          <a:xfrm rot="0">
            <a:off x="12218908" y="6666414"/>
            <a:ext cx="4132127" cy="2314575"/>
          </a:xfrm>
          <a:prstGeom prst="rect">
            <a:avLst/>
          </a:prstGeom>
        </p:spPr>
        <p:txBody>
          <a:bodyPr anchor="t" rtlCol="false" tIns="0" lIns="0" bIns="0" rIns="0">
            <a:spAutoFit/>
          </a:bodyPr>
          <a:lstStyle/>
          <a:p>
            <a:pPr algn="l" marL="323852" indent="-161926" lvl="1">
              <a:lnSpc>
                <a:spcPts val="2025"/>
              </a:lnSpc>
              <a:spcBef>
                <a:spcPct val="0"/>
              </a:spcBef>
              <a:buFont typeface="Arial"/>
              <a:buChar char="•"/>
            </a:pPr>
            <a:r>
              <a:rPr lang="en-US" sz="1500" spc="24">
                <a:solidFill>
                  <a:srgbClr val="000000"/>
                </a:solidFill>
                <a:latin typeface="DM Sans"/>
                <a:ea typeface="DM Sans"/>
                <a:cs typeface="DM Sans"/>
                <a:sym typeface="DM Sans"/>
              </a:rPr>
              <a:t>Ishlash p</a:t>
            </a:r>
            <a:r>
              <a:rPr lang="en-US" sz="1500" spc="24" u="none">
                <a:solidFill>
                  <a:srgbClr val="000000"/>
                </a:solidFill>
                <a:latin typeface="DM Sans"/>
                <a:ea typeface="DM Sans"/>
                <a:cs typeface="DM Sans"/>
                <a:sym typeface="DM Sans"/>
              </a:rPr>
              <a:t>rinsipi: Yönlendirilen antennalar signalni maqsadli yo'nalishlarga qaratish uchun ishlatiladi, bu esa signal kuchini oshiradi va uzatish masofasini kengaytiradi.</a:t>
            </a:r>
          </a:p>
          <a:p>
            <a:pPr algn="l" marL="323852" indent="-161926" lvl="1">
              <a:lnSpc>
                <a:spcPts val="2025"/>
              </a:lnSpc>
              <a:spcBef>
                <a:spcPct val="0"/>
              </a:spcBef>
              <a:buFont typeface="Arial"/>
              <a:buChar char="•"/>
            </a:pPr>
            <a:r>
              <a:rPr lang="en-US" sz="1500" spc="24" u="none">
                <a:solidFill>
                  <a:srgbClr val="000000"/>
                </a:solidFill>
                <a:latin typeface="DM Sans"/>
                <a:ea typeface="DM Sans"/>
                <a:cs typeface="DM Sans"/>
                <a:sym typeface="DM Sans"/>
              </a:rPr>
              <a:t>Qo'llanilish sohalari: Radioreley aloqa tizimlari, Wi-Fi tarmoqlari, va telekomunikatsiya.</a:t>
            </a:r>
          </a:p>
          <a:p>
            <a:pPr algn="l" marL="0" indent="0" lvl="0">
              <a:lnSpc>
                <a:spcPts val="2025"/>
              </a:lnSpc>
              <a:spcBef>
                <a:spcPct val="0"/>
              </a:spcBef>
            </a:pPr>
          </a:p>
        </p:txBody>
      </p:sp>
      <p:sp>
        <p:nvSpPr>
          <p:cNvPr name="Freeform 20" id="20"/>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634755" y="483111"/>
            <a:ext cx="8092094" cy="784860"/>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Antenna parametrları</a:t>
            </a:r>
          </a:p>
        </p:txBody>
      </p:sp>
      <p:sp>
        <p:nvSpPr>
          <p:cNvPr name="TextBox 6" id="6"/>
          <p:cNvSpPr txBox="true"/>
          <p:nvPr/>
        </p:nvSpPr>
        <p:spPr>
          <a:xfrm rot="0">
            <a:off x="1634755" y="2190930"/>
            <a:ext cx="7707571" cy="599122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1.</a:t>
            </a:r>
            <a:r>
              <a:rPr lang="en-US" sz="1999" spc="119" u="none">
                <a:solidFill>
                  <a:srgbClr val="000000"/>
                </a:solidFill>
                <a:latin typeface="DM Sans"/>
                <a:ea typeface="DM Sans"/>
                <a:cs typeface="DM Sans"/>
                <a:sym typeface="DM Sans"/>
              </a:rPr>
              <a:t> Qabul qilish kuchi</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Ta'rif: Antennan signalni qabul qilish qobiliyati, ya'ni antenna orqali qabul qilingan signalning kuchi.</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Ahmiyati: Yuqori qabul qilish kuchi, aloqa sifatini yaxshilaydi va masofani kengaytiradi.</a:t>
            </a:r>
          </a:p>
          <a:p>
            <a:pPr algn="l" marL="0" indent="0" lvl="0">
              <a:lnSpc>
                <a:spcPts val="2699"/>
              </a:lnSpc>
              <a:spcBef>
                <a:spcPct val="0"/>
              </a:spcBef>
            </a:pPr>
            <a:r>
              <a:rPr lang="en-US" sz="1999" spc="119" u="none">
                <a:solidFill>
                  <a:srgbClr val="000000"/>
                </a:solidFill>
                <a:latin typeface="DM Sans"/>
                <a:ea typeface="DM Sans"/>
                <a:cs typeface="DM Sans"/>
                <a:sym typeface="DM Sans"/>
              </a:rPr>
              <a:t>2. To'lqin uzunligi</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Ta'rif: Antenna tomonidan uzatilayotgan yoki qabul qilinayotgan signalning to'lqin uzunligi. Har bir antenna ma'lum bir to'lqin uzunligida samarali ishlaydi.</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Ahmiyati: Antenna dizaynini va ishlash tezligini belgilaydi.</a:t>
            </a:r>
          </a:p>
          <a:p>
            <a:pPr algn="l" marL="0" indent="0" lvl="0">
              <a:lnSpc>
                <a:spcPts val="2699"/>
              </a:lnSpc>
              <a:spcBef>
                <a:spcPct val="0"/>
              </a:spcBef>
            </a:pPr>
            <a:r>
              <a:rPr lang="en-US" sz="1999" spc="119" u="none">
                <a:solidFill>
                  <a:srgbClr val="000000"/>
                </a:solidFill>
                <a:latin typeface="DM Sans"/>
                <a:ea typeface="DM Sans"/>
                <a:cs typeface="DM Sans"/>
                <a:sym typeface="DM Sans"/>
              </a:rPr>
              <a:t>3. Yo'naltirilganlik</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Ta'rif: Antennan signalni maqsadli yo'nalishga qaratish qobiliyati.</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Ahmiyati: Yönlendirilen antenna kuchli signalni aniq yo'nalishda uzatishga imkon beradi, bu esa aloqa sifatini yaxshilaydi va aralashuvni kamaytiradi.</a:t>
            </a:r>
          </a:p>
          <a:p>
            <a:pPr algn="l" marL="0" indent="0" lvl="0">
              <a:lnSpc>
                <a:spcPts val="26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8993069"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15011927" y="4813565"/>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3" id="13"/>
          <p:cNvSpPr txBox="true"/>
          <p:nvPr/>
        </p:nvSpPr>
        <p:spPr>
          <a:xfrm rot="0">
            <a:off x="361944" y="2361377"/>
            <a:ext cx="17564112" cy="1043312"/>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Radioreley tizimlarining afzalliklari</a:t>
            </a:r>
          </a:p>
        </p:txBody>
      </p:sp>
      <p:sp>
        <p:nvSpPr>
          <p:cNvPr name="TextBox 14" id="14"/>
          <p:cNvSpPr txBox="true"/>
          <p:nvPr/>
        </p:nvSpPr>
        <p:spPr>
          <a:xfrm rot="0">
            <a:off x="20421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5" id="15"/>
          <p:cNvSpPr txBox="true"/>
          <p:nvPr/>
        </p:nvSpPr>
        <p:spPr>
          <a:xfrm rot="0">
            <a:off x="8804864"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6" id="16"/>
          <p:cNvSpPr txBox="true"/>
          <p:nvPr/>
        </p:nvSpPr>
        <p:spPr>
          <a:xfrm rot="0">
            <a:off x="267529" y="6438366"/>
            <a:ext cx="5057848" cy="2098929"/>
          </a:xfrm>
          <a:prstGeom prst="rect">
            <a:avLst/>
          </a:prstGeom>
        </p:spPr>
        <p:txBody>
          <a:bodyPr anchor="t" rtlCol="false" tIns="0" lIns="0" bIns="0" rIns="0">
            <a:spAutoFit/>
          </a:bodyPr>
          <a:lstStyle/>
          <a:p>
            <a:pPr algn="l">
              <a:lnSpc>
                <a:spcPts val="2807"/>
              </a:lnSpc>
            </a:pPr>
            <a:r>
              <a:rPr lang="en-US" sz="1799">
                <a:solidFill>
                  <a:srgbClr val="000000"/>
                </a:solidFill>
                <a:latin typeface="DM Sans"/>
                <a:ea typeface="DM Sans"/>
                <a:cs typeface="DM Sans"/>
                <a:sym typeface="DM Sans"/>
              </a:rPr>
              <a:t>1.</a:t>
            </a:r>
            <a:r>
              <a:rPr lang="en-US" sz="1799">
                <a:solidFill>
                  <a:srgbClr val="000000"/>
                </a:solidFill>
                <a:latin typeface="DM Sans"/>
                <a:ea typeface="DM Sans"/>
                <a:cs typeface="DM Sans"/>
                <a:sym typeface="DM Sans"/>
              </a:rPr>
              <a:t> Yuqori tezlikda ma'lumot uzatish</a:t>
            </a:r>
          </a:p>
          <a:p>
            <a:pPr algn="l" marL="388618" indent="-194309" lvl="1">
              <a:lnSpc>
                <a:spcPts val="2807"/>
              </a:lnSpc>
              <a:buFont typeface="Arial"/>
              <a:buChar char="•"/>
            </a:pPr>
            <a:r>
              <a:rPr lang="en-US" sz="1799">
                <a:solidFill>
                  <a:srgbClr val="000000"/>
                </a:solidFill>
                <a:latin typeface="DM Sans"/>
                <a:ea typeface="DM Sans"/>
                <a:cs typeface="DM Sans"/>
                <a:sym typeface="DM Sans"/>
              </a:rPr>
              <a:t>Ta'rif: Radioreley tizimlari yuqori tezlikda ma'lumotlarni samarali ravishda uzatishga imkon beradi, bu esa aloqa xizmatlarining sifatini oshiradi.</a:t>
            </a:r>
          </a:p>
          <a:p>
            <a:pPr algn="l">
              <a:lnSpc>
                <a:spcPts val="2807"/>
              </a:lnSpc>
            </a:pPr>
          </a:p>
        </p:txBody>
      </p:sp>
      <p:sp>
        <p:nvSpPr>
          <p:cNvPr name="TextBox 17" id="17"/>
          <p:cNvSpPr txBox="true"/>
          <p:nvPr/>
        </p:nvSpPr>
        <p:spPr>
          <a:xfrm rot="0">
            <a:off x="6192152" y="6438366"/>
            <a:ext cx="5345574" cy="2098929"/>
          </a:xfrm>
          <a:prstGeom prst="rect">
            <a:avLst/>
          </a:prstGeom>
        </p:spPr>
        <p:txBody>
          <a:bodyPr anchor="t" rtlCol="false" tIns="0" lIns="0" bIns="0" rIns="0">
            <a:spAutoFit/>
          </a:bodyPr>
          <a:lstStyle/>
          <a:p>
            <a:pPr algn="l">
              <a:lnSpc>
                <a:spcPts val="2807"/>
              </a:lnSpc>
            </a:pPr>
            <a:r>
              <a:rPr lang="en-US" sz="1799">
                <a:solidFill>
                  <a:srgbClr val="000000"/>
                </a:solidFill>
                <a:latin typeface="DM Sans"/>
                <a:ea typeface="DM Sans"/>
                <a:cs typeface="DM Sans"/>
                <a:sym typeface="DM Sans"/>
              </a:rPr>
              <a:t>2.</a:t>
            </a:r>
            <a:r>
              <a:rPr lang="en-US" sz="1799">
                <a:solidFill>
                  <a:srgbClr val="000000"/>
                </a:solidFill>
                <a:latin typeface="DM Sans"/>
                <a:ea typeface="DM Sans"/>
                <a:cs typeface="DM Sans"/>
                <a:sym typeface="DM Sans"/>
              </a:rPr>
              <a:t> Katta masofalarga signal uzatish imkoniyati</a:t>
            </a:r>
          </a:p>
          <a:p>
            <a:pPr algn="l" marL="388618" indent="-194309" lvl="1">
              <a:lnSpc>
                <a:spcPts val="2807"/>
              </a:lnSpc>
              <a:buFont typeface="Arial"/>
              <a:buChar char="•"/>
            </a:pPr>
            <a:r>
              <a:rPr lang="en-US" sz="1799">
                <a:solidFill>
                  <a:srgbClr val="000000"/>
                </a:solidFill>
                <a:latin typeface="DM Sans"/>
                <a:ea typeface="DM Sans"/>
                <a:cs typeface="DM Sans"/>
                <a:sym typeface="DM Sans"/>
              </a:rPr>
              <a:t>Ta'rif: Ushbu tizimlar, relays orqali, katta masofalarga signal uzatishga qodir, bu esa qishloq joylari va chekka hududlarda aloqa o'rnatish imkonini beradi.</a:t>
            </a:r>
          </a:p>
          <a:p>
            <a:pPr algn="l">
              <a:lnSpc>
                <a:spcPts val="2807"/>
              </a:lnSpc>
            </a:pPr>
          </a:p>
        </p:txBody>
      </p:sp>
      <p:sp>
        <p:nvSpPr>
          <p:cNvPr name="TextBox 18" id="18"/>
          <p:cNvSpPr txBox="true"/>
          <p:nvPr/>
        </p:nvSpPr>
        <p:spPr>
          <a:xfrm rot="0">
            <a:off x="1488713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19" id="19"/>
          <p:cNvSpPr txBox="true"/>
          <p:nvPr/>
        </p:nvSpPr>
        <p:spPr>
          <a:xfrm rot="0">
            <a:off x="12400156" y="6438366"/>
            <a:ext cx="5234967" cy="2098929"/>
          </a:xfrm>
          <a:prstGeom prst="rect">
            <a:avLst/>
          </a:prstGeom>
        </p:spPr>
        <p:txBody>
          <a:bodyPr anchor="t" rtlCol="false" tIns="0" lIns="0" bIns="0" rIns="0">
            <a:spAutoFit/>
          </a:bodyPr>
          <a:lstStyle/>
          <a:p>
            <a:pPr algn="l">
              <a:lnSpc>
                <a:spcPts val="2808"/>
              </a:lnSpc>
            </a:pPr>
            <a:r>
              <a:rPr lang="en-US" sz="1800">
                <a:solidFill>
                  <a:srgbClr val="000000"/>
                </a:solidFill>
                <a:latin typeface="DM Sans"/>
                <a:ea typeface="DM Sans"/>
                <a:cs typeface="DM Sans"/>
                <a:sym typeface="DM Sans"/>
              </a:rPr>
              <a:t>3.</a:t>
            </a:r>
            <a:r>
              <a:rPr lang="en-US" sz="1800">
                <a:solidFill>
                  <a:srgbClr val="000000"/>
                </a:solidFill>
                <a:latin typeface="DM Sans"/>
                <a:ea typeface="DM Sans"/>
                <a:cs typeface="DM Sans"/>
                <a:sym typeface="DM Sans"/>
              </a:rPr>
              <a:t> Qulay va iqtisodiy imkoniyatlar</a:t>
            </a:r>
          </a:p>
          <a:p>
            <a:pPr algn="l" marL="388620" indent="-194310" lvl="1">
              <a:lnSpc>
                <a:spcPts val="2808"/>
              </a:lnSpc>
              <a:buFont typeface="Arial"/>
              <a:buChar char="•"/>
            </a:pPr>
            <a:r>
              <a:rPr lang="en-US" sz="1800">
                <a:solidFill>
                  <a:srgbClr val="000000"/>
                </a:solidFill>
                <a:latin typeface="DM Sans"/>
                <a:ea typeface="DM Sans"/>
                <a:cs typeface="DM Sans"/>
                <a:sym typeface="DM Sans"/>
              </a:rPr>
              <a:t>Ta'rif: Radioreley tizimlari qurish va texnik xizmat ko'rsatish jihatidan iqtisodiy samarali, shuningdek, infratuzilmani rivojlantirishda qulay yechimlarni taklif etadi.</a:t>
            </a:r>
          </a:p>
          <a:p>
            <a:pPr algn="l">
              <a:lnSpc>
                <a:spcPts val="2808"/>
              </a:lnSpc>
            </a:pPr>
          </a:p>
        </p:txBody>
      </p:sp>
      <p:sp>
        <p:nvSpPr>
          <p:cNvPr name="Freeform 20" id="20"/>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2" id="22"/>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3" id="23"/>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4" id="24"/>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5" id="25"/>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6" id="26"/>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7" id="27"/>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523225" y="1631375"/>
            <a:ext cx="9195476" cy="516890"/>
          </a:xfrm>
          <a:prstGeom prst="rect">
            <a:avLst/>
          </a:prstGeom>
        </p:spPr>
        <p:txBody>
          <a:bodyPr anchor="t" rtlCol="false" tIns="0" lIns="0" bIns="0" rIns="0">
            <a:spAutoFit/>
          </a:bodyPr>
          <a:lstStyle/>
          <a:p>
            <a:pPr algn="l">
              <a:lnSpc>
                <a:spcPts val="3879"/>
              </a:lnSpc>
            </a:pPr>
            <a:r>
              <a:rPr lang="en-US" sz="3999" b="true">
                <a:solidFill>
                  <a:srgbClr val="000000"/>
                </a:solidFill>
                <a:latin typeface="DM Sans Bold"/>
                <a:ea typeface="DM Sans Bold"/>
                <a:cs typeface="DM Sans Bold"/>
                <a:sym typeface="DM Sans Bold"/>
              </a:rPr>
              <a:t>Radioreley tizimlarining kamchiliklari</a:t>
            </a:r>
          </a:p>
        </p:txBody>
      </p:sp>
      <p:sp>
        <p:nvSpPr>
          <p:cNvPr name="TextBox 6" id="6"/>
          <p:cNvSpPr txBox="true"/>
          <p:nvPr/>
        </p:nvSpPr>
        <p:spPr>
          <a:xfrm rot="0">
            <a:off x="7848043" y="3029444"/>
            <a:ext cx="9411257" cy="5019675"/>
          </a:xfrm>
          <a:prstGeom prst="rect">
            <a:avLst/>
          </a:prstGeom>
        </p:spPr>
        <p:txBody>
          <a:bodyPr anchor="t" rtlCol="false" tIns="0" lIns="0" bIns="0" rIns="0">
            <a:spAutoFit/>
          </a:bodyPr>
          <a:lstStyle/>
          <a:p>
            <a:pPr algn="l" marL="0" indent="0" lvl="0">
              <a:lnSpc>
                <a:spcPts val="3374"/>
              </a:lnSpc>
              <a:spcBef>
                <a:spcPct val="0"/>
              </a:spcBef>
            </a:pPr>
            <a:r>
              <a:rPr lang="en-US" sz="2499" spc="149">
                <a:solidFill>
                  <a:srgbClr val="000000"/>
                </a:solidFill>
                <a:latin typeface="DM Sans"/>
                <a:ea typeface="DM Sans"/>
                <a:cs typeface="DM Sans"/>
                <a:sym typeface="DM Sans"/>
              </a:rPr>
              <a:t>1. Atm</a:t>
            </a:r>
            <a:r>
              <a:rPr lang="en-US" sz="2499" spc="149" u="none">
                <a:solidFill>
                  <a:srgbClr val="000000"/>
                </a:solidFill>
                <a:latin typeface="DM Sans"/>
                <a:ea typeface="DM Sans"/>
                <a:cs typeface="DM Sans"/>
                <a:sym typeface="DM Sans"/>
              </a:rPr>
              <a:t>osfera sharoitlariga bog'liqlik</a:t>
            </a:r>
          </a:p>
          <a:p>
            <a:pPr algn="l" marL="539746" indent="-269873" lvl="1">
              <a:lnSpc>
                <a:spcPts val="3374"/>
              </a:lnSpc>
              <a:spcBef>
                <a:spcPct val="0"/>
              </a:spcBef>
              <a:buFont typeface="Arial"/>
              <a:buChar char="•"/>
            </a:pPr>
            <a:r>
              <a:rPr lang="en-US" sz="2499" spc="149" u="none">
                <a:solidFill>
                  <a:srgbClr val="000000"/>
                </a:solidFill>
                <a:latin typeface="DM Sans"/>
                <a:ea typeface="DM Sans"/>
                <a:cs typeface="DM Sans"/>
                <a:sym typeface="DM Sans"/>
              </a:rPr>
              <a:t>Ta'rif: Radioreley tizimlari atmosferadagi sharoitlar (masalan, yomg'ir, qor, va havo qalinligi) ta'sirida ishlash samaradorligini yo'qotishi mumkin, bu esa signalning kuchini pasaytiradi.</a:t>
            </a:r>
          </a:p>
          <a:p>
            <a:pPr algn="l">
              <a:lnSpc>
                <a:spcPts val="3374"/>
              </a:lnSpc>
              <a:spcBef>
                <a:spcPct val="0"/>
              </a:spcBef>
            </a:pPr>
          </a:p>
          <a:p>
            <a:pPr algn="l" marL="0" indent="0" lvl="0">
              <a:lnSpc>
                <a:spcPts val="3374"/>
              </a:lnSpc>
              <a:spcBef>
                <a:spcPct val="0"/>
              </a:spcBef>
            </a:pPr>
            <a:r>
              <a:rPr lang="en-US" sz="2499" spc="149" u="none">
                <a:solidFill>
                  <a:srgbClr val="000000"/>
                </a:solidFill>
                <a:latin typeface="DM Sans"/>
                <a:ea typeface="DM Sans"/>
                <a:cs typeface="DM Sans"/>
                <a:sym typeface="DM Sans"/>
              </a:rPr>
              <a:t>2. Sigarlar va uzatish masofalari</a:t>
            </a:r>
          </a:p>
          <a:p>
            <a:pPr algn="l" marL="539746" indent="-269873" lvl="1">
              <a:lnSpc>
                <a:spcPts val="3374"/>
              </a:lnSpc>
              <a:spcBef>
                <a:spcPct val="0"/>
              </a:spcBef>
              <a:buFont typeface="Arial"/>
              <a:buChar char="•"/>
            </a:pPr>
            <a:r>
              <a:rPr lang="en-US" sz="2499" spc="149" u="none">
                <a:solidFill>
                  <a:srgbClr val="000000"/>
                </a:solidFill>
                <a:latin typeface="DM Sans"/>
                <a:ea typeface="DM Sans"/>
                <a:cs typeface="DM Sans"/>
                <a:sym typeface="DM Sans"/>
              </a:rPr>
              <a:t>Ta'rif: Antennalar o'rtasidagi masofa va to'siqlar (bino, daraxtlar) signal uzatishda muammolarni keltirib chiqarishi mumkin, bu esa aloqa sifatini pasaytiradi va uzatish masofasini cheklaydi.</a:t>
            </a:r>
          </a:p>
          <a:p>
            <a:pPr algn="l" marL="0" indent="0" lvl="0">
              <a:lnSpc>
                <a:spcPts val="3374"/>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048220" y="2521031"/>
            <a:ext cx="14565653" cy="5989320"/>
          </a:xfrm>
          <a:prstGeom prst="rect">
            <a:avLst/>
          </a:prstGeom>
        </p:spPr>
        <p:txBody>
          <a:bodyPr anchor="t" rtlCol="false" tIns="0" lIns="0" bIns="0" rIns="0">
            <a:spAutoFit/>
          </a:bodyPr>
          <a:lstStyle/>
          <a:p>
            <a:pPr algn="l" marL="0" indent="0" lvl="0">
              <a:lnSpc>
                <a:spcPts val="2834"/>
              </a:lnSpc>
              <a:spcBef>
                <a:spcPct val="0"/>
              </a:spcBef>
            </a:pPr>
            <a:r>
              <a:rPr lang="en-US" sz="2099" spc="125">
                <a:solidFill>
                  <a:srgbClr val="000000"/>
                </a:solidFill>
                <a:latin typeface="DM Sans"/>
                <a:ea typeface="DM Sans"/>
                <a:cs typeface="DM Sans"/>
                <a:sym typeface="DM Sans"/>
              </a:rPr>
              <a:t>1. Mavjud radi</a:t>
            </a:r>
            <a:r>
              <a:rPr lang="en-US" sz="2099" spc="125" u="none">
                <a:solidFill>
                  <a:srgbClr val="000000"/>
                </a:solidFill>
                <a:latin typeface="DM Sans"/>
                <a:ea typeface="DM Sans"/>
                <a:cs typeface="DM Sans"/>
                <a:sym typeface="DM Sans"/>
              </a:rPr>
              <a:t>oreley aloqa tizimlari</a:t>
            </a:r>
          </a:p>
          <a:p>
            <a:pPr algn="l" marL="453388" indent="-226694" lvl="1">
              <a:lnSpc>
                <a:spcPts val="2834"/>
              </a:lnSpc>
              <a:spcBef>
                <a:spcPct val="0"/>
              </a:spcBef>
              <a:buFont typeface="Arial"/>
              <a:buChar char="•"/>
            </a:pPr>
            <a:r>
              <a:rPr lang="en-US" sz="2099" spc="125" u="none">
                <a:solidFill>
                  <a:srgbClr val="000000"/>
                </a:solidFill>
                <a:latin typeface="DM Sans"/>
                <a:ea typeface="DM Sans"/>
                <a:cs typeface="DM Sans"/>
                <a:sym typeface="DM Sans"/>
              </a:rPr>
              <a:t>Mavjud tizimlar:</a:t>
            </a:r>
          </a:p>
          <a:p>
            <a:pPr algn="l" marL="906777" indent="-302259" lvl="2">
              <a:lnSpc>
                <a:spcPts val="2834"/>
              </a:lnSpc>
              <a:spcBef>
                <a:spcPct val="0"/>
              </a:spcBef>
              <a:buFont typeface="Arial"/>
              <a:buChar char="⚬"/>
            </a:pPr>
            <a:r>
              <a:rPr lang="en-US" sz="2099" spc="125" u="none">
                <a:solidFill>
                  <a:srgbClr val="000000"/>
                </a:solidFill>
                <a:latin typeface="DM Sans"/>
                <a:ea typeface="DM Sans"/>
                <a:cs typeface="DM Sans"/>
                <a:sym typeface="DM Sans"/>
              </a:rPr>
              <a:t>GSM (Global System for Mobile Communications): Mobil aloqa uchun keng qo'llaniladi.</a:t>
            </a:r>
          </a:p>
          <a:p>
            <a:pPr algn="l" marL="906777" indent="-302259" lvl="2">
              <a:lnSpc>
                <a:spcPts val="2834"/>
              </a:lnSpc>
              <a:spcBef>
                <a:spcPct val="0"/>
              </a:spcBef>
              <a:buFont typeface="Arial"/>
              <a:buChar char="⚬"/>
            </a:pPr>
            <a:r>
              <a:rPr lang="en-US" sz="2099" spc="125" u="none">
                <a:solidFill>
                  <a:srgbClr val="000000"/>
                </a:solidFill>
                <a:latin typeface="DM Sans"/>
                <a:ea typeface="DM Sans"/>
                <a:cs typeface="DM Sans"/>
                <a:sym typeface="DM Sans"/>
              </a:rPr>
              <a:t>CDMA (Code Division Multiple Access): Turli aloqa xizmatlarini taqdim etadi.</a:t>
            </a:r>
          </a:p>
          <a:p>
            <a:pPr algn="l" marL="906777" indent="-302259" lvl="2">
              <a:lnSpc>
                <a:spcPts val="2834"/>
              </a:lnSpc>
              <a:spcBef>
                <a:spcPct val="0"/>
              </a:spcBef>
              <a:buFont typeface="Arial"/>
              <a:buChar char="⚬"/>
            </a:pPr>
            <a:r>
              <a:rPr lang="en-US" sz="2099" spc="125" u="none">
                <a:solidFill>
                  <a:srgbClr val="000000"/>
                </a:solidFill>
                <a:latin typeface="DM Sans"/>
                <a:ea typeface="DM Sans"/>
                <a:cs typeface="DM Sans"/>
                <a:sym typeface="DM Sans"/>
              </a:rPr>
              <a:t>WiMAX (Worldwide Interoperability for Microwave Access): Keng polosali simsiz aloqa xizmatlari uchun.</a:t>
            </a:r>
          </a:p>
          <a:p>
            <a:pPr algn="l" marL="0" indent="0" lvl="0">
              <a:lnSpc>
                <a:spcPts val="2834"/>
              </a:lnSpc>
              <a:spcBef>
                <a:spcPct val="0"/>
              </a:spcBef>
            </a:pPr>
            <a:r>
              <a:rPr lang="en-US" sz="2099" spc="125" u="none">
                <a:solidFill>
                  <a:srgbClr val="000000"/>
                </a:solidFill>
                <a:latin typeface="DM Sans"/>
                <a:ea typeface="DM Sans"/>
                <a:cs typeface="DM Sans"/>
                <a:sym typeface="DM Sans"/>
              </a:rPr>
              <a:t>2. O'zbekiston yoki boshqa mamlakatlardagi radioreley tizimlari</a:t>
            </a:r>
          </a:p>
          <a:p>
            <a:pPr algn="l" marL="453388" indent="-226694" lvl="1">
              <a:lnSpc>
                <a:spcPts val="2834"/>
              </a:lnSpc>
              <a:spcBef>
                <a:spcPct val="0"/>
              </a:spcBef>
              <a:buFont typeface="Arial"/>
              <a:buChar char="•"/>
            </a:pPr>
            <a:r>
              <a:rPr lang="en-US" sz="2099" spc="125" u="none">
                <a:solidFill>
                  <a:srgbClr val="000000"/>
                </a:solidFill>
                <a:latin typeface="DM Sans"/>
                <a:ea typeface="DM Sans"/>
                <a:cs typeface="DM Sans"/>
                <a:sym typeface="DM Sans"/>
              </a:rPr>
              <a:t>O'zbekistondagi tizimlar:</a:t>
            </a:r>
          </a:p>
          <a:p>
            <a:pPr algn="l" marL="906777" indent="-302259" lvl="2">
              <a:lnSpc>
                <a:spcPts val="2834"/>
              </a:lnSpc>
              <a:spcBef>
                <a:spcPct val="0"/>
              </a:spcBef>
              <a:buFont typeface="Arial"/>
              <a:buChar char="⚬"/>
            </a:pPr>
            <a:r>
              <a:rPr lang="en-US" sz="2099" spc="125" u="none">
                <a:solidFill>
                  <a:srgbClr val="000000"/>
                </a:solidFill>
                <a:latin typeface="DM Sans"/>
                <a:ea typeface="DM Sans"/>
                <a:cs typeface="DM Sans"/>
                <a:sym typeface="DM Sans"/>
              </a:rPr>
              <a:t>O'zbekiston temir yo'llari aloqa tizimi: Temir yo'llarida aloqa va monitoring uchun radioreley tizimlari.</a:t>
            </a:r>
          </a:p>
          <a:p>
            <a:pPr algn="l" marL="906777" indent="-302259" lvl="2">
              <a:lnSpc>
                <a:spcPts val="2834"/>
              </a:lnSpc>
              <a:spcBef>
                <a:spcPct val="0"/>
              </a:spcBef>
              <a:buFont typeface="Arial"/>
              <a:buChar char="⚬"/>
            </a:pPr>
            <a:r>
              <a:rPr lang="en-US" sz="2099" spc="125" u="none">
                <a:solidFill>
                  <a:srgbClr val="000000"/>
                </a:solidFill>
                <a:latin typeface="DM Sans"/>
                <a:ea typeface="DM Sans"/>
                <a:cs typeface="DM Sans"/>
                <a:sym typeface="DM Sans"/>
              </a:rPr>
              <a:t>Ucell va Beeline: O'zbekistondagi mobil aloqa provayderlari, radioreley tizimlaridan foydalangan holda keng polosali xizmatlar taqdim etadi.</a:t>
            </a:r>
          </a:p>
          <a:p>
            <a:pPr algn="l" marL="453388" indent="-226694" lvl="1">
              <a:lnSpc>
                <a:spcPts val="2834"/>
              </a:lnSpc>
              <a:spcBef>
                <a:spcPct val="0"/>
              </a:spcBef>
              <a:buFont typeface="Arial"/>
              <a:buChar char="•"/>
            </a:pPr>
            <a:r>
              <a:rPr lang="en-US" sz="2099" spc="125" u="none">
                <a:solidFill>
                  <a:srgbClr val="000000"/>
                </a:solidFill>
                <a:latin typeface="DM Sans"/>
                <a:ea typeface="DM Sans"/>
                <a:cs typeface="DM Sans"/>
                <a:sym typeface="DM Sans"/>
              </a:rPr>
              <a:t>Boshqa mamlakatlar:</a:t>
            </a:r>
          </a:p>
          <a:p>
            <a:pPr algn="l" marL="906777" indent="-302259" lvl="2">
              <a:lnSpc>
                <a:spcPts val="2834"/>
              </a:lnSpc>
              <a:spcBef>
                <a:spcPct val="0"/>
              </a:spcBef>
              <a:buFont typeface="Arial"/>
              <a:buChar char="⚬"/>
            </a:pPr>
            <a:r>
              <a:rPr lang="en-US" sz="2099" spc="125" u="none">
                <a:solidFill>
                  <a:srgbClr val="000000"/>
                </a:solidFill>
                <a:latin typeface="DM Sans"/>
                <a:ea typeface="DM Sans"/>
                <a:cs typeface="DM Sans"/>
                <a:sym typeface="DM Sans"/>
              </a:rPr>
              <a:t>AQSH: AT&amp;T va Verizon kabi kompaniyalar radioreley aloqa tizimlaridan foydalanadi.</a:t>
            </a:r>
          </a:p>
          <a:p>
            <a:pPr algn="l" marL="906777" indent="-302259" lvl="2">
              <a:lnSpc>
                <a:spcPts val="2834"/>
              </a:lnSpc>
              <a:spcBef>
                <a:spcPct val="0"/>
              </a:spcBef>
              <a:buFont typeface="Arial"/>
              <a:buChar char="⚬"/>
            </a:pPr>
            <a:r>
              <a:rPr lang="en-US" sz="2099" spc="125" u="none">
                <a:solidFill>
                  <a:srgbClr val="000000"/>
                </a:solidFill>
                <a:latin typeface="DM Sans"/>
                <a:ea typeface="DM Sans"/>
                <a:cs typeface="DM Sans"/>
                <a:sym typeface="DM Sans"/>
              </a:rPr>
              <a:t>Yevropa: Vodafone va Deutsche Telekom kabi kompaniyalar yuqori tezlikda mobil va internet xizmatlari taqdim etish uchun radioreley tizimlaridan foydalanadi.</a:t>
            </a:r>
          </a:p>
          <a:p>
            <a:pPr algn="l" marL="0" indent="0" lvl="0">
              <a:lnSpc>
                <a:spcPts val="2834"/>
              </a:lnSpc>
              <a:spcBef>
                <a:spcPct val="0"/>
              </a:spcBef>
            </a:pPr>
          </a:p>
        </p:txBody>
      </p:sp>
      <p:sp>
        <p:nvSpPr>
          <p:cNvPr name="TextBox 4" id="4"/>
          <p:cNvSpPr txBox="true"/>
          <p:nvPr/>
        </p:nvSpPr>
        <p:spPr>
          <a:xfrm rot="0">
            <a:off x="5486467" y="1133475"/>
            <a:ext cx="7315066" cy="650875"/>
          </a:xfrm>
          <a:prstGeom prst="rect">
            <a:avLst/>
          </a:prstGeom>
        </p:spPr>
        <p:txBody>
          <a:bodyPr anchor="t" rtlCol="false" tIns="0" lIns="0" bIns="0" rIns="0">
            <a:spAutoFit/>
          </a:bodyPr>
          <a:lstStyle/>
          <a:p>
            <a:pPr algn="ctr">
              <a:lnSpc>
                <a:spcPts val="4850"/>
              </a:lnSpc>
            </a:pPr>
            <a:r>
              <a:rPr lang="en-US" b="true" sz="5000">
                <a:solidFill>
                  <a:srgbClr val="000000"/>
                </a:solidFill>
                <a:latin typeface="DM Sans Bold"/>
                <a:ea typeface="DM Sans Bold"/>
                <a:cs typeface="DM Sans Bold"/>
                <a:sym typeface="DM Sans Bold"/>
              </a:rPr>
              <a:t>Amaliy misollar</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155013" y="-2123592"/>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1504950" y="535305"/>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Xulosa</a:t>
            </a:r>
          </a:p>
        </p:txBody>
      </p:sp>
      <p:sp>
        <p:nvSpPr>
          <p:cNvPr name="TextBox 5" id="5"/>
          <p:cNvSpPr txBox="true"/>
          <p:nvPr/>
        </p:nvSpPr>
        <p:spPr>
          <a:xfrm rot="0">
            <a:off x="1813236" y="2501092"/>
            <a:ext cx="12932207" cy="5852160"/>
          </a:xfrm>
          <a:prstGeom prst="rect">
            <a:avLst/>
          </a:prstGeom>
        </p:spPr>
        <p:txBody>
          <a:bodyPr anchor="t" rtlCol="false" tIns="0" lIns="0" bIns="0" rIns="0">
            <a:spAutoFit/>
          </a:bodyPr>
          <a:lstStyle/>
          <a:p>
            <a:pPr algn="l" marL="0" indent="0" lvl="0">
              <a:lnSpc>
                <a:spcPts val="3104"/>
              </a:lnSpc>
              <a:spcBef>
                <a:spcPct val="0"/>
              </a:spcBef>
            </a:pPr>
            <a:r>
              <a:rPr lang="en-US" sz="2299" spc="137">
                <a:solidFill>
                  <a:srgbClr val="000000"/>
                </a:solidFill>
                <a:latin typeface="DM Sans"/>
                <a:ea typeface="DM Sans"/>
                <a:cs typeface="DM Sans"/>
                <a:sym typeface="DM Sans"/>
              </a:rPr>
              <a:t>1. Radi</a:t>
            </a:r>
            <a:r>
              <a:rPr lang="en-US" sz="2299" spc="137" u="none">
                <a:solidFill>
                  <a:srgbClr val="000000"/>
                </a:solidFill>
                <a:latin typeface="DM Sans"/>
                <a:ea typeface="DM Sans"/>
                <a:cs typeface="DM Sans"/>
                <a:sym typeface="DM Sans"/>
              </a:rPr>
              <a:t>oreley aloqa tizimlarining kelajagi va rivojlanish tendensiyalari</a:t>
            </a:r>
          </a:p>
          <a:p>
            <a:pPr algn="l" marL="496567" indent="-248284" lvl="1">
              <a:lnSpc>
                <a:spcPts val="3104"/>
              </a:lnSpc>
              <a:spcBef>
                <a:spcPct val="0"/>
              </a:spcBef>
              <a:buFont typeface="Arial"/>
              <a:buChar char="•"/>
            </a:pPr>
            <a:r>
              <a:rPr lang="en-US" sz="2299" spc="137" u="none">
                <a:solidFill>
                  <a:srgbClr val="000000"/>
                </a:solidFill>
                <a:latin typeface="DM Sans"/>
                <a:ea typeface="DM Sans"/>
                <a:cs typeface="DM Sans"/>
                <a:sym typeface="DM Sans"/>
              </a:rPr>
              <a:t>Kelajagi: Radioreley aloqa tizimlari 5G va kelajakdagi 6G texnologiyalari bilan integratsiyalashishi kutilmoqda, bu esa yuqori tezlik va past kechikish bilan ma'lumot uzatishni ta'minlaydi.</a:t>
            </a:r>
          </a:p>
          <a:p>
            <a:pPr algn="l" marL="496567" indent="-248284" lvl="1">
              <a:lnSpc>
                <a:spcPts val="3104"/>
              </a:lnSpc>
              <a:spcBef>
                <a:spcPct val="0"/>
              </a:spcBef>
              <a:buFont typeface="Arial"/>
              <a:buChar char="•"/>
            </a:pPr>
            <a:r>
              <a:rPr lang="en-US" sz="2299" spc="137" u="none">
                <a:solidFill>
                  <a:srgbClr val="000000"/>
                </a:solidFill>
                <a:latin typeface="DM Sans"/>
                <a:ea typeface="DM Sans"/>
                <a:cs typeface="DM Sans"/>
                <a:sym typeface="DM Sans"/>
              </a:rPr>
              <a:t>Rivojlanish tendensiyalari: Simsiz texnologiyalar rivojlanishi, sun'iy intellekt va IoT (Internet of Things) qurilmalari bilan birgalikda qo'llanishi, radioreley tizimlarining samaradorligini oshirishi kutilmoqda.</a:t>
            </a:r>
          </a:p>
          <a:p>
            <a:pPr algn="l" marL="0" indent="0" lvl="0">
              <a:lnSpc>
                <a:spcPts val="3104"/>
              </a:lnSpc>
              <a:spcBef>
                <a:spcPct val="0"/>
              </a:spcBef>
            </a:pPr>
            <a:r>
              <a:rPr lang="en-US" sz="2299" spc="137" u="none">
                <a:solidFill>
                  <a:srgbClr val="000000"/>
                </a:solidFill>
                <a:latin typeface="DM Sans"/>
                <a:ea typeface="DM Sans"/>
                <a:cs typeface="DM Sans"/>
                <a:sym typeface="DM Sans"/>
              </a:rPr>
              <a:t>2. Antenna texnologiyalari bo'yicha istiqbollar</a:t>
            </a:r>
          </a:p>
          <a:p>
            <a:pPr algn="l" marL="496567" indent="-248284" lvl="1">
              <a:lnSpc>
                <a:spcPts val="3104"/>
              </a:lnSpc>
              <a:spcBef>
                <a:spcPct val="0"/>
              </a:spcBef>
              <a:buFont typeface="Arial"/>
              <a:buChar char="•"/>
            </a:pPr>
            <a:r>
              <a:rPr lang="en-US" sz="2299" spc="137" u="none">
                <a:solidFill>
                  <a:srgbClr val="000000"/>
                </a:solidFill>
                <a:latin typeface="DM Sans"/>
                <a:ea typeface="DM Sans"/>
                <a:cs typeface="DM Sans"/>
                <a:sym typeface="DM Sans"/>
              </a:rPr>
              <a:t>Innovatsiyalar: Yangi antenna dizaynlarini (masalan, MIMO — Multiple Input Multiple Output) va smart antennalarni rivojlantirish, signal kuchini va uzatish masofasini oshirish imkoniyatlarini yaratadi.</a:t>
            </a:r>
          </a:p>
          <a:p>
            <a:pPr algn="l" marL="496567" indent="-248284" lvl="1">
              <a:lnSpc>
                <a:spcPts val="3104"/>
              </a:lnSpc>
              <a:spcBef>
                <a:spcPct val="0"/>
              </a:spcBef>
              <a:buFont typeface="Arial"/>
              <a:buChar char="•"/>
            </a:pPr>
            <a:r>
              <a:rPr lang="en-US" sz="2299" spc="137" u="none">
                <a:solidFill>
                  <a:srgbClr val="000000"/>
                </a:solidFill>
                <a:latin typeface="DM Sans"/>
                <a:ea typeface="DM Sans"/>
                <a:cs typeface="DM Sans"/>
                <a:sym typeface="DM Sans"/>
              </a:rPr>
              <a:t>Kengaytirilgan qo'llanish: Antennalar avtomobil, smart shaharlar, va IoT qurilmalarida keng qo'llanilishi kutilmoqda, bu esa ularning samaradorligini va moslashuvchanligini oshiradi.</a:t>
            </a:r>
          </a:p>
          <a:p>
            <a:pPr algn="l" marL="0" indent="0" lvl="0">
              <a:lnSpc>
                <a:spcPts val="3104"/>
              </a:lnSpc>
              <a:spcBef>
                <a:spcPct val="0"/>
              </a:spcBef>
            </a:pPr>
          </a:p>
        </p:txBody>
      </p:sp>
      <p:sp>
        <p:nvSpPr>
          <p:cNvPr name="Freeform 6" id="6"/>
          <p:cNvSpPr/>
          <p:nvPr/>
        </p:nvSpPr>
        <p:spPr>
          <a:xfrm flipH="false" flipV="false" rot="0">
            <a:off x="15028480" y="1564005"/>
            <a:ext cx="3032484" cy="6646539"/>
          </a:xfrm>
          <a:custGeom>
            <a:avLst/>
            <a:gdLst/>
            <a:ahLst/>
            <a:cxnLst/>
            <a:rect r="r" b="b" t="t" l="l"/>
            <a:pathLst>
              <a:path h="6646539" w="3032484">
                <a:moveTo>
                  <a:pt x="0" y="0"/>
                </a:moveTo>
                <a:lnTo>
                  <a:pt x="3032484" y="0"/>
                </a:lnTo>
                <a:lnTo>
                  <a:pt x="3032484" y="6646539"/>
                </a:lnTo>
                <a:lnTo>
                  <a:pt x="0" y="66465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104287" y="7942635"/>
            <a:ext cx="4208573" cy="4247184"/>
          </a:xfrm>
          <a:custGeom>
            <a:avLst/>
            <a:gdLst/>
            <a:ahLst/>
            <a:cxnLst/>
            <a:rect r="r" b="b" t="t" l="l"/>
            <a:pathLst>
              <a:path h="4247184" w="4208573">
                <a:moveTo>
                  <a:pt x="0" y="0"/>
                </a:moveTo>
                <a:lnTo>
                  <a:pt x="4208574" y="0"/>
                </a:lnTo>
                <a:lnTo>
                  <a:pt x="4208574" y="4247185"/>
                </a:lnTo>
                <a:lnTo>
                  <a:pt x="0" y="42471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672469"/>
            <a:ext cx="10910396" cy="1840231"/>
          </a:xfrm>
          <a:prstGeom prst="rect">
            <a:avLst/>
          </a:prstGeom>
        </p:spPr>
        <p:txBody>
          <a:bodyPr anchor="t" rtlCol="false" tIns="0" lIns="0" bIns="0" rIns="0">
            <a:spAutoFit/>
          </a:bodyPr>
          <a:lstStyle/>
          <a:p>
            <a:pPr algn="ctr">
              <a:lnSpc>
                <a:spcPts val="6960"/>
              </a:lnSpc>
            </a:pPr>
            <a:r>
              <a:rPr lang="en-US" b="true" sz="8000">
                <a:solidFill>
                  <a:srgbClr val="000000"/>
                </a:solidFill>
                <a:latin typeface="DM Sans Bold"/>
                <a:ea typeface="DM Sans Bold"/>
                <a:cs typeface="DM Sans Bold"/>
                <a:sym typeface="DM Sans Bold"/>
              </a:rPr>
              <a:t>Etiboringiz uchun rahmat</a:t>
            </a:r>
          </a:p>
        </p:txBody>
      </p:sp>
      <p:sp>
        <p:nvSpPr>
          <p:cNvPr name="TextBox 17" id="17"/>
          <p:cNvSpPr txBox="true"/>
          <p:nvPr/>
        </p:nvSpPr>
        <p:spPr>
          <a:xfrm rot="0">
            <a:off x="13240486" y="8036867"/>
            <a:ext cx="3738152"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051-20 guruh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DAGVDW17DRo</dc:identifier>
  <dcterms:modified xsi:type="dcterms:W3CDTF">2011-08-01T06:04:30Z</dcterms:modified>
  <cp:revision>1</cp:revision>
  <dc:title>adioreley aloqa tizimi antennalari</dc:title>
</cp:coreProperties>
</file>