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5334000" cy="7562850"/>
  <p:notesSz cx="53340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29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050" y="2344483"/>
            <a:ext cx="453390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0100" y="4235196"/>
            <a:ext cx="373380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66700" y="1739455"/>
            <a:ext cx="232029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747010" y="1739455"/>
            <a:ext cx="232029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9654" y="1203706"/>
            <a:ext cx="2549525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00" y="1739455"/>
            <a:ext cx="480060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13560" y="7033450"/>
            <a:ext cx="1706880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6700" y="7033450"/>
            <a:ext cx="1226820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40480" y="7033450"/>
            <a:ext cx="1226820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://zulidamel.files.wordpress.com/2009/03/lap_nrc_bank.jpg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ap-bms.wikipedia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://www.glasbergen.com/education-cartoons/)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44.png"/><Relationship Id="rId9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57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57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70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57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56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9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8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11" Type="http://schemas.openxmlformats.org/officeDocument/2006/relationships/image" Target="../media/image135.png"/><Relationship Id="rId5" Type="http://schemas.openxmlformats.org/officeDocument/2006/relationships/image" Target="../media/image130.png"/><Relationship Id="rId10" Type="http://schemas.openxmlformats.org/officeDocument/2006/relationships/image" Target="../media/image134.png"/><Relationship Id="rId4" Type="http://schemas.openxmlformats.org/officeDocument/2006/relationships/image" Target="../media/image129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14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7.png"/><Relationship Id="rId7" Type="http://schemas.openxmlformats.org/officeDocument/2006/relationships/image" Target="../media/image116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Relationship Id="rId9" Type="http://schemas.openxmlformats.org/officeDocument/2006/relationships/image" Target="../media/image1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mazharulhaqmattugengkeng.files.wordpress.com/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etgiant.com/Tags/airplane-model" TargetMode="External"/><Relationship Id="rId7" Type="http://schemas.openxmlformats.org/officeDocument/2006/relationships/image" Target="../media/image6.jpg"/><Relationship Id="rId2" Type="http://schemas.openxmlformats.org/officeDocument/2006/relationships/hyperlink" Target="http://blog.handcraftedmodelships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://www.scalecar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grosir.store.co.id/images/0/Trend_Sifon_prod3121.jp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therlandtoys.co.uk/images/545684.jpg" TargetMode="External"/><Relationship Id="rId2" Type="http://schemas.openxmlformats.org/officeDocument/2006/relationships/hyperlink" Target="http://airplanesimulation.org/wp-content/uploads/2011/04/%20airplane-simulation.jpg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tinyhousedesign.com/wp-content/uploads/2008/%2007/sheldon-designs-tiny-house-plans.gif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tics.circuitdiagram.net/thumbs/%20viu1246337725w.gif" TargetMode="External"/><Relationship Id="rId2" Type="http://schemas.openxmlformats.org/officeDocument/2006/relationships/hyperlink" Target="http://www.carbodydesign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0029" y="871473"/>
            <a:ext cx="822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0" dirty="0">
                <a:latin typeface="Verdana"/>
                <a:cs typeface="Verdana"/>
              </a:rPr>
              <a:t>M</a:t>
            </a:r>
            <a:r>
              <a:rPr sz="1200" spc="210" dirty="0">
                <a:latin typeface="Verdana"/>
                <a:cs typeface="Verdana"/>
              </a:rPr>
              <a:t>o</a:t>
            </a:r>
            <a:r>
              <a:rPr sz="1200" cap="small" spc="200" dirty="0">
                <a:latin typeface="Verdana"/>
                <a:cs typeface="Verdana"/>
              </a:rPr>
              <a:t>d</a:t>
            </a:r>
            <a:r>
              <a:rPr sz="1200" cap="small" spc="225" dirty="0">
                <a:latin typeface="Verdana"/>
                <a:cs typeface="Verdana"/>
              </a:rPr>
              <a:t>u</a:t>
            </a:r>
            <a:r>
              <a:rPr sz="1200" cap="small" spc="130" dirty="0">
                <a:latin typeface="Verdana"/>
                <a:cs typeface="Verdana"/>
              </a:rPr>
              <a:t>l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16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Konsep</a:t>
            </a:r>
            <a:r>
              <a:rPr spc="180" dirty="0"/>
              <a:t> </a:t>
            </a:r>
            <a:r>
              <a:rPr spc="70" dirty="0"/>
              <a:t>Umum</a:t>
            </a:r>
            <a:r>
              <a:rPr spc="175" dirty="0"/>
              <a:t> </a:t>
            </a:r>
            <a:r>
              <a:rPr spc="75" dirty="0"/>
              <a:t>Model</a:t>
            </a:r>
            <a:r>
              <a:rPr spc="180" dirty="0"/>
              <a:t> </a:t>
            </a:r>
            <a:r>
              <a:rPr spc="60" dirty="0"/>
              <a:t>dan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32201" y="1439925"/>
            <a:ext cx="17545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" dirty="0">
                <a:latin typeface="Trebuchet MS"/>
                <a:cs typeface="Trebuchet MS"/>
              </a:rPr>
              <a:t>Model</a:t>
            </a:r>
            <a:r>
              <a:rPr sz="1600" spc="110" dirty="0">
                <a:latin typeface="Trebuchet MS"/>
                <a:cs typeface="Trebuchet MS"/>
              </a:rPr>
              <a:t> </a:t>
            </a:r>
            <a:r>
              <a:rPr sz="1600" spc="85" dirty="0" err="1">
                <a:latin typeface="Trebuchet MS"/>
                <a:cs typeface="Trebuchet MS"/>
              </a:rPr>
              <a:t>Matematis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802153"/>
            <a:ext cx="3983990" cy="1017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8400"/>
              </a:lnSpc>
              <a:spcBef>
                <a:spcPts val="105"/>
              </a:spcBef>
            </a:pPr>
            <a:r>
              <a:rPr sz="1000" spc="-5" dirty="0">
                <a:latin typeface="Times New Roman"/>
                <a:cs typeface="Times New Roman"/>
              </a:rPr>
              <a:t>pengertian model secara umum, </a:t>
            </a:r>
            <a:r>
              <a:rPr sz="1000" dirty="0">
                <a:latin typeface="Times New Roman"/>
                <a:cs typeface="Times New Roman"/>
              </a:rPr>
              <a:t>dalam </a:t>
            </a:r>
            <a:r>
              <a:rPr sz="1000" spc="-10" dirty="0">
                <a:latin typeface="Times New Roman"/>
                <a:cs typeface="Times New Roman"/>
              </a:rPr>
              <a:t>modul </a:t>
            </a:r>
            <a:r>
              <a:rPr sz="1000" spc="-5" dirty="0">
                <a:latin typeface="Times New Roman"/>
                <a:cs typeface="Times New Roman"/>
              </a:rPr>
              <a:t>ini diberikan berbagai macam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contoh. Selanjutnya Anda </a:t>
            </a:r>
            <a:r>
              <a:rPr sz="1000" dirty="0">
                <a:latin typeface="Times New Roman"/>
                <a:cs typeface="Times New Roman"/>
              </a:rPr>
              <a:t>akan </a:t>
            </a:r>
            <a:r>
              <a:rPr sz="1000" spc="-5" dirty="0">
                <a:latin typeface="Times New Roman"/>
                <a:cs typeface="Times New Roman"/>
              </a:rPr>
              <a:t>mempelajari model yang </a:t>
            </a:r>
            <a:r>
              <a:rPr sz="1000" dirty="0">
                <a:latin typeface="Times New Roman"/>
                <a:cs typeface="Times New Roman"/>
              </a:rPr>
              <a:t>lebih </a:t>
            </a:r>
            <a:r>
              <a:rPr sz="1000" spc="-5" dirty="0">
                <a:latin typeface="Times New Roman"/>
                <a:cs typeface="Times New Roman"/>
              </a:rPr>
              <a:t>spesifik lagi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yaitu model matematis, yang menjadi salah satu tujuan pembahasan BMP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(Buku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Materi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Pokok)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Pemodelan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Dalam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modul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dirty="0">
                <a:latin typeface="Times New Roman"/>
                <a:cs typeface="Times New Roman"/>
              </a:rPr>
              <a:t> dipelajari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bentuk model matematis sederhana berikut pemodelannya. Secara lebih rinci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proses pemodelan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 </a:t>
            </a:r>
            <a:r>
              <a:rPr sz="1000" dirty="0">
                <a:latin typeface="Times New Roman"/>
                <a:cs typeface="Times New Roman"/>
              </a:rPr>
              <a:t>itu</a:t>
            </a:r>
            <a:r>
              <a:rPr sz="1000" spc="-5" dirty="0">
                <a:latin typeface="Times New Roman"/>
                <a:cs typeface="Times New Roman"/>
              </a:rPr>
              <a:t> sendiri 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dibahas </a:t>
            </a:r>
            <a:r>
              <a:rPr sz="1000" dirty="0">
                <a:latin typeface="Times New Roman"/>
                <a:cs typeface="Times New Roman"/>
              </a:rPr>
              <a:t>dalam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Modul </a:t>
            </a:r>
            <a:r>
              <a:rPr sz="1000" dirty="0">
                <a:latin typeface="Times New Roman"/>
                <a:cs typeface="Times New Roman"/>
              </a:rPr>
              <a:t>2.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1892" y="3792499"/>
            <a:ext cx="3293110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lnSpc>
                <a:spcPct val="109200"/>
              </a:lnSpc>
              <a:spcBef>
                <a:spcPts val="100"/>
              </a:spcBef>
              <a:tabLst>
                <a:tab pos="382270" algn="l"/>
                <a:tab pos="1009650" algn="l"/>
                <a:tab pos="1384300" algn="l"/>
                <a:tab pos="2586990" algn="l"/>
              </a:tabLst>
            </a:pPr>
            <a:r>
              <a:rPr sz="1000" spc="-5" dirty="0">
                <a:latin typeface="Times New Roman"/>
                <a:cs typeface="Times New Roman"/>
              </a:rPr>
              <a:t>mempelajari</a:t>
            </a:r>
            <a:r>
              <a:rPr sz="1000" spc="3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materi</a:t>
            </a:r>
            <a:r>
              <a:rPr sz="1000" spc="3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3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</a:t>
            </a:r>
            <a:r>
              <a:rPr sz="1000" spc="2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dalam</a:t>
            </a:r>
            <a:r>
              <a:rPr sz="1000" spc="3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Modul</a:t>
            </a:r>
            <a:r>
              <a:rPr sz="1000" spc="3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spc="5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k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5" dirty="0">
                <a:latin typeface="Times New Roman"/>
                <a:cs typeface="Times New Roman"/>
              </a:rPr>
              <a:t>j</a:t>
            </a:r>
            <a:r>
              <a:rPr sz="1000" spc="-5" dirty="0">
                <a:latin typeface="Times New Roman"/>
                <a:cs typeface="Times New Roman"/>
              </a:rPr>
              <a:t>alan</a:t>
            </a:r>
            <a:r>
              <a:rPr sz="1000" dirty="0">
                <a:latin typeface="Times New Roman"/>
                <a:cs typeface="Times New Roman"/>
              </a:rPr>
              <a:t>	d</a:t>
            </a:r>
            <a:r>
              <a:rPr sz="1000" spc="-5" dirty="0">
                <a:latin typeface="Times New Roman"/>
                <a:cs typeface="Times New Roman"/>
              </a:rPr>
              <a:t>al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    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ela</a:t>
            </a:r>
            <a:r>
              <a:rPr sz="1000" spc="5" dirty="0">
                <a:latin typeface="Times New Roman"/>
                <a:cs typeface="Times New Roman"/>
              </a:rPr>
              <a:t>ja</a:t>
            </a:r>
            <a:r>
              <a:rPr sz="1000" spc="-5" dirty="0">
                <a:latin typeface="Times New Roman"/>
                <a:cs typeface="Times New Roman"/>
              </a:rPr>
              <a:t>ri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od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4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-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10" dirty="0">
                <a:latin typeface="Times New Roman"/>
                <a:cs typeface="Times New Roman"/>
              </a:rPr>
              <a:t>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3792499"/>
            <a:ext cx="646430" cy="523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26695">
              <a:lnSpc>
                <a:spcPct val="108600"/>
              </a:lnSpc>
              <a:spcBef>
                <a:spcPts val="105"/>
              </a:spcBef>
            </a:pPr>
            <a:r>
              <a:rPr sz="1000" spc="-5" dirty="0">
                <a:latin typeface="Times New Roman"/>
                <a:cs typeface="Times New Roman"/>
              </a:rPr>
              <a:t>De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an  diharapkan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selanjutnya.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604" y="2212975"/>
            <a:ext cx="4029075" cy="6165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67970" marR="30480" indent="-230504">
              <a:lnSpc>
                <a:spcPct val="79500"/>
              </a:lnSpc>
              <a:spcBef>
                <a:spcPts val="880"/>
              </a:spcBef>
            </a:pPr>
            <a:r>
              <a:rPr sz="4725" spc="-345" baseline="-22927" dirty="0">
                <a:latin typeface="Trebuchet MS"/>
                <a:cs typeface="Trebuchet MS"/>
              </a:rPr>
              <a:t>P</a:t>
            </a:r>
            <a:r>
              <a:rPr sz="4725" spc="-997" baseline="-22927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Modul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Anda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akan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mempelajari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pengertian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pemodelan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(proses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penurunan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model)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secara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umum.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Agar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memberi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gambaran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4455947"/>
            <a:ext cx="397954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6695">
              <a:lnSpc>
                <a:spcPct val="108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Setelah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mempelajari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modul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ini,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diharapkan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mahasiswa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memiliki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kemampuan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dalam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memahami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pengertian:</a:t>
            </a:r>
            <a:endParaRPr sz="10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39395" algn="l"/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umum model dan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pemodelan</a:t>
            </a:r>
            <a:endParaRPr sz="10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39395" algn="l"/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indent="226695">
              <a:lnSpc>
                <a:spcPct val="109000"/>
              </a:lnSpc>
            </a:pPr>
            <a:r>
              <a:rPr sz="1000" spc="-5" dirty="0">
                <a:latin typeface="Times New Roman"/>
                <a:cs typeface="Times New Roman"/>
              </a:rPr>
              <a:t>Secara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lebih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terinci,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setelah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mempelajari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modul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diharapkan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mahasiswa </a:t>
            </a:r>
            <a:r>
              <a:rPr sz="1000" dirty="0">
                <a:latin typeface="Times New Roman"/>
                <a:cs typeface="Times New Roman"/>
              </a:rPr>
              <a:t>dapat:</a:t>
            </a:r>
            <a:endParaRPr sz="10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9395" algn="l"/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membedakan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fisik </a:t>
            </a:r>
            <a:r>
              <a:rPr sz="1000" dirty="0">
                <a:latin typeface="Times New Roman"/>
                <a:cs typeface="Times New Roman"/>
              </a:rPr>
              <a:t>dan</a:t>
            </a:r>
            <a:r>
              <a:rPr sz="1000" spc="-5" dirty="0">
                <a:latin typeface="Times New Roman"/>
                <a:cs typeface="Times New Roman"/>
              </a:rPr>
              <a:t> model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abstrak,</a:t>
            </a:r>
            <a:endParaRPr sz="10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39395" algn="l"/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memberikan contoh-contoh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fisik,</a:t>
            </a:r>
            <a:endParaRPr sz="10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39395" algn="l"/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memberikan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contoh-contoh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abstrak,</a:t>
            </a:r>
            <a:endParaRPr sz="10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39395" algn="l"/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menjelaskan pengertian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matematis,</a:t>
            </a:r>
            <a:endParaRPr sz="10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39395" algn="l"/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memberikan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contoh-contoh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endParaRPr sz="10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39395" algn="l"/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melakukan pemodelan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 </a:t>
            </a:r>
            <a:r>
              <a:rPr sz="1000" dirty="0">
                <a:latin typeface="Times New Roman"/>
                <a:cs typeface="Times New Roman"/>
              </a:rPr>
              <a:t>sederhana.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160905"/>
            <a:ext cx="361950" cy="2571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91158" y="2191257"/>
            <a:ext cx="3542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29329" algn="l"/>
              </a:tabLst>
            </a:pPr>
            <a:r>
              <a:rPr sz="1000" spc="200" dirty="0">
                <a:latin typeface="Verdana"/>
                <a:cs typeface="Verdana"/>
              </a:rPr>
              <a:t>PENDAHULUAN</a:t>
            </a:r>
            <a:r>
              <a:rPr sz="1000" u="sng" spc="22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spc="2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247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896772"/>
            <a:ext cx="3983354" cy="10160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Times New Roman"/>
                <a:cs typeface="Times New Roman"/>
              </a:rPr>
              <a:t>(iv)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Neraca keuangan perusahaan</a:t>
            </a:r>
            <a:endParaRPr sz="1000">
              <a:latin typeface="Times New Roman"/>
              <a:cs typeface="Times New Roman"/>
            </a:endParaRPr>
          </a:p>
          <a:p>
            <a:pPr marL="12700" indent="227329" algn="just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suatu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akhir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periode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waktu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tertentu,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biasanya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perusahaan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membuat</a:t>
            </a: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8300"/>
              </a:lnSpc>
              <a:spcBef>
                <a:spcPts val="10"/>
              </a:spcBef>
            </a:pPr>
            <a:r>
              <a:rPr sz="1000" spc="-5" dirty="0">
                <a:latin typeface="Times New Roman"/>
                <a:cs typeface="Times New Roman"/>
              </a:rPr>
              <a:t>laporan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berupa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laporan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neraca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keuangan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(Gambar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1.11).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Melalui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neraca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 pihak luar </a:t>
            </a:r>
            <a:r>
              <a:rPr sz="1000" dirty="0">
                <a:latin typeface="Times New Roman"/>
                <a:cs typeface="Times New Roman"/>
              </a:rPr>
              <a:t>dapat </a:t>
            </a:r>
            <a:r>
              <a:rPr sz="1000" spc="-5" dirty="0">
                <a:latin typeface="Times New Roman"/>
                <a:cs typeface="Times New Roman"/>
              </a:rPr>
              <a:t>mengetahui keadaan keuangan perusahaan </a:t>
            </a:r>
            <a:r>
              <a:rPr sz="1000" dirty="0">
                <a:latin typeface="Times New Roman"/>
                <a:cs typeface="Times New Roman"/>
              </a:rPr>
              <a:t>tersebut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jelas.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demikian</a:t>
            </a:r>
            <a:r>
              <a:rPr sz="1000" dirty="0">
                <a:latin typeface="Times New Roman"/>
                <a:cs typeface="Times New Roman"/>
              </a:rPr>
              <a:t> dapat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dikatakan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neraca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mewakili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keadaan keuangan perusahaan.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5528309"/>
            <a:ext cx="3982085" cy="155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320" algn="ct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rebuchet MS"/>
                <a:cs typeface="Trebuchet MS"/>
              </a:rPr>
              <a:t>(</a:t>
            </a:r>
            <a:r>
              <a:rPr sz="900" i="1" dirty="0">
                <a:latin typeface="Trebuchet MS"/>
                <a:cs typeface="Trebuchet MS"/>
              </a:rPr>
              <a:t>Sumber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4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  <a:hlinkClick r:id="rId2"/>
              </a:rPr>
              <a:t>http://zulidamel.files.wordpress.com/2009/03/lap_nrc_bank.jpg</a:t>
            </a:r>
            <a:r>
              <a:rPr sz="900" spc="-5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rebuchet MS"/>
              <a:cs typeface="Trebuchet MS"/>
            </a:endParaRPr>
          </a:p>
          <a:p>
            <a:pPr marL="635" algn="ctr">
              <a:lnSpc>
                <a:spcPts val="1060"/>
              </a:lnSpc>
            </a:pPr>
            <a:r>
              <a:rPr sz="900" spc="-5" dirty="0">
                <a:latin typeface="Trebuchet MS"/>
                <a:cs typeface="Trebuchet MS"/>
              </a:rPr>
              <a:t>Gambar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1.11</a:t>
            </a:r>
            <a:endParaRPr sz="900">
              <a:latin typeface="Trebuchet MS"/>
              <a:cs typeface="Trebuchet MS"/>
            </a:endParaRPr>
          </a:p>
          <a:p>
            <a:pPr algn="ctr">
              <a:lnSpc>
                <a:spcPts val="1060"/>
              </a:lnSpc>
            </a:pPr>
            <a:r>
              <a:rPr sz="900" spc="-5" dirty="0">
                <a:latin typeface="Trebuchet MS"/>
                <a:cs typeface="Trebuchet MS"/>
              </a:rPr>
              <a:t>Neraca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Keuangan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Perusahaan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(v)</a:t>
            </a:r>
            <a:r>
              <a:rPr sz="1000" spc="3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Diagram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alir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algoritma</a:t>
            </a:r>
            <a:endParaRPr sz="1000">
              <a:latin typeface="Times New Roman"/>
              <a:cs typeface="Times New Roman"/>
            </a:endParaRPr>
          </a:p>
          <a:p>
            <a:pPr marL="12700" marR="5080" indent="227329" algn="just">
              <a:lnSpc>
                <a:spcPct val="108300"/>
              </a:lnSpc>
              <a:spcBef>
                <a:spcPts val="10"/>
              </a:spcBef>
            </a:pPr>
            <a:r>
              <a:rPr sz="1000" spc="-5" dirty="0">
                <a:latin typeface="Times New Roman"/>
                <a:cs typeface="Times New Roman"/>
              </a:rPr>
              <a:t>Dalam pembuatan program komputer untuk memecahkan masalah yang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dihadapi, sebelumnya disusun dahulu </a:t>
            </a:r>
            <a:r>
              <a:rPr sz="1000" dirty="0">
                <a:latin typeface="Times New Roman"/>
                <a:cs typeface="Times New Roman"/>
              </a:rPr>
              <a:t>langkah-langkah </a:t>
            </a:r>
            <a:r>
              <a:rPr sz="1000" spc="-5" dirty="0">
                <a:latin typeface="Times New Roman"/>
                <a:cs typeface="Times New Roman"/>
              </a:rPr>
              <a:t>tindakan yang akan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dilakukan. Langkah-langkah tersebut </a:t>
            </a:r>
            <a:r>
              <a:rPr sz="1000" dirty="0">
                <a:latin typeface="Times New Roman"/>
                <a:cs typeface="Times New Roman"/>
              </a:rPr>
              <a:t>dapat </a:t>
            </a:r>
            <a:r>
              <a:rPr sz="1000" spc="-5" dirty="0">
                <a:latin typeface="Times New Roman"/>
                <a:cs typeface="Times New Roman"/>
              </a:rPr>
              <a:t>disajikan </a:t>
            </a:r>
            <a:r>
              <a:rPr sz="1000" dirty="0">
                <a:latin typeface="Times New Roman"/>
                <a:cs typeface="Times New Roman"/>
              </a:rPr>
              <a:t>dalam </a:t>
            </a:r>
            <a:r>
              <a:rPr sz="1000" spc="-5" dirty="0">
                <a:latin typeface="Times New Roman"/>
                <a:cs typeface="Times New Roman"/>
              </a:rPr>
              <a:t>bentuk </a:t>
            </a:r>
            <a:r>
              <a:rPr sz="1000" dirty="0">
                <a:latin typeface="Times New Roman"/>
                <a:cs typeface="Times New Roman"/>
              </a:rPr>
              <a:t>diagram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alir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</a:t>
            </a:r>
            <a:r>
              <a:rPr sz="1000" i="1" spc="-5" dirty="0">
                <a:latin typeface="Times New Roman"/>
                <a:cs typeface="Times New Roman"/>
              </a:rPr>
              <a:t>flow</a:t>
            </a:r>
            <a:r>
              <a:rPr sz="1000" i="1" spc="17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chart</a:t>
            </a:r>
            <a:r>
              <a:rPr sz="1000" spc="-5" dirty="0">
                <a:latin typeface="Times New Roman"/>
                <a:cs typeface="Times New Roman"/>
              </a:rPr>
              <a:t>)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seperti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1.12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(a).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Dapat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juga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930" y="2077085"/>
            <a:ext cx="2943224" cy="32492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023" y="430783"/>
            <a:ext cx="2463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11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6772"/>
            <a:ext cx="3982720" cy="1511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83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disajikan </a:t>
            </a:r>
            <a:r>
              <a:rPr sz="1000" dirty="0">
                <a:latin typeface="Times New Roman"/>
                <a:cs typeface="Times New Roman"/>
              </a:rPr>
              <a:t>dalam </a:t>
            </a:r>
            <a:r>
              <a:rPr sz="1000" spc="-5" dirty="0">
                <a:latin typeface="Times New Roman"/>
                <a:cs typeface="Times New Roman"/>
              </a:rPr>
              <a:t>bentuk algoritma, seperti yang diberikan </a:t>
            </a:r>
            <a:r>
              <a:rPr sz="1000" dirty="0">
                <a:latin typeface="Times New Roman"/>
                <a:cs typeface="Times New Roman"/>
              </a:rPr>
              <a:t>pada </a:t>
            </a:r>
            <a:r>
              <a:rPr sz="1000" spc="-5" dirty="0">
                <a:latin typeface="Times New Roman"/>
                <a:cs typeface="Times New Roman"/>
              </a:rPr>
              <a:t>Gambar </a:t>
            </a:r>
            <a:r>
              <a:rPr sz="1000" dirty="0">
                <a:latin typeface="Times New Roman"/>
                <a:cs typeface="Times New Roman"/>
              </a:rPr>
              <a:t>1.12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(b).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Setelah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diperiksa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kesesuaian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antara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langkah-langkah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akan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dilakukan dengan tujuan pemecahan masalahnya, barulah disusun program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komputernya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seusai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bahasa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pemrograman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digunakan.</a:t>
            </a:r>
            <a:endParaRPr sz="1000">
              <a:latin typeface="Times New Roman"/>
              <a:cs typeface="Times New Roman"/>
            </a:endParaRPr>
          </a:p>
          <a:p>
            <a:pPr marL="12700" indent="226695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membayangkan,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kita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langsung  membuat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</a:t>
            </a:r>
            <a:endParaRPr sz="10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8300"/>
              </a:lnSpc>
              <a:spcBef>
                <a:spcPts val="10"/>
              </a:spcBef>
            </a:pPr>
            <a:r>
              <a:rPr sz="1000" spc="-5" dirty="0">
                <a:latin typeface="Times New Roman"/>
                <a:cs typeface="Times New Roman"/>
              </a:rPr>
              <a:t>komputer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tanpa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didahului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 pembuatan </a:t>
            </a:r>
            <a:r>
              <a:rPr sz="1000" dirty="0">
                <a:latin typeface="Times New Roman"/>
                <a:cs typeface="Times New Roman"/>
              </a:rPr>
              <a:t>diagram alir </a:t>
            </a:r>
            <a:r>
              <a:rPr sz="1000" spc="-5" dirty="0">
                <a:latin typeface="Times New Roman"/>
                <a:cs typeface="Times New Roman"/>
              </a:rPr>
              <a:t>atau algoritma.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hasilnya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tidak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sesuai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diharapkan,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-5" dirty="0">
                <a:latin typeface="Times New Roman"/>
                <a:cs typeface="Times New Roman"/>
              </a:rPr>
              <a:t> kita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harus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mengubah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komputernya.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Perubahan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komputer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dirty="0">
                <a:latin typeface="Times New Roman"/>
                <a:cs typeface="Times New Roman"/>
              </a:rPr>
              <a:t> dapat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terjadi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berulangkali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apalagi untuk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rumit.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8007" y="6194247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(a)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4373" y="6194247"/>
            <a:ext cx="1739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(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8675" y="6470091"/>
            <a:ext cx="1591310" cy="29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>
              <a:lnSpc>
                <a:spcPts val="106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Gambar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1.12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ts val="1060"/>
              </a:lnSpc>
            </a:pPr>
            <a:r>
              <a:rPr sz="900" spc="-5" dirty="0">
                <a:latin typeface="Trebuchet MS"/>
                <a:cs typeface="Trebuchet MS"/>
              </a:rPr>
              <a:t>(a) Diagram Alir, </a:t>
            </a:r>
            <a:r>
              <a:rPr sz="900" dirty="0">
                <a:latin typeface="Trebuchet MS"/>
                <a:cs typeface="Trebuchet MS"/>
              </a:rPr>
              <a:t>(b)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Algoritma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3715" y="2629535"/>
            <a:ext cx="3181864" cy="33885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247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12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896772"/>
            <a:ext cx="3977640" cy="5207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Times New Roman"/>
                <a:cs typeface="Times New Roman"/>
              </a:rPr>
              <a:t>(vi)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Peta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geografis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bumi</a:t>
            </a:r>
            <a:endParaRPr sz="1000">
              <a:latin typeface="Times New Roman"/>
              <a:cs typeface="Times New Roman"/>
            </a:endParaRPr>
          </a:p>
          <a:p>
            <a:pPr marL="12700" marR="5080" indent="227329">
              <a:lnSpc>
                <a:spcPts val="1310"/>
              </a:lnSpc>
              <a:spcBef>
                <a:spcPts val="50"/>
              </a:spcBef>
            </a:pP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1.13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-5" dirty="0">
                <a:latin typeface="Times New Roman"/>
                <a:cs typeface="Times New Roman"/>
              </a:rPr>
              <a:t> bawah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menyajikan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peta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geografis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bumi,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dalam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hal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peta Indonesia.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840863"/>
            <a:ext cx="3982085" cy="218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155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rebuchet MS"/>
                <a:cs typeface="Trebuchet MS"/>
              </a:rPr>
              <a:t>(</a:t>
            </a:r>
            <a:r>
              <a:rPr sz="900" i="1" dirty="0">
                <a:latin typeface="Trebuchet MS"/>
                <a:cs typeface="Trebuchet MS"/>
              </a:rPr>
              <a:t>Sumber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  <a:hlinkClick r:id="rId2"/>
              </a:rPr>
              <a:t>http://map-bms.wikipedia.org/</a:t>
            </a:r>
            <a:r>
              <a:rPr sz="900" spc="-5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rebuchet MS"/>
              <a:cs typeface="Trebuchet MS"/>
            </a:endParaRPr>
          </a:p>
          <a:p>
            <a:pPr marL="1617980" marR="1607185" indent="-1905" algn="ctr">
              <a:lnSpc>
                <a:spcPts val="1040"/>
              </a:lnSpc>
            </a:pPr>
            <a:r>
              <a:rPr sz="900" spc="-5" dirty="0">
                <a:latin typeface="Trebuchet MS"/>
                <a:cs typeface="Trebuchet MS"/>
              </a:rPr>
              <a:t>Gambar 1.13 </a:t>
            </a:r>
            <a:r>
              <a:rPr sz="900" dirty="0">
                <a:latin typeface="Trebuchet MS"/>
                <a:cs typeface="Trebuchet MS"/>
              </a:rPr>
              <a:t> Peta</a:t>
            </a:r>
            <a:r>
              <a:rPr sz="900" spc="-5" dirty="0">
                <a:latin typeface="Trebuchet MS"/>
                <a:cs typeface="Trebuchet MS"/>
              </a:rPr>
              <a:t> In</a:t>
            </a:r>
            <a:r>
              <a:rPr sz="900" dirty="0">
                <a:latin typeface="Trebuchet MS"/>
                <a:cs typeface="Trebuchet MS"/>
              </a:rPr>
              <a:t>d</a:t>
            </a:r>
            <a:r>
              <a:rPr sz="900" spc="-5" dirty="0">
                <a:latin typeface="Trebuchet MS"/>
                <a:cs typeface="Trebuchet MS"/>
              </a:rPr>
              <a:t>ones</a:t>
            </a:r>
            <a:r>
              <a:rPr sz="900" spc="-10" dirty="0">
                <a:latin typeface="Trebuchet MS"/>
                <a:cs typeface="Trebuchet MS"/>
              </a:rPr>
              <a:t>i</a:t>
            </a:r>
            <a:r>
              <a:rPr sz="900" dirty="0">
                <a:latin typeface="Trebuchet MS"/>
                <a:cs typeface="Trebuchet MS"/>
              </a:rPr>
              <a:t>a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 marL="12700" marR="6350" indent="227329" algn="just">
              <a:lnSpc>
                <a:spcPct val="108500"/>
              </a:lnSpc>
            </a:pPr>
            <a:r>
              <a:rPr sz="1000" spc="-5" dirty="0">
                <a:latin typeface="Times New Roman"/>
                <a:cs typeface="Times New Roman"/>
              </a:rPr>
              <a:t>Tentunya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Anda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 </a:t>
            </a:r>
            <a:r>
              <a:rPr sz="1000" spc="-5" dirty="0">
                <a:latin typeface="Times New Roman"/>
                <a:cs typeface="Times New Roman"/>
              </a:rPr>
              <a:t>memahami bahwa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 ini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abstrak </a:t>
            </a:r>
            <a:r>
              <a:rPr sz="1000" dirty="0">
                <a:latin typeface="Times New Roman"/>
                <a:cs typeface="Times New Roman"/>
              </a:rPr>
              <a:t>dari </a:t>
            </a:r>
            <a:r>
              <a:rPr sz="1000" spc="-5" dirty="0">
                <a:latin typeface="Times New Roman"/>
                <a:cs typeface="Times New Roman"/>
              </a:rPr>
              <a:t>permukaan geografis bumi, sedangkan model </a:t>
            </a:r>
            <a:r>
              <a:rPr sz="1000" dirty="0">
                <a:latin typeface="Times New Roman"/>
                <a:cs typeface="Times New Roman"/>
              </a:rPr>
              <a:t>bola </a:t>
            </a:r>
            <a:r>
              <a:rPr sz="1000" spc="-5" dirty="0">
                <a:latin typeface="Times New Roman"/>
                <a:cs typeface="Times New Roman"/>
              </a:rPr>
              <a:t>dunia yang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pada </a:t>
            </a: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1.7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fisik.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(vii)Persamaan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reaksi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kimia</a:t>
            </a:r>
            <a:endParaRPr sz="1000">
              <a:latin typeface="Times New Roman"/>
              <a:cs typeface="Times New Roman"/>
            </a:endParaRPr>
          </a:p>
          <a:p>
            <a:pPr marL="12700" marR="5080" indent="259079">
              <a:lnSpc>
                <a:spcPct val="108000"/>
              </a:lnSpc>
            </a:pP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berikut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menyajikan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reaksi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kimia.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Semua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tata-tulis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(notasi)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menggunakan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simbol-simbol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aturan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baku</a:t>
            </a:r>
            <a:endParaRPr sz="1000">
              <a:latin typeface="Times New Roman"/>
              <a:cs typeface="Times New Roman"/>
            </a:endParaRPr>
          </a:p>
          <a:p>
            <a:pPr marL="12700" marR="8890">
              <a:lnSpc>
                <a:spcPct val="108000"/>
              </a:lnSpc>
              <a:spcBef>
                <a:spcPts val="15"/>
              </a:spcBef>
            </a:pPr>
            <a:r>
              <a:rPr sz="1000" dirty="0">
                <a:latin typeface="Times New Roman"/>
                <a:cs typeface="Times New Roman"/>
              </a:rPr>
              <a:t>dalam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ilmu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kimia.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Tentunya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pernah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menjumpainya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semasa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Anda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masih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sekolah lanjutan atas.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193" y="5082048"/>
            <a:ext cx="1572227" cy="41045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6400" y="5714238"/>
            <a:ext cx="4060825" cy="112395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12240" marR="1406525" indent="635" algn="ctr">
              <a:lnSpc>
                <a:spcPts val="1040"/>
              </a:lnSpc>
              <a:spcBef>
                <a:spcPts val="165"/>
              </a:spcBef>
            </a:pPr>
            <a:r>
              <a:rPr sz="900" spc="-5" dirty="0">
                <a:latin typeface="Trebuchet MS"/>
                <a:cs typeface="Trebuchet MS"/>
              </a:rPr>
              <a:t>Gambar</a:t>
            </a:r>
            <a:r>
              <a:rPr sz="900" spc="28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1.14 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Persamaan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Reaksi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Kimia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rebuchet MS"/>
              <a:cs typeface="Trebuchet MS"/>
            </a:endParaRPr>
          </a:p>
          <a:p>
            <a:pPr marL="50800" marR="43180" indent="227329" algn="just">
              <a:lnSpc>
                <a:spcPct val="108300"/>
              </a:lnSpc>
            </a:pP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bayangkan,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dilakukan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sendiri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menggunakan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peralatan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laboratorium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ingin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mengetahui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hasil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penguraian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air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(H</a:t>
            </a:r>
            <a:r>
              <a:rPr sz="975" spc="7" baseline="-12820" dirty="0">
                <a:latin typeface="Times New Roman"/>
                <a:cs typeface="Times New Roman"/>
              </a:rPr>
              <a:t>2</a:t>
            </a:r>
            <a:r>
              <a:rPr sz="1000" spc="5" dirty="0">
                <a:latin typeface="Times New Roman"/>
                <a:cs typeface="Times New Roman"/>
              </a:rPr>
              <a:t>O),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-5" dirty="0">
                <a:latin typeface="Times New Roman"/>
                <a:cs typeface="Times New Roman"/>
              </a:rPr>
              <a:t> ternyata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menjadi hidrogen </a:t>
            </a:r>
            <a:r>
              <a:rPr sz="1000" dirty="0">
                <a:latin typeface="Times New Roman"/>
                <a:cs typeface="Times New Roman"/>
              </a:rPr>
              <a:t>(H</a:t>
            </a:r>
            <a:r>
              <a:rPr sz="975" baseline="-12820" dirty="0">
                <a:latin typeface="Times New Roman"/>
                <a:cs typeface="Times New Roman"/>
              </a:rPr>
              <a:t>2</a:t>
            </a:r>
            <a:r>
              <a:rPr sz="1000" dirty="0">
                <a:latin typeface="Times New Roman"/>
                <a:cs typeface="Times New Roman"/>
              </a:rPr>
              <a:t>) </a:t>
            </a:r>
            <a:r>
              <a:rPr sz="1000" spc="-5" dirty="0">
                <a:latin typeface="Times New Roman"/>
                <a:cs typeface="Times New Roman"/>
              </a:rPr>
              <a:t>dan oksigen </a:t>
            </a:r>
            <a:r>
              <a:rPr sz="1000" dirty="0">
                <a:latin typeface="Times New Roman"/>
                <a:cs typeface="Times New Roman"/>
              </a:rPr>
              <a:t>(O</a:t>
            </a:r>
            <a:r>
              <a:rPr sz="975" baseline="-12820" dirty="0">
                <a:latin typeface="Times New Roman"/>
                <a:cs typeface="Times New Roman"/>
              </a:rPr>
              <a:t>2</a:t>
            </a:r>
            <a:r>
              <a:rPr sz="1000" dirty="0">
                <a:latin typeface="Times New Roman"/>
                <a:cs typeface="Times New Roman"/>
              </a:rPr>
              <a:t>). </a:t>
            </a:r>
            <a:r>
              <a:rPr sz="1000" spc="-5" dirty="0">
                <a:latin typeface="Times New Roman"/>
                <a:cs typeface="Times New Roman"/>
              </a:rPr>
              <a:t>Betapa </a:t>
            </a:r>
            <a:r>
              <a:rPr sz="1000" spc="-10" dirty="0">
                <a:latin typeface="Times New Roman"/>
                <a:cs typeface="Times New Roman"/>
              </a:rPr>
              <a:t>lama </a:t>
            </a:r>
            <a:r>
              <a:rPr sz="1000" spc="-5" dirty="0">
                <a:latin typeface="Times New Roman"/>
                <a:cs typeface="Times New Roman"/>
              </a:rPr>
              <a:t>dan mahalnya proses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sebenarnya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dilakukan,</a:t>
            </a:r>
            <a:r>
              <a:rPr sz="1000" dirty="0">
                <a:latin typeface="Times New Roman"/>
                <a:cs typeface="Times New Roman"/>
              </a:rPr>
              <a:t> belum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lagi risiko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mungkin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terjadi.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839" y="1630680"/>
            <a:ext cx="2857500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023" y="430783"/>
            <a:ext cx="2463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13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7466" y="2343144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79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896772"/>
            <a:ext cx="3980179" cy="8388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Times New Roman"/>
                <a:cs typeface="Times New Roman"/>
              </a:rPr>
              <a:t>(viii)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endParaRPr sz="1000">
              <a:latin typeface="Times New Roman"/>
              <a:cs typeface="Times New Roman"/>
            </a:endParaRPr>
          </a:p>
          <a:p>
            <a:pPr marL="12700" indent="22669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Di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bawah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beberapa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matematis.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Tata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tulis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8000"/>
              </a:lnSpc>
              <a:spcBef>
                <a:spcPts val="15"/>
              </a:spcBef>
            </a:pPr>
            <a:r>
              <a:rPr sz="1000" spc="-5" dirty="0">
                <a:latin typeface="Times New Roman"/>
                <a:cs typeface="Times New Roman"/>
              </a:rPr>
              <a:t>(notasi)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menggunakan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simbol-simbol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baku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aturan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lazim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digunakan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dalam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matematika.</a:t>
            </a:r>
            <a:endParaRPr sz="1000">
              <a:latin typeface="Times New Roman"/>
              <a:cs typeface="Times New Roman"/>
            </a:endParaRPr>
          </a:p>
          <a:p>
            <a:pPr marL="1525270">
              <a:lnSpc>
                <a:spcPct val="100000"/>
              </a:lnSpc>
              <a:spcBef>
                <a:spcPts val="5"/>
              </a:spcBef>
              <a:tabLst>
                <a:tab pos="1724660" algn="l"/>
              </a:tabLst>
            </a:pPr>
            <a:r>
              <a:rPr sz="1000" i="1" spc="-5" dirty="0">
                <a:latin typeface="Times New Roman"/>
                <a:cs typeface="Times New Roman"/>
              </a:rPr>
              <a:t>y	</a:t>
            </a:r>
            <a:r>
              <a:rPr sz="1000" spc="10" dirty="0">
                <a:latin typeface="Times New Roman"/>
                <a:cs typeface="Times New Roman"/>
              </a:rPr>
              <a:t>1000</a:t>
            </a:r>
            <a:r>
              <a:rPr sz="1000" i="1" spc="10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3421" y="2234907"/>
            <a:ext cx="1371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10" dirty="0">
                <a:latin typeface="Times New Roman"/>
                <a:cs typeface="Times New Roman"/>
              </a:rPr>
              <a:t>kx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5738" y="1722628"/>
            <a:ext cx="965835" cy="7905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00"/>
              </a:spcBef>
              <a:tabLst>
                <a:tab pos="317500" algn="l"/>
                <a:tab pos="602615" algn="l"/>
              </a:tabLst>
            </a:pPr>
            <a:r>
              <a:rPr sz="1000" spc="25" dirty="0">
                <a:latin typeface="Times New Roman"/>
                <a:cs typeface="Times New Roman"/>
              </a:rPr>
              <a:t>4</a:t>
            </a:r>
            <a:r>
              <a:rPr sz="1000" i="1" spc="25" dirty="0">
                <a:latin typeface="Times New Roman"/>
                <a:cs typeface="Times New Roman"/>
              </a:rPr>
              <a:t>x	</a:t>
            </a:r>
            <a:r>
              <a:rPr sz="1000" spc="-5" dirty="0">
                <a:latin typeface="Times New Roman"/>
                <a:cs typeface="Times New Roman"/>
              </a:rPr>
              <a:t>5</a:t>
            </a:r>
            <a:r>
              <a:rPr sz="1000" spc="-15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	</a:t>
            </a:r>
            <a:r>
              <a:rPr sz="1000" spc="-5" dirty="0">
                <a:latin typeface="Times New Roman"/>
                <a:cs typeface="Times New Roman"/>
              </a:rPr>
              <a:t>50.000</a:t>
            </a:r>
            <a:endParaRPr sz="10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300"/>
              </a:spcBef>
              <a:tabLst>
                <a:tab pos="401955" algn="l"/>
                <a:tab pos="601345" algn="l"/>
              </a:tabLst>
            </a:pPr>
            <a:r>
              <a:rPr sz="1000" spc="25" dirty="0">
                <a:latin typeface="Times New Roman"/>
                <a:cs typeface="Times New Roman"/>
              </a:rPr>
              <a:t>2</a:t>
            </a:r>
            <a:r>
              <a:rPr sz="1000" i="1" spc="25" dirty="0">
                <a:latin typeface="Times New Roman"/>
                <a:cs typeface="Times New Roman"/>
              </a:rPr>
              <a:t>x	</a:t>
            </a:r>
            <a:r>
              <a:rPr sz="1000" i="1" spc="-5" dirty="0">
                <a:latin typeface="Times New Roman"/>
                <a:cs typeface="Times New Roman"/>
              </a:rPr>
              <a:t>y	</a:t>
            </a:r>
            <a:r>
              <a:rPr sz="1000" spc="-5" dirty="0">
                <a:latin typeface="Times New Roman"/>
                <a:cs typeface="Times New Roman"/>
              </a:rPr>
              <a:t>16.000</a:t>
            </a:r>
            <a:endParaRPr sz="1000">
              <a:latin typeface="Times New Roman"/>
              <a:cs typeface="Times New Roman"/>
            </a:endParaRPr>
          </a:p>
          <a:p>
            <a:pPr marL="20320" marR="824230" indent="-8255">
              <a:lnSpc>
                <a:spcPct val="118600"/>
              </a:lnSpc>
              <a:spcBef>
                <a:spcPts val="175"/>
              </a:spcBef>
            </a:pPr>
            <a:r>
              <a:rPr sz="1000" i="1" spc="-5" dirty="0">
                <a:latin typeface="Times New Roman"/>
                <a:cs typeface="Times New Roman"/>
              </a:rPr>
              <a:t>dx  dt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07713" y="1574902"/>
            <a:ext cx="987425" cy="865505"/>
            <a:chOff x="2407713" y="1574902"/>
            <a:chExt cx="987425" cy="86550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3463" y="1574902"/>
              <a:ext cx="508942" cy="1873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7713" y="1732768"/>
              <a:ext cx="508942" cy="2178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9827" y="1747421"/>
              <a:ext cx="774984" cy="21789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7713" y="1754144"/>
              <a:ext cx="508942" cy="2178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7713" y="1793220"/>
              <a:ext cx="508942" cy="2178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7713" y="1855510"/>
              <a:ext cx="508942" cy="2178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7713" y="1924523"/>
              <a:ext cx="508942" cy="2178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1657" y="1937956"/>
              <a:ext cx="773154" cy="21789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7713" y="1977044"/>
              <a:ext cx="508942" cy="22123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8434" y="2221925"/>
              <a:ext cx="508942" cy="21789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02004" y="2635123"/>
            <a:ext cx="3982085" cy="271843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33195" marR="1424305" algn="ctr">
              <a:lnSpc>
                <a:spcPts val="1040"/>
              </a:lnSpc>
              <a:spcBef>
                <a:spcPts val="165"/>
              </a:spcBef>
            </a:pPr>
            <a:r>
              <a:rPr sz="900" spc="-5" dirty="0">
                <a:latin typeface="Trebuchet MS"/>
                <a:cs typeface="Trebuchet MS"/>
              </a:rPr>
              <a:t>Gambar 1.15 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Persamaan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Matematis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rebuchet MS"/>
              <a:cs typeface="Trebuchet MS"/>
            </a:endParaRPr>
          </a:p>
          <a:p>
            <a:pPr marL="12700" marR="5080" indent="226695" algn="just">
              <a:lnSpc>
                <a:spcPct val="108300"/>
              </a:lnSpc>
            </a:pPr>
            <a:r>
              <a:rPr sz="1000" spc="-5" dirty="0">
                <a:latin typeface="Times New Roman"/>
                <a:cs typeface="Times New Roman"/>
              </a:rPr>
              <a:t>Persamaan matematis yang </a:t>
            </a:r>
            <a:r>
              <a:rPr sz="1000" dirty="0">
                <a:latin typeface="Times New Roman"/>
                <a:cs typeface="Times New Roman"/>
              </a:rPr>
              <a:t>diberikan di </a:t>
            </a:r>
            <a:r>
              <a:rPr sz="1000" spc="-5" dirty="0">
                <a:latin typeface="Times New Roman"/>
                <a:cs typeface="Times New Roman"/>
              </a:rPr>
              <a:t>atas sekedar merupakan contoh </a:t>
            </a:r>
            <a:r>
              <a:rPr sz="1000" dirty="0">
                <a:latin typeface="Times New Roman"/>
                <a:cs typeface="Times New Roman"/>
              </a:rPr>
              <a:t> dari </a:t>
            </a:r>
            <a:r>
              <a:rPr sz="1000" spc="-5" dirty="0">
                <a:latin typeface="Times New Roman"/>
                <a:cs typeface="Times New Roman"/>
              </a:rPr>
              <a:t>apa </a:t>
            </a:r>
            <a:r>
              <a:rPr sz="1000" spc="-10" dirty="0">
                <a:latin typeface="Times New Roman"/>
                <a:cs typeface="Times New Roman"/>
              </a:rPr>
              <a:t>yang </a:t>
            </a:r>
            <a:r>
              <a:rPr sz="1000" spc="-5" dirty="0">
                <a:latin typeface="Times New Roman"/>
                <a:cs typeface="Times New Roman"/>
              </a:rPr>
              <a:t>disebut dengan model matematis. Di samping model matematis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berbentuk </a:t>
            </a:r>
            <a:r>
              <a:rPr sz="1000" dirty="0">
                <a:latin typeface="Times New Roman"/>
                <a:cs typeface="Times New Roman"/>
              </a:rPr>
              <a:t>persamaan seperti di </a:t>
            </a:r>
            <a:r>
              <a:rPr sz="1000" spc="-5" dirty="0">
                <a:latin typeface="Times New Roman"/>
                <a:cs typeface="Times New Roman"/>
              </a:rPr>
              <a:t>atas, terdapat bentuk model matematis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lain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akan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jumpai</a:t>
            </a:r>
            <a:r>
              <a:rPr sz="1000" dirty="0">
                <a:latin typeface="Times New Roman"/>
                <a:cs typeface="Times New Roman"/>
              </a:rPr>
              <a:t> pada </a:t>
            </a:r>
            <a:r>
              <a:rPr sz="1000" spc="-5" dirty="0">
                <a:latin typeface="Times New Roman"/>
                <a:cs typeface="Times New Roman"/>
              </a:rPr>
              <a:t>modul-modul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selanjutnya.</a:t>
            </a:r>
            <a:endParaRPr sz="1000">
              <a:latin typeface="Times New Roman"/>
              <a:cs typeface="Times New Roman"/>
            </a:endParaRPr>
          </a:p>
          <a:p>
            <a:pPr marL="12700" marR="7620" indent="226695" algn="just">
              <a:lnSpc>
                <a:spcPts val="130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Di samping </a:t>
            </a:r>
            <a:r>
              <a:rPr sz="1000" dirty="0">
                <a:latin typeface="Times New Roman"/>
                <a:cs typeface="Times New Roman"/>
              </a:rPr>
              <a:t>beberapa </a:t>
            </a:r>
            <a:r>
              <a:rPr sz="1000" spc="-5" dirty="0">
                <a:latin typeface="Times New Roman"/>
                <a:cs typeface="Times New Roman"/>
              </a:rPr>
              <a:t>contoh 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abstrak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seperti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</a:t>
            </a:r>
            <a:r>
              <a:rPr sz="1000" dirty="0">
                <a:latin typeface="Times New Roman"/>
                <a:cs typeface="Times New Roman"/>
              </a:rPr>
              <a:t>telah </a:t>
            </a:r>
            <a:r>
              <a:rPr sz="1000" spc="-5" dirty="0">
                <a:latin typeface="Times New Roman"/>
                <a:cs typeface="Times New Roman"/>
              </a:rPr>
              <a:t>diberikan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atas,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tentunya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Anda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menyebutkan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lain.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Dari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beberapa</a:t>
            </a:r>
            <a:endParaRPr sz="10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contoh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telah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diberikan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tentunya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sekarang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sudah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memahami apakah yang disebut dengan model itu. Demikian juga apakah </a:t>
            </a:r>
            <a:r>
              <a:rPr sz="1000" dirty="0">
                <a:latin typeface="Times New Roman"/>
                <a:cs typeface="Times New Roman"/>
              </a:rPr>
              <a:t> perbedaan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utama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antara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fisik dan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abstrak.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C.</a:t>
            </a:r>
            <a:r>
              <a:rPr sz="1000" b="1" spc="27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PEMODELAN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6985" indent="226695" algn="just">
              <a:lnSpc>
                <a:spcPct val="108000"/>
              </a:lnSpc>
            </a:pPr>
            <a:r>
              <a:rPr sz="1000" spc="-5" dirty="0">
                <a:latin typeface="Times New Roman"/>
                <a:cs typeface="Times New Roman"/>
              </a:rPr>
              <a:t>Setelah Anda memahami apakah yang disebut model masalah, tentunya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dirty="0">
                <a:latin typeface="Times New Roman"/>
                <a:cs typeface="Times New Roman"/>
              </a:rPr>
              <a:t> dapat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menjelaskan apakah pemodelan itu.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247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14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469007"/>
            <a:ext cx="3979545" cy="122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(modifikasi</a:t>
            </a:r>
            <a:r>
              <a:rPr sz="900" dirty="0">
                <a:latin typeface="Trebuchet MS"/>
                <a:cs typeface="Trebuchet MS"/>
              </a:rPr>
              <a:t> dari</a:t>
            </a:r>
            <a:r>
              <a:rPr sz="900" spc="15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sumber:</a:t>
            </a:r>
            <a:r>
              <a:rPr sz="900" i="1" spc="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  <a:hlinkClick r:id="rId2"/>
              </a:rPr>
              <a:t>http://www.glasbergen.com/education-cartoons/)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rebuchet MS"/>
              <a:cs typeface="Trebuchet MS"/>
            </a:endParaRPr>
          </a:p>
          <a:p>
            <a:pPr marL="1398270" marR="1386205" indent="264795">
              <a:lnSpc>
                <a:spcPts val="1040"/>
              </a:lnSpc>
            </a:pPr>
            <a:r>
              <a:rPr sz="900" spc="-5" dirty="0">
                <a:latin typeface="Trebuchet MS"/>
                <a:cs typeface="Trebuchet MS"/>
              </a:rPr>
              <a:t>Gambar 1.16 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Apakah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pemodelan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itu?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rebuchet MS"/>
              <a:cs typeface="Trebuchet MS"/>
            </a:endParaRPr>
          </a:p>
          <a:p>
            <a:pPr marL="12700" marR="5080" indent="227329" algn="just">
              <a:lnSpc>
                <a:spcPct val="108500"/>
              </a:lnSpc>
            </a:pPr>
            <a:r>
              <a:rPr sz="1000" spc="-5" dirty="0">
                <a:latin typeface="Times New Roman"/>
                <a:cs typeface="Times New Roman"/>
              </a:rPr>
              <a:t>Cobalah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renungkan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sebentar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penjelasan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telah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 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atas. Setelah Anda renungkan tentunya Anda </a:t>
            </a:r>
            <a:r>
              <a:rPr sz="1000" dirty="0">
                <a:latin typeface="Times New Roman"/>
                <a:cs typeface="Times New Roman"/>
              </a:rPr>
              <a:t>dapat </a:t>
            </a:r>
            <a:r>
              <a:rPr sz="1000" spc="-5" dirty="0">
                <a:latin typeface="Times New Roman"/>
                <a:cs typeface="Times New Roman"/>
              </a:rPr>
              <a:t>menggambarkan bahwa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alur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pembahasannya</a:t>
            </a:r>
            <a:r>
              <a:rPr sz="1000" dirty="0">
                <a:latin typeface="Times New Roman"/>
                <a:cs typeface="Times New Roman"/>
              </a:rPr>
              <a:t> dapat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disajikan </a:t>
            </a:r>
            <a:r>
              <a:rPr sz="1000" dirty="0">
                <a:latin typeface="Times New Roman"/>
                <a:cs typeface="Times New Roman"/>
              </a:rPr>
              <a:t>dalam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diagram berikut ini.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384" y="6471615"/>
            <a:ext cx="3083560" cy="3302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latin typeface="Trebuchet MS"/>
                <a:cs typeface="Trebuchet MS"/>
              </a:rPr>
              <a:t>Gambar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1.17</a:t>
            </a:r>
            <a:endParaRPr sz="9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latin typeface="Trebuchet MS"/>
                <a:cs typeface="Trebuchet MS"/>
              </a:rPr>
              <a:t>Penyelesaian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Masalah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Menggunakan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Pendekatan</a:t>
            </a:r>
            <a:r>
              <a:rPr sz="900" spc="1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Pemodelan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960" y="922655"/>
            <a:ext cx="1495425" cy="14706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9637" y="3902425"/>
            <a:ext cx="2093235" cy="23660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023" y="430783"/>
            <a:ext cx="2463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15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4739" y="2565400"/>
            <a:ext cx="3557270" cy="554990"/>
            <a:chOff x="1094739" y="2565400"/>
            <a:chExt cx="3557270" cy="554990"/>
          </a:xfrm>
        </p:grpSpPr>
        <p:sp>
          <p:nvSpPr>
            <p:cNvPr id="5" name="object 5"/>
            <p:cNvSpPr/>
            <p:nvPr/>
          </p:nvSpPr>
          <p:spPr>
            <a:xfrm>
              <a:off x="1132840" y="2590799"/>
              <a:ext cx="3519170" cy="529590"/>
            </a:xfrm>
            <a:custGeom>
              <a:avLst/>
              <a:gdLst/>
              <a:ahLst/>
              <a:cxnLst/>
              <a:rect l="l" t="t" r="r" b="b"/>
              <a:pathLst>
                <a:path w="3519170" h="529589">
                  <a:moveTo>
                    <a:pt x="3519170" y="0"/>
                  </a:moveTo>
                  <a:lnTo>
                    <a:pt x="0" y="0"/>
                  </a:lnTo>
                  <a:lnTo>
                    <a:pt x="0" y="504190"/>
                  </a:lnTo>
                  <a:lnTo>
                    <a:pt x="0" y="529590"/>
                  </a:lnTo>
                  <a:lnTo>
                    <a:pt x="3519170" y="529590"/>
                  </a:lnTo>
                  <a:lnTo>
                    <a:pt x="3519170" y="504190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4739" y="2565400"/>
              <a:ext cx="3519170" cy="529590"/>
            </a:xfrm>
            <a:custGeom>
              <a:avLst/>
              <a:gdLst/>
              <a:ahLst/>
              <a:cxnLst/>
              <a:rect l="l" t="t" r="r" b="b"/>
              <a:pathLst>
                <a:path w="3519170" h="529589">
                  <a:moveTo>
                    <a:pt x="3519170" y="0"/>
                  </a:moveTo>
                  <a:lnTo>
                    <a:pt x="0" y="0"/>
                  </a:lnTo>
                  <a:lnTo>
                    <a:pt x="0" y="529589"/>
                  </a:lnTo>
                  <a:lnTo>
                    <a:pt x="3519170" y="529589"/>
                  </a:lnTo>
                  <a:lnTo>
                    <a:pt x="351917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2004" y="896772"/>
            <a:ext cx="3983990" cy="619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indent="226695" algn="just">
              <a:lnSpc>
                <a:spcPct val="1084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dirty="0">
                <a:latin typeface="Times New Roman"/>
                <a:cs typeface="Times New Roman"/>
              </a:rPr>
              <a:t> 1.17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tahapan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penyelesaian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menggunakan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pendekatan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pemodelan.</a:t>
            </a:r>
            <a:r>
              <a:rPr sz="1000" dirty="0">
                <a:latin typeface="Times New Roman"/>
                <a:cs typeface="Times New Roman"/>
              </a:rPr>
              <a:t> Tahapan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secara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umum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dimulai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identifikasi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penyederhanaan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pembuatan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berdasarkan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dilakukan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penyelesaian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masalah. Akhirnya, menafsirkan </a:t>
            </a:r>
            <a:r>
              <a:rPr sz="1000" dirty="0">
                <a:latin typeface="Times New Roman"/>
                <a:cs typeface="Times New Roman"/>
              </a:rPr>
              <a:t>bentuk </a:t>
            </a:r>
            <a:r>
              <a:rPr sz="1000" spc="-5" dirty="0">
                <a:latin typeface="Times New Roman"/>
                <a:cs typeface="Times New Roman"/>
              </a:rPr>
              <a:t>matematis </a:t>
            </a:r>
            <a:r>
              <a:rPr sz="1000" dirty="0">
                <a:latin typeface="Times New Roman"/>
                <a:cs typeface="Times New Roman"/>
              </a:rPr>
              <a:t>penyelesaian </a:t>
            </a:r>
            <a:r>
              <a:rPr sz="1000" spc="-5" dirty="0">
                <a:latin typeface="Times New Roman"/>
                <a:cs typeface="Times New Roman"/>
              </a:rPr>
              <a:t>masalah </a:t>
            </a:r>
            <a:r>
              <a:rPr sz="1000" spc="-10" dirty="0">
                <a:latin typeface="Times New Roman"/>
                <a:cs typeface="Times New Roman"/>
              </a:rPr>
              <a:t>ke 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dalam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bahasa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sehari-hari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jawaban penyelesaian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39395" marR="1508760">
              <a:lnSpc>
                <a:spcPct val="109000"/>
              </a:lnSpc>
            </a:pPr>
            <a:r>
              <a:rPr sz="1000" spc="-5" dirty="0">
                <a:latin typeface="Times New Roman"/>
                <a:cs typeface="Times New Roman"/>
              </a:rPr>
              <a:t>Coba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perhatikan Gambar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1.17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-5" dirty="0">
                <a:latin typeface="Times New Roman"/>
                <a:cs typeface="Times New Roman"/>
              </a:rPr>
              <a:t> atas.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Dapat kita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katakan bahwa: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283845">
              <a:lnSpc>
                <a:spcPts val="1175"/>
              </a:lnSpc>
            </a:pPr>
            <a:r>
              <a:rPr sz="1000" b="1" spc="-5" dirty="0">
                <a:latin typeface="Times New Roman"/>
                <a:cs typeface="Times New Roman"/>
              </a:rPr>
              <a:t>Pemodelan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proses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penurunan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model.</a:t>
            </a:r>
            <a:endParaRPr sz="1000">
              <a:latin typeface="Times New Roman"/>
              <a:cs typeface="Times New Roman"/>
            </a:endParaRPr>
          </a:p>
          <a:p>
            <a:pPr marL="283845" marR="540385">
              <a:lnSpc>
                <a:spcPts val="115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Proses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dilakukan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mulai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identifikasi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disajikan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menjadi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8890" indent="226695" algn="just">
              <a:lnSpc>
                <a:spcPct val="108300"/>
              </a:lnSpc>
            </a:pPr>
            <a:r>
              <a:rPr sz="1000" dirty="0">
                <a:latin typeface="Times New Roman"/>
                <a:cs typeface="Times New Roman"/>
              </a:rPr>
              <a:t>Jadi </a:t>
            </a:r>
            <a:r>
              <a:rPr sz="1000" spc="-5" dirty="0">
                <a:latin typeface="Times New Roman"/>
                <a:cs typeface="Times New Roman"/>
              </a:rPr>
              <a:t>dalam hal ini yang menjadi kunci </a:t>
            </a:r>
            <a:r>
              <a:rPr sz="1000" spc="-10" dirty="0">
                <a:latin typeface="Times New Roman"/>
                <a:cs typeface="Times New Roman"/>
              </a:rPr>
              <a:t>utama </a:t>
            </a:r>
            <a:r>
              <a:rPr sz="1000" dirty="0">
                <a:latin typeface="Times New Roman"/>
                <a:cs typeface="Times New Roman"/>
              </a:rPr>
              <a:t>dalam </a:t>
            </a:r>
            <a:r>
              <a:rPr sz="1000" spc="-5" dirty="0">
                <a:latin typeface="Times New Roman"/>
                <a:cs typeface="Times New Roman"/>
              </a:rPr>
              <a:t>pemodelan adalah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proses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dilakukan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sehingga</a:t>
            </a:r>
            <a:r>
              <a:rPr sz="1000" dirty="0">
                <a:latin typeface="Times New Roman"/>
                <a:cs typeface="Times New Roman"/>
              </a:rPr>
              <a:t> dapat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dibuat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sesuai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tujuan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pemecahan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masalah.</a:t>
            </a:r>
            <a:r>
              <a:rPr sz="1000" dirty="0">
                <a:latin typeface="Times New Roman"/>
                <a:cs typeface="Times New Roman"/>
              </a:rPr>
              <a:t> Tahapan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proses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pemodelan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memerlukan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upaya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lebih banyak </a:t>
            </a:r>
            <a:r>
              <a:rPr sz="1000" dirty="0">
                <a:latin typeface="Times New Roman"/>
                <a:cs typeface="Times New Roman"/>
              </a:rPr>
              <a:t>daripada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proses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realisasi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akhir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penggambaran.</a:t>
            </a:r>
            <a:endParaRPr sz="1000">
              <a:latin typeface="Times New Roman"/>
              <a:cs typeface="Times New Roman"/>
            </a:endParaRPr>
          </a:p>
          <a:p>
            <a:pPr marL="12700" indent="226695" algn="just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spc="48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</a:t>
            </a:r>
            <a:r>
              <a:rPr sz="1000" spc="4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membayangkan</a:t>
            </a:r>
            <a:r>
              <a:rPr sz="1000" spc="4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bagaimana</a:t>
            </a:r>
            <a:r>
              <a:rPr sz="1000" spc="48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perancang</a:t>
            </a:r>
            <a:r>
              <a:rPr sz="1000" spc="4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</a:t>
            </a:r>
            <a:r>
              <a:rPr sz="1000" spc="4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(arsitek)</a:t>
            </a:r>
            <a:endParaRPr sz="10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83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menggambarkan</a:t>
            </a:r>
            <a:r>
              <a:rPr sz="1000" dirty="0">
                <a:latin typeface="Times New Roman"/>
                <a:cs typeface="Times New Roman"/>
              </a:rPr>
              <a:t> bentuk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luar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termasuk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bentuk</a:t>
            </a:r>
            <a:r>
              <a:rPr sz="1000" dirty="0">
                <a:latin typeface="Times New Roman"/>
                <a:cs typeface="Times New Roman"/>
              </a:rPr>
              <a:t> dan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susunan</a:t>
            </a:r>
            <a:r>
              <a:rPr sz="1000" dirty="0">
                <a:latin typeface="Times New Roman"/>
                <a:cs typeface="Times New Roman"/>
              </a:rPr>
              <a:t> dalam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(denah rumah). Hasil rancangannya diharapkan sesuai </a:t>
            </a:r>
            <a:r>
              <a:rPr sz="1000" dirty="0">
                <a:latin typeface="Times New Roman"/>
                <a:cs typeface="Times New Roman"/>
              </a:rPr>
              <a:t>dengan </a:t>
            </a:r>
            <a:r>
              <a:rPr sz="1000" spc="-10" dirty="0">
                <a:latin typeface="Times New Roman"/>
                <a:cs typeface="Times New Roman"/>
              </a:rPr>
              <a:t>yang </a:t>
            </a:r>
            <a:r>
              <a:rPr sz="1000" spc="-5" dirty="0">
                <a:latin typeface="Times New Roman"/>
                <a:cs typeface="Times New Roman"/>
              </a:rPr>
              <a:t>harapan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pengguna,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tanpa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mengabaikan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kaidah-kaidah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keilmuan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perancangan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termasuk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juga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estetikanya.</a:t>
            </a:r>
            <a:endParaRPr sz="1000">
              <a:latin typeface="Times New Roman"/>
              <a:cs typeface="Times New Roman"/>
            </a:endParaRPr>
          </a:p>
          <a:p>
            <a:pPr marL="12700" marR="8255" indent="226695" algn="just">
              <a:lnSpc>
                <a:spcPct val="108000"/>
              </a:lnSpc>
            </a:pP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mempertimbangkan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hal-hal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</a:t>
            </a:r>
            <a:r>
              <a:rPr sz="1000" dirty="0">
                <a:latin typeface="Times New Roman"/>
                <a:cs typeface="Times New Roman"/>
              </a:rPr>
              <a:t> di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nampak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bidang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pemodelan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itu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dipandang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bidang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menggunakan</a:t>
            </a: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sz="1000" spc="-5" dirty="0">
                <a:latin typeface="Times New Roman"/>
                <a:cs typeface="Times New Roman"/>
              </a:rPr>
              <a:t>pendekatan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Sains dan Seni </a:t>
            </a:r>
            <a:r>
              <a:rPr sz="1000" dirty="0">
                <a:latin typeface="Times New Roman"/>
                <a:cs typeface="Times New Roman"/>
              </a:rPr>
              <a:t>(</a:t>
            </a:r>
            <a:r>
              <a:rPr sz="1000" i="1" dirty="0">
                <a:latin typeface="Times New Roman"/>
                <a:cs typeface="Times New Roman"/>
              </a:rPr>
              <a:t>Science</a:t>
            </a:r>
            <a:r>
              <a:rPr sz="1000" i="1" spc="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and</a:t>
            </a:r>
            <a:r>
              <a:rPr sz="1000" i="1" spc="-5" dirty="0">
                <a:latin typeface="Times New Roman"/>
                <a:cs typeface="Times New Roman"/>
              </a:rPr>
              <a:t> Art</a:t>
            </a:r>
            <a:r>
              <a:rPr sz="1000" spc="-5" dirty="0">
                <a:latin typeface="Times New Roman"/>
                <a:cs typeface="Times New Roman"/>
              </a:rPr>
              <a:t>).</a:t>
            </a:r>
            <a:endParaRPr sz="1000">
              <a:latin typeface="Times New Roman"/>
              <a:cs typeface="Times New Roman"/>
            </a:endParaRPr>
          </a:p>
          <a:p>
            <a:pPr marL="12700" marR="5080" indent="226695" algn="just">
              <a:lnSpc>
                <a:spcPct val="108000"/>
              </a:lnSpc>
            </a:pPr>
            <a:r>
              <a:rPr sz="1000" spc="-5" dirty="0">
                <a:latin typeface="Times New Roman"/>
                <a:cs typeface="Times New Roman"/>
              </a:rPr>
              <a:t>Demikian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juga</a:t>
            </a:r>
            <a:r>
              <a:rPr sz="1000" dirty="0">
                <a:latin typeface="Times New Roman"/>
                <a:cs typeface="Times New Roman"/>
              </a:rPr>
              <a:t> dalam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pembuatan</a:t>
            </a:r>
            <a:r>
              <a:rPr sz="1000" dirty="0">
                <a:latin typeface="Times New Roman"/>
                <a:cs typeface="Times New Roman"/>
              </a:rPr>
              <a:t> model-model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lain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diperlukan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keahlian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keilmuan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seni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sesuai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bidang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keilmuan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digunakan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dan</a:t>
            </a: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sz="1000" spc="-5" dirty="0">
                <a:latin typeface="Times New Roman"/>
                <a:cs typeface="Times New Roman"/>
              </a:rPr>
              <a:t>masalah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dihadapi.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D.</a:t>
            </a:r>
            <a:r>
              <a:rPr sz="1000" b="1" spc="5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MODEL MATEMATIS </a:t>
            </a:r>
            <a:r>
              <a:rPr sz="1000" b="1" dirty="0">
                <a:latin typeface="Times New Roman"/>
                <a:cs typeface="Times New Roman"/>
              </a:rPr>
              <a:t>DAN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PEMODELAN MATEMATIS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indent="226695" algn="just">
              <a:lnSpc>
                <a:spcPct val="1082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Yang menjadi inti pembahasan </a:t>
            </a:r>
            <a:r>
              <a:rPr sz="1000" dirty="0">
                <a:latin typeface="Times New Roman"/>
                <a:cs typeface="Times New Roman"/>
              </a:rPr>
              <a:t>dalam </a:t>
            </a:r>
            <a:r>
              <a:rPr sz="1000" spc="-5" dirty="0">
                <a:latin typeface="Times New Roman"/>
                <a:cs typeface="Times New Roman"/>
              </a:rPr>
              <a:t>BMP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 </a:t>
            </a:r>
            <a:r>
              <a:rPr sz="1000" dirty="0">
                <a:latin typeface="Times New Roman"/>
                <a:cs typeface="Times New Roman"/>
              </a:rPr>
              <a:t>adalah model </a:t>
            </a:r>
            <a:r>
              <a:rPr sz="1000" spc="-5" dirty="0">
                <a:latin typeface="Times New Roman"/>
                <a:cs typeface="Times New Roman"/>
              </a:rPr>
              <a:t>abstrak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khususnya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Dalam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bagaimana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proses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dilakukannya pemodelan sehingga </a:t>
            </a:r>
            <a:r>
              <a:rPr sz="1000" dirty="0">
                <a:latin typeface="Times New Roman"/>
                <a:cs typeface="Times New Roman"/>
              </a:rPr>
              <a:t>diperoleh </a:t>
            </a:r>
            <a:r>
              <a:rPr sz="1000" spc="-5" dirty="0">
                <a:latin typeface="Times New Roman"/>
                <a:cs typeface="Times New Roman"/>
              </a:rPr>
              <a:t>model matematis masalahnya.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Selanjutnya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dibahas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juga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bagaimana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menyelesaikan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menjadi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penyelesaian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masalah.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Akhirnya,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berdasarkan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247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16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896772"/>
            <a:ext cx="3984625" cy="580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>
              <a:lnSpc>
                <a:spcPct val="108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penyelesaian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masalah,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dilakukan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penyelesaian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sebenarnya.</a:t>
            </a:r>
            <a:endParaRPr sz="1000">
              <a:latin typeface="Times New Roman"/>
              <a:cs typeface="Times New Roman"/>
            </a:endParaRPr>
          </a:p>
          <a:p>
            <a:pPr marL="12700" marR="5715" indent="227329">
              <a:lnSpc>
                <a:spcPct val="108000"/>
              </a:lnSpc>
              <a:spcBef>
                <a:spcPts val="10"/>
              </a:spcBef>
            </a:pPr>
            <a:r>
              <a:rPr sz="1000" spc="-5" dirty="0">
                <a:latin typeface="Times New Roman"/>
                <a:cs typeface="Times New Roman"/>
              </a:rPr>
              <a:t>Pengenalan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bentuk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akan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Kegiatan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Belajar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65455">
              <a:lnSpc>
                <a:spcPct val="100000"/>
              </a:lnSpc>
              <a:spcBef>
                <a:spcPts val="765"/>
              </a:spcBef>
            </a:pPr>
            <a:r>
              <a:rPr sz="1000" spc="155" dirty="0">
                <a:latin typeface="Verdana"/>
                <a:cs typeface="Verdana"/>
              </a:rPr>
              <a:t>LATIHAN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Verdana"/>
              <a:cs typeface="Verdana"/>
            </a:endParaRPr>
          </a:p>
          <a:p>
            <a:pPr marL="465455" marR="55880">
              <a:lnSpc>
                <a:spcPct val="118300"/>
              </a:lnSpc>
            </a:pPr>
            <a:r>
              <a:rPr sz="1000" spc="-5" dirty="0">
                <a:latin typeface="Times New Roman"/>
                <a:cs typeface="Times New Roman"/>
              </a:rPr>
              <a:t>Untuk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memperdalam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pemahaman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mengenai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materi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atas,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kerjakanlah latihan berikut!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9525" indent="227329">
              <a:lnSpc>
                <a:spcPct val="108000"/>
              </a:lnSpc>
            </a:pPr>
            <a:r>
              <a:rPr sz="1000" spc="-5" dirty="0">
                <a:latin typeface="Times New Roman"/>
                <a:cs typeface="Times New Roman"/>
              </a:rPr>
              <a:t>Sehubungan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pengertian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telah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Anda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pelajari,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tentunya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dirty="0">
                <a:latin typeface="Times New Roman"/>
                <a:cs typeface="Times New Roman"/>
              </a:rPr>
              <a:t> dapat </a:t>
            </a:r>
            <a:r>
              <a:rPr sz="1000" spc="-5" dirty="0">
                <a:latin typeface="Times New Roman"/>
                <a:cs typeface="Times New Roman"/>
              </a:rPr>
              <a:t>menjelaskan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hal-hal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berikut ini: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08000"/>
              </a:lnSpc>
              <a:buAutoNum type="arabicParenR"/>
              <a:tabLst>
                <a:tab pos="240665" algn="l"/>
              </a:tabLst>
            </a:pP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tentu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pernah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melihat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dalam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toko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busana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(pakaian),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patung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(boneka)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pakaian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dikenakan.</a:t>
            </a:r>
            <a:endParaRPr sz="1000">
              <a:latin typeface="Times New Roman"/>
              <a:cs typeface="Times New Roman"/>
            </a:endParaRPr>
          </a:p>
          <a:p>
            <a:pPr marL="469900" marR="315595" lvl="1" indent="-228600">
              <a:lnSpc>
                <a:spcPts val="1310"/>
              </a:lnSpc>
              <a:spcBef>
                <a:spcPts val="45"/>
              </a:spcBef>
              <a:buAutoNum type="alphaLcParenR"/>
              <a:tabLst>
                <a:tab pos="466090" algn="l"/>
              </a:tabLst>
            </a:pPr>
            <a:r>
              <a:rPr sz="1000" spc="-5" dirty="0">
                <a:latin typeface="Times New Roman"/>
                <a:cs typeface="Times New Roman"/>
              </a:rPr>
              <a:t>Coba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sebutkan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jenis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(fisik </a:t>
            </a:r>
            <a:r>
              <a:rPr sz="1000" dirty="0">
                <a:latin typeface="Times New Roman"/>
                <a:cs typeface="Times New Roman"/>
              </a:rPr>
              <a:t>atau </a:t>
            </a:r>
            <a:r>
              <a:rPr sz="1000" spc="-5" dirty="0">
                <a:latin typeface="Times New Roman"/>
                <a:cs typeface="Times New Roman"/>
              </a:rPr>
              <a:t>abstrak)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patung </a:t>
            </a:r>
            <a:r>
              <a:rPr sz="1000" spc="-5" dirty="0">
                <a:latin typeface="Times New Roman"/>
                <a:cs typeface="Times New Roman"/>
              </a:rPr>
              <a:t>tersebut.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Apa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digantikan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(diwakili)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oleh patung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tersebut?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5"/>
              </a:spcBef>
            </a:pPr>
            <a:r>
              <a:rPr sz="1000" spc="-10" dirty="0">
                <a:latin typeface="Times New Roman"/>
                <a:cs typeface="Times New Roman"/>
              </a:rPr>
              <a:t>Apa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peran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patung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tersebut?</a:t>
            </a:r>
            <a:endParaRPr sz="1000">
              <a:latin typeface="Times New Roman"/>
              <a:cs typeface="Times New Roman"/>
            </a:endParaRPr>
          </a:p>
          <a:p>
            <a:pPr marL="465455" lvl="1" indent="-224790">
              <a:lnSpc>
                <a:spcPct val="100000"/>
              </a:lnSpc>
              <a:spcBef>
                <a:spcPts val="95"/>
              </a:spcBef>
              <a:buAutoNum type="alphaLcParenR" startAt="2"/>
              <a:tabLst>
                <a:tab pos="466090" algn="l"/>
              </a:tabLst>
            </a:pPr>
            <a:r>
              <a:rPr sz="1000" spc="-5" dirty="0">
                <a:latin typeface="Times New Roman"/>
                <a:cs typeface="Times New Roman"/>
              </a:rPr>
              <a:t>Mengapa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digunakan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patung?</a:t>
            </a:r>
            <a:endParaRPr sz="1000">
              <a:latin typeface="Times New Roman"/>
              <a:cs typeface="Times New Roman"/>
            </a:endParaRPr>
          </a:p>
          <a:p>
            <a:pPr marL="469900" marR="6350">
              <a:lnSpc>
                <a:spcPct val="108000"/>
              </a:lnSpc>
              <a:spcBef>
                <a:spcPts val="15"/>
              </a:spcBef>
            </a:pPr>
            <a:r>
              <a:rPr sz="1000" spc="-5" dirty="0">
                <a:latin typeface="Times New Roman"/>
                <a:cs typeface="Times New Roman"/>
              </a:rPr>
              <a:t>Jelaskan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kapan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baju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dipakaikan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patung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disebut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 busana?</a:t>
            </a:r>
            <a:endParaRPr sz="1000">
              <a:latin typeface="Times New Roman"/>
              <a:cs typeface="Times New Roman"/>
            </a:endParaRPr>
          </a:p>
          <a:p>
            <a:pPr marL="469900" marR="9525">
              <a:lnSpc>
                <a:spcPts val="1310"/>
              </a:lnSpc>
              <a:spcBef>
                <a:spcPts val="45"/>
              </a:spcBef>
            </a:pP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busana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digolongkan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baju,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termasuk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fisik atau abstrakkah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tersebut?</a:t>
            </a:r>
            <a:endParaRPr sz="1000">
              <a:latin typeface="Times New Roman"/>
              <a:cs typeface="Times New Roman"/>
            </a:endParaRPr>
          </a:p>
          <a:p>
            <a:pPr marL="465455" lvl="1" indent="-224790">
              <a:lnSpc>
                <a:spcPct val="100000"/>
              </a:lnSpc>
              <a:spcBef>
                <a:spcPts val="35"/>
              </a:spcBef>
              <a:buAutoNum type="alphaLcParenR" startAt="3"/>
              <a:tabLst>
                <a:tab pos="466090" algn="l"/>
              </a:tabLst>
            </a:pPr>
            <a:r>
              <a:rPr sz="1000" spc="-5" dirty="0">
                <a:latin typeface="Times New Roman"/>
                <a:cs typeface="Times New Roman"/>
              </a:rPr>
              <a:t>Sebelum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suatu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busana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dibuat,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biasanya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dibuat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dahulu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draf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busana</a:t>
            </a:r>
            <a:endParaRPr sz="1000">
              <a:latin typeface="Times New Roman"/>
              <a:cs typeface="Times New Roman"/>
            </a:endParaRPr>
          </a:p>
          <a:p>
            <a:pPr marL="469900" marR="7620">
              <a:lnSpc>
                <a:spcPts val="1310"/>
              </a:lnSpc>
              <a:spcBef>
                <a:spcPts val="45"/>
              </a:spcBef>
            </a:pPr>
            <a:r>
              <a:rPr sz="1000" spc="-5" dirty="0">
                <a:latin typeface="Times New Roman"/>
                <a:cs typeface="Times New Roman"/>
              </a:rPr>
              <a:t>(gambar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pola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busana).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Termasuk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jenis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fisik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atau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abstrakkah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draf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busana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tersebut?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marR="9525" indent="-229235">
              <a:lnSpc>
                <a:spcPct val="109000"/>
              </a:lnSpc>
              <a:spcBef>
                <a:spcPts val="5"/>
              </a:spcBef>
              <a:buAutoNum type="arabicParenR" startAt="2"/>
              <a:tabLst>
                <a:tab pos="240665" algn="l"/>
              </a:tabLst>
            </a:pP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tentunya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pernah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melihat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peragawati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atau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peragawan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sedang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berlenggak-lenggok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memperagakan busana.</a:t>
            </a:r>
            <a:endParaRPr sz="1000">
              <a:latin typeface="Times New Roman"/>
              <a:cs typeface="Times New Roman"/>
            </a:endParaRPr>
          </a:p>
          <a:p>
            <a:pPr marL="469900" marR="9525" lvl="1" indent="-228600">
              <a:lnSpc>
                <a:spcPct val="108000"/>
              </a:lnSpc>
              <a:buAutoNum type="alphaLcParenR"/>
              <a:tabLst>
                <a:tab pos="466090" algn="l"/>
              </a:tabLst>
            </a:pPr>
            <a:r>
              <a:rPr sz="1000" spc="-5" dirty="0">
                <a:latin typeface="Times New Roman"/>
                <a:cs typeface="Times New Roman"/>
              </a:rPr>
              <a:t>Termasuk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fisik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abstrakkah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peragawati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atau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peragawan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tersebut?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Times New Roman"/>
                <a:cs typeface="Times New Roman"/>
              </a:rPr>
              <a:t>Siapa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diwakili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oleh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peragawati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atau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peragawan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tersebut?</a:t>
            </a:r>
            <a:endParaRPr sz="1000">
              <a:latin typeface="Times New Roman"/>
              <a:cs typeface="Times New Roman"/>
            </a:endParaRPr>
          </a:p>
          <a:p>
            <a:pPr marL="469900" marR="9525" lvl="1" indent="-228600">
              <a:lnSpc>
                <a:spcPct val="108000"/>
              </a:lnSpc>
              <a:buAutoNum type="alphaLcParenR" startAt="2"/>
              <a:tabLst>
                <a:tab pos="46609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Proses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-5" dirty="0">
                <a:latin typeface="Times New Roman"/>
                <a:cs typeface="Times New Roman"/>
              </a:rPr>
              <a:t> diperagakan</a:t>
            </a:r>
            <a:r>
              <a:rPr sz="1000" dirty="0">
                <a:latin typeface="Times New Roman"/>
                <a:cs typeface="Times New Roman"/>
              </a:rPr>
              <a:t> oleh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peragawati</a:t>
            </a:r>
            <a:r>
              <a:rPr sz="1000" dirty="0">
                <a:latin typeface="Times New Roman"/>
                <a:cs typeface="Times New Roman"/>
              </a:rPr>
              <a:t> atau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peragawan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tersebut?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46250"/>
            <a:ext cx="361950" cy="35687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625600" y="2005330"/>
            <a:ext cx="2790190" cy="0"/>
          </a:xfrm>
          <a:custGeom>
            <a:avLst/>
            <a:gdLst/>
            <a:ahLst/>
            <a:cxnLst/>
            <a:rect l="l" t="t" r="r" b="b"/>
            <a:pathLst>
              <a:path w="2790190">
                <a:moveTo>
                  <a:pt x="0" y="0"/>
                </a:moveTo>
                <a:lnTo>
                  <a:pt x="27901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023" y="430783"/>
            <a:ext cx="2463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17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6772"/>
            <a:ext cx="3983354" cy="26670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195"/>
              </a:spcBef>
              <a:buAutoNum type="arabicParenR" startAt="3"/>
              <a:tabLst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Permainan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perang-perangan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dilakukan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kelompok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orang.</a:t>
            </a:r>
            <a:endParaRPr sz="1000">
              <a:latin typeface="Times New Roman"/>
              <a:cs typeface="Times New Roman"/>
            </a:endParaRPr>
          </a:p>
          <a:p>
            <a:pPr marL="469265" marR="7620" lvl="1" indent="-228600">
              <a:lnSpc>
                <a:spcPts val="1310"/>
              </a:lnSpc>
              <a:spcBef>
                <a:spcPts val="50"/>
              </a:spcBef>
              <a:buAutoNum type="alphaL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Orang-orang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senjata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tiruan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digunakan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digolongkan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fisik </a:t>
            </a:r>
            <a:r>
              <a:rPr sz="1000" dirty="0">
                <a:latin typeface="Times New Roman"/>
                <a:cs typeface="Times New Roman"/>
              </a:rPr>
              <a:t>atau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abstrak?</a:t>
            </a:r>
            <a:endParaRPr sz="1000">
              <a:latin typeface="Times New Roman"/>
              <a:cs typeface="Times New Roman"/>
            </a:endParaRPr>
          </a:p>
          <a:p>
            <a:pPr marL="464820" lvl="1" indent="-224154">
              <a:lnSpc>
                <a:spcPct val="100000"/>
              </a:lnSpc>
              <a:spcBef>
                <a:spcPts val="30"/>
              </a:spcBef>
              <a:buAutoNum type="alphaL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Permainan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strategi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dilakukan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oleh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setiap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kelompok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apakah</a:t>
            </a:r>
            <a:endParaRPr sz="1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dapat</a:t>
            </a:r>
            <a:r>
              <a:rPr sz="1000" spc="-5" dirty="0">
                <a:latin typeface="Times New Roman"/>
                <a:cs typeface="Times New Roman"/>
              </a:rPr>
              <a:t> disebut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 perang?</a:t>
            </a:r>
            <a:endParaRPr sz="1000">
              <a:latin typeface="Times New Roman"/>
              <a:cs typeface="Times New Roman"/>
            </a:endParaRPr>
          </a:p>
          <a:p>
            <a:pPr marL="464820" lvl="1" indent="-224154">
              <a:lnSpc>
                <a:spcPct val="100000"/>
              </a:lnSpc>
              <a:spcBef>
                <a:spcPts val="110"/>
              </a:spcBef>
              <a:buAutoNum type="alphaLcParenR" startAt="3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Proses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dilakukan</a:t>
            </a:r>
            <a:r>
              <a:rPr sz="1000" dirty="0">
                <a:latin typeface="Times New Roman"/>
                <a:cs typeface="Times New Roman"/>
              </a:rPr>
              <a:t> dalam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permainan</a:t>
            </a:r>
            <a:r>
              <a:rPr sz="1000" dirty="0">
                <a:latin typeface="Times New Roman"/>
                <a:cs typeface="Times New Roman"/>
              </a:rPr>
              <a:t> tersebut?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AutoNum type="alphaLcParenR" startAt="3"/>
            </a:pPr>
            <a:endParaRPr sz="110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ct val="108600"/>
              </a:lnSpc>
              <a:spcBef>
                <a:spcPts val="5"/>
              </a:spcBef>
              <a:buAutoNum type="arabicParenR" startAt="3"/>
              <a:tabLst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Permainan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perang-perangan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dilakukan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menggunakan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komputer (tentu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saja dengan menggunakan perangkat lunak), melalui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layar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komputer.</a:t>
            </a:r>
            <a:endParaRPr sz="1000">
              <a:latin typeface="Times New Roman"/>
              <a:cs typeface="Times New Roman"/>
            </a:endParaRPr>
          </a:p>
          <a:p>
            <a:pPr marL="469265" marR="5080" lvl="1" indent="-228600" algn="just">
              <a:lnSpc>
                <a:spcPts val="1310"/>
              </a:lnSpc>
              <a:spcBef>
                <a:spcPts val="45"/>
              </a:spcBef>
              <a:buAutoNum type="alphaL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Termasuk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fisik</a:t>
            </a:r>
            <a:r>
              <a:rPr sz="1000" dirty="0">
                <a:latin typeface="Times New Roman"/>
                <a:cs typeface="Times New Roman"/>
              </a:rPr>
              <a:t> atau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abstrakkah</a:t>
            </a:r>
            <a:r>
              <a:rPr sz="1000" dirty="0">
                <a:latin typeface="Times New Roman"/>
                <a:cs typeface="Times New Roman"/>
              </a:rPr>
              <a:t> pihak-pihak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terlibat </a:t>
            </a:r>
            <a:r>
              <a:rPr sz="1000" dirty="0">
                <a:latin typeface="Times New Roman"/>
                <a:cs typeface="Times New Roman"/>
              </a:rPr>
              <a:t> dalam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perang-perangan ini?</a:t>
            </a:r>
            <a:endParaRPr sz="1000">
              <a:latin typeface="Times New Roman"/>
              <a:cs typeface="Times New Roman"/>
            </a:endParaRPr>
          </a:p>
          <a:p>
            <a:pPr marL="464820" lvl="1" indent="-224154" algn="just">
              <a:lnSpc>
                <a:spcPct val="100000"/>
              </a:lnSpc>
              <a:spcBef>
                <a:spcPts val="35"/>
              </a:spcBef>
              <a:buAutoNum type="alphaL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Proses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apa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dilakukan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oleh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orang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menjalankan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komputer</a:t>
            </a:r>
            <a:endParaRPr sz="1000">
              <a:latin typeface="Times New Roman"/>
              <a:cs typeface="Times New Roman"/>
            </a:endParaRPr>
          </a:p>
          <a:p>
            <a:pPr marL="469265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perangkat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lunak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perang-perangan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tersebut?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i="1" spc="-5" dirty="0">
                <a:latin typeface="Times New Roman"/>
                <a:cs typeface="Times New Roman"/>
              </a:rPr>
              <a:t>Petunjuk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Jawaban Latihan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717163"/>
            <a:ext cx="372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0985" algn="l"/>
              </a:tabLst>
            </a:pPr>
            <a:r>
              <a:rPr sz="1000" dirty="0">
                <a:latin typeface="Times New Roman"/>
                <a:cs typeface="Times New Roman"/>
              </a:rPr>
              <a:t>1</a:t>
            </a:r>
            <a:r>
              <a:rPr sz="1000" spc="-5" dirty="0">
                <a:latin typeface="Times New Roman"/>
                <a:cs typeface="Times New Roman"/>
              </a:rPr>
              <a:t>)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Times New Roman"/>
                <a:cs typeface="Times New Roman"/>
              </a:rPr>
              <a:t>a)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416" y="3704361"/>
            <a:ext cx="3734435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8255" algn="just">
              <a:lnSpc>
                <a:spcPct val="1081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fisik.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Patung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menggantikan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(mewakili)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orang.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Patung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</a:t>
            </a:r>
            <a:r>
              <a:rPr sz="1000" dirty="0">
                <a:latin typeface="Times New Roman"/>
                <a:cs typeface="Times New Roman"/>
              </a:rPr>
              <a:t> berperan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memperagakan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busana.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Apabila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menggunakan </a:t>
            </a:r>
            <a:r>
              <a:rPr sz="1000" dirty="0">
                <a:latin typeface="Times New Roman"/>
                <a:cs typeface="Times New Roman"/>
              </a:rPr>
              <a:t>orang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biayanya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lebih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mahal.</a:t>
            </a:r>
            <a:endParaRPr sz="1000">
              <a:latin typeface="Times New Roman"/>
              <a:cs typeface="Times New Roman"/>
            </a:endParaRPr>
          </a:p>
          <a:p>
            <a:pPr marL="213360" marR="5080" indent="-201295" algn="just">
              <a:lnSpc>
                <a:spcPct val="108300"/>
              </a:lnSpc>
              <a:spcBef>
                <a:spcPts val="5"/>
              </a:spcBef>
              <a:buAutoNum type="alphaLcParenR" startAt="2"/>
              <a:tabLst>
                <a:tab pos="213995" algn="l"/>
              </a:tabLst>
            </a:pP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busana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dikenakannya</a:t>
            </a:r>
            <a:r>
              <a:rPr sz="1000" dirty="0">
                <a:latin typeface="Times New Roman"/>
                <a:cs typeface="Times New Roman"/>
              </a:rPr>
              <a:t> belum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dijual</a:t>
            </a:r>
            <a:r>
              <a:rPr sz="1000" dirty="0">
                <a:latin typeface="Times New Roman"/>
                <a:cs typeface="Times New Roman"/>
              </a:rPr>
              <a:t> (baru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sebagai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contoh, </a:t>
            </a:r>
            <a:r>
              <a:rPr sz="1000" dirty="0">
                <a:latin typeface="Times New Roman"/>
                <a:cs typeface="Times New Roman"/>
              </a:rPr>
              <a:t>belum </a:t>
            </a:r>
            <a:r>
              <a:rPr sz="1000" spc="-5" dirty="0">
                <a:latin typeface="Times New Roman"/>
                <a:cs typeface="Times New Roman"/>
              </a:rPr>
              <a:t>diproduksi </a:t>
            </a:r>
            <a:r>
              <a:rPr sz="1000" dirty="0">
                <a:latin typeface="Times New Roman"/>
                <a:cs typeface="Times New Roman"/>
              </a:rPr>
              <a:t>dalam </a:t>
            </a:r>
            <a:r>
              <a:rPr sz="1000" spc="-5" dirty="0">
                <a:latin typeface="Times New Roman"/>
                <a:cs typeface="Times New Roman"/>
              </a:rPr>
              <a:t>jumlah banyak), </a:t>
            </a:r>
            <a:r>
              <a:rPr sz="1000" spc="-10" dirty="0">
                <a:latin typeface="Times New Roman"/>
                <a:cs typeface="Times New Roman"/>
              </a:rPr>
              <a:t>maka </a:t>
            </a:r>
            <a:r>
              <a:rPr sz="1000" spc="-5" dirty="0">
                <a:latin typeface="Times New Roman"/>
                <a:cs typeface="Times New Roman"/>
              </a:rPr>
              <a:t>busana yang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dipakaikan </a:t>
            </a:r>
            <a:r>
              <a:rPr sz="1000" dirty="0">
                <a:latin typeface="Times New Roman"/>
                <a:cs typeface="Times New Roman"/>
              </a:rPr>
              <a:t>pada patung dapat </a:t>
            </a:r>
            <a:r>
              <a:rPr sz="1000" spc="-5" dirty="0">
                <a:latin typeface="Times New Roman"/>
                <a:cs typeface="Times New Roman"/>
              </a:rPr>
              <a:t>disebut dengan model busana. Model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disebut dengan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abstrak.</a:t>
            </a:r>
            <a:endParaRPr sz="1000">
              <a:latin typeface="Times New Roman"/>
              <a:cs typeface="Times New Roman"/>
            </a:endParaRPr>
          </a:p>
          <a:p>
            <a:pPr marL="213360" indent="-201295" algn="just">
              <a:lnSpc>
                <a:spcPct val="100000"/>
              </a:lnSpc>
              <a:spcBef>
                <a:spcPts val="100"/>
              </a:spcBef>
              <a:buAutoNum type="alphaLcParenR" startAt="2"/>
              <a:tabLst>
                <a:tab pos="213995" algn="l"/>
              </a:tabLst>
            </a:pP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abstrak.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190515"/>
            <a:ext cx="3982720" cy="184086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95"/>
              </a:spcBef>
              <a:buAutoNum type="arabicParenR" startAt="2"/>
              <a:tabLst>
                <a:tab pos="278765" algn="l"/>
                <a:tab pos="279400" algn="l"/>
              </a:tabLst>
            </a:pPr>
            <a:r>
              <a:rPr sz="1000" spc="-5" dirty="0">
                <a:latin typeface="Times New Roman"/>
                <a:cs typeface="Times New Roman"/>
              </a:rPr>
              <a:t>a)</a:t>
            </a:r>
            <a:r>
              <a:rPr sz="1000" spc="5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 fisik.</a:t>
            </a:r>
            <a:endParaRPr sz="1000">
              <a:latin typeface="Times New Roman"/>
              <a:cs typeface="Times New Roman"/>
            </a:endParaRPr>
          </a:p>
          <a:p>
            <a:pPr marL="483234" marR="5080">
              <a:lnSpc>
                <a:spcPts val="130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Peragawati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atau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peragawan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mewakili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calon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pengguna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(pembeli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memakai)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busana.</a:t>
            </a:r>
            <a:endParaRPr sz="1000">
              <a:latin typeface="Times New Roman"/>
              <a:cs typeface="Times New Roman"/>
            </a:endParaRPr>
          </a:p>
          <a:p>
            <a:pPr marL="483234" lvl="1" indent="-204470">
              <a:lnSpc>
                <a:spcPct val="100000"/>
              </a:lnSpc>
              <a:spcBef>
                <a:spcPts val="50"/>
              </a:spcBef>
              <a:buAutoNum type="alphaLcParenR" startAt="2"/>
              <a:tabLst>
                <a:tab pos="48387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Proses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menjalankan</a:t>
            </a:r>
            <a:r>
              <a:rPr sz="1000" spc="2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peniruan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perlakuan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(simulasi)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terhadap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model.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lphaLcParenR" startAt="2"/>
            </a:pPr>
            <a:endParaRPr sz="120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AutoNum type="arabicParenR" startAt="3"/>
              <a:tabLst>
                <a:tab pos="278765" algn="l"/>
                <a:tab pos="279400" algn="l"/>
              </a:tabLst>
            </a:pPr>
            <a:r>
              <a:rPr sz="1000" spc="-5" dirty="0">
                <a:latin typeface="Times New Roman"/>
                <a:cs typeface="Times New Roman"/>
              </a:rPr>
              <a:t>a)</a:t>
            </a:r>
            <a:r>
              <a:rPr sz="1000" spc="6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fisik.</a:t>
            </a:r>
            <a:endParaRPr sz="1000">
              <a:latin typeface="Times New Roman"/>
              <a:cs typeface="Times New Roman"/>
            </a:endParaRPr>
          </a:p>
          <a:p>
            <a:pPr marL="501650" lvl="1" indent="-218440">
              <a:lnSpc>
                <a:spcPct val="100000"/>
              </a:lnSpc>
              <a:spcBef>
                <a:spcPts val="110"/>
              </a:spcBef>
              <a:buAutoNum type="alphaLcParenR" startAt="2"/>
              <a:tabLst>
                <a:tab pos="502284" algn="l"/>
              </a:tabLst>
            </a:pPr>
            <a:r>
              <a:rPr sz="1000" spc="-5" dirty="0">
                <a:latin typeface="Times New Roman"/>
                <a:cs typeface="Times New Roman"/>
              </a:rPr>
              <a:t>Ya.</a:t>
            </a:r>
            <a:endParaRPr sz="1000">
              <a:latin typeface="Times New Roman"/>
              <a:cs typeface="Times New Roman"/>
            </a:endParaRPr>
          </a:p>
          <a:p>
            <a:pPr marL="501650" lvl="1" indent="-218440">
              <a:lnSpc>
                <a:spcPct val="100000"/>
              </a:lnSpc>
              <a:spcBef>
                <a:spcPts val="95"/>
              </a:spcBef>
              <a:buAutoNum type="alphaLcParenR" startAt="2"/>
              <a:tabLst>
                <a:tab pos="502284" algn="l"/>
              </a:tabLst>
            </a:pPr>
            <a:r>
              <a:rPr sz="1000" spc="-5" dirty="0">
                <a:latin typeface="Times New Roman"/>
                <a:cs typeface="Times New Roman"/>
              </a:rPr>
              <a:t>Proses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menjalankan</a:t>
            </a:r>
            <a:r>
              <a:rPr sz="1000" spc="2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peniruan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perlakuan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(simulasi)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terhadap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model.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AutoNum type="alphaLcParenR" startAt="2"/>
            </a:pPr>
            <a:endParaRPr sz="1100">
              <a:latin typeface="Times New Roman"/>
              <a:cs typeface="Times New Roman"/>
            </a:endParaRPr>
          </a:p>
          <a:p>
            <a:pPr marL="297180" marR="6350" indent="-297180">
              <a:lnSpc>
                <a:spcPct val="108000"/>
              </a:lnSpc>
              <a:buAutoNum type="arabicParenR" startAt="3"/>
              <a:tabLst>
                <a:tab pos="297180" algn="l"/>
                <a:tab pos="297815" algn="l"/>
              </a:tabLst>
            </a:pPr>
            <a:r>
              <a:rPr sz="1000" spc="-5" dirty="0">
                <a:latin typeface="Times New Roman"/>
                <a:cs typeface="Times New Roman"/>
              </a:rPr>
              <a:t>a)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orang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serta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senjata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3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digunakan</a:t>
            </a:r>
            <a:r>
              <a:rPr sz="1000" spc="3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dalam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komputer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abstrak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247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18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792" y="896772"/>
            <a:ext cx="3699510" cy="68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 marR="5080" indent="-204470" algn="just">
              <a:lnSpc>
                <a:spcPct val="1083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b)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Proses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menjalankan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peniruan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(simulasi)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perang-perangan.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Oleh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karena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proses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dilakukan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berbantuan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komputer,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maka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proses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 disebut juga dengan simulasi berbantuan komputer </a:t>
            </a:r>
            <a:r>
              <a:rPr sz="1000" dirty="0">
                <a:latin typeface="Times New Roman"/>
                <a:cs typeface="Times New Roman"/>
              </a:rPr>
              <a:t>(</a:t>
            </a:r>
            <a:r>
              <a:rPr sz="1000" i="1" dirty="0">
                <a:latin typeface="Times New Roman"/>
                <a:cs typeface="Times New Roman"/>
              </a:rPr>
              <a:t>computer </a:t>
            </a:r>
            <a:r>
              <a:rPr sz="1000" i="1" spc="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simulation</a:t>
            </a:r>
            <a:r>
              <a:rPr sz="1000" spc="-5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637915"/>
            <a:ext cx="4021454" cy="240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95"/>
              </a:spcBef>
              <a:tabLst>
                <a:tab pos="4008120" algn="l"/>
              </a:tabLst>
            </a:pPr>
            <a:r>
              <a:rPr sz="1000" spc="165" dirty="0">
                <a:latin typeface="Verdana"/>
                <a:cs typeface="Verdana"/>
              </a:rPr>
              <a:t>RANGKUMAN</a:t>
            </a:r>
            <a:r>
              <a:rPr sz="1000" u="sng" spc="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0">
              <a:latin typeface="Verdana"/>
              <a:cs typeface="Verdana"/>
            </a:endParaRPr>
          </a:p>
          <a:p>
            <a:pPr marL="240029" algn="just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latin typeface="Times New Roman"/>
                <a:cs typeface="Times New Roman"/>
              </a:rPr>
              <a:t>Telah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Anda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pelajari </a:t>
            </a:r>
            <a:r>
              <a:rPr sz="1000" spc="-5" dirty="0">
                <a:latin typeface="Times New Roman"/>
                <a:cs typeface="Times New Roman"/>
              </a:rPr>
              <a:t>pengertian umum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mengenai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pemodelan:</a:t>
            </a:r>
            <a:endParaRPr sz="1000">
              <a:latin typeface="Times New Roman"/>
              <a:cs typeface="Times New Roman"/>
            </a:endParaRPr>
          </a:p>
          <a:p>
            <a:pPr marL="240029" marR="44450" indent="-227965" algn="just">
              <a:lnSpc>
                <a:spcPct val="108000"/>
              </a:lnSpc>
              <a:spcBef>
                <a:spcPts val="15"/>
              </a:spcBef>
              <a:buAutoNum type="arabicParenR"/>
              <a:tabLst>
                <a:tab pos="240665" algn="l"/>
              </a:tabLst>
            </a:pPr>
            <a:r>
              <a:rPr sz="1000" spc="-5" dirty="0">
                <a:latin typeface="Times New Roman"/>
                <a:cs typeface="Times New Roman"/>
              </a:rPr>
              <a:t>Model adalah penyajian masalah </a:t>
            </a:r>
            <a:r>
              <a:rPr sz="1000" dirty="0">
                <a:latin typeface="Times New Roman"/>
                <a:cs typeface="Times New Roman"/>
              </a:rPr>
              <a:t>dalam </a:t>
            </a:r>
            <a:r>
              <a:rPr sz="1000" spc="-5" dirty="0">
                <a:latin typeface="Times New Roman"/>
                <a:cs typeface="Times New Roman"/>
              </a:rPr>
              <a:t>bentuk lebih sederhana </a:t>
            </a:r>
            <a:r>
              <a:rPr sz="1000" dirty="0">
                <a:latin typeface="Times New Roman"/>
                <a:cs typeface="Times New Roman"/>
              </a:rPr>
              <a:t>daripada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sebenarnya. Diharapkan model ini mewakili masalah dan lebih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mudah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dipahami </a:t>
            </a:r>
            <a:r>
              <a:rPr sz="1000" dirty="0">
                <a:latin typeface="Times New Roman"/>
                <a:cs typeface="Times New Roman"/>
              </a:rPr>
              <a:t>daripada </a:t>
            </a:r>
            <a:r>
              <a:rPr sz="1000" spc="-5" dirty="0">
                <a:latin typeface="Times New Roman"/>
                <a:cs typeface="Times New Roman"/>
              </a:rPr>
              <a:t>masalah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sebenarnya</a:t>
            </a:r>
            <a:endParaRPr sz="1000">
              <a:latin typeface="Times New Roman"/>
              <a:cs typeface="Times New Roman"/>
            </a:endParaRPr>
          </a:p>
          <a:p>
            <a:pPr marL="240029" indent="-227965" algn="just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240665" algn="l"/>
              </a:tabLst>
            </a:pP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</a:t>
            </a:r>
            <a:r>
              <a:rPr sz="1000" spc="-5" dirty="0">
                <a:latin typeface="Times New Roman"/>
                <a:cs typeface="Times New Roman"/>
              </a:rPr>
              <a:t> diklasifikasikan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menjadi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fisik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abstrak</a:t>
            </a:r>
            <a:endParaRPr sz="1000">
              <a:latin typeface="Times New Roman"/>
              <a:cs typeface="Times New Roman"/>
            </a:endParaRPr>
          </a:p>
          <a:p>
            <a:pPr marL="240029" marR="47625" indent="-227965" algn="just">
              <a:lnSpc>
                <a:spcPct val="108000"/>
              </a:lnSpc>
              <a:buAutoNum type="arabicParenR"/>
              <a:tabLst>
                <a:tab pos="240665" algn="l"/>
              </a:tabLst>
            </a:pPr>
            <a:r>
              <a:rPr sz="1000" spc="-5" dirty="0">
                <a:latin typeface="Times New Roman"/>
                <a:cs typeface="Times New Roman"/>
              </a:rPr>
              <a:t>Pemodelan </a:t>
            </a:r>
            <a:r>
              <a:rPr sz="1000" dirty="0">
                <a:latin typeface="Times New Roman"/>
                <a:cs typeface="Times New Roman"/>
              </a:rPr>
              <a:t>adalah </a:t>
            </a:r>
            <a:r>
              <a:rPr sz="1000" spc="-5" dirty="0">
                <a:latin typeface="Times New Roman"/>
                <a:cs typeface="Times New Roman"/>
              </a:rPr>
              <a:t>proses penurunan model setelah dilakukan identifikasi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3815" indent="227329" algn="just">
              <a:lnSpc>
                <a:spcPct val="108400"/>
              </a:lnSpc>
            </a:pPr>
            <a:r>
              <a:rPr sz="1000" spc="-5" dirty="0">
                <a:latin typeface="Times New Roman"/>
                <a:cs typeface="Times New Roman"/>
              </a:rPr>
              <a:t>Pengertian tersebut diberikan agar Anda mempunyai gambaran umum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mengenai model </a:t>
            </a:r>
            <a:r>
              <a:rPr sz="1000" dirty="0">
                <a:latin typeface="Times New Roman"/>
                <a:cs typeface="Times New Roman"/>
              </a:rPr>
              <a:t>dalam </a:t>
            </a:r>
            <a:r>
              <a:rPr sz="1000" spc="-5" dirty="0">
                <a:latin typeface="Times New Roman"/>
                <a:cs typeface="Times New Roman"/>
              </a:rPr>
              <a:t>kehidupan sehari-hari. Dalam </a:t>
            </a:r>
            <a:r>
              <a:rPr sz="1000" dirty="0">
                <a:latin typeface="Times New Roman"/>
                <a:cs typeface="Times New Roman"/>
              </a:rPr>
              <a:t>BMP </a:t>
            </a:r>
            <a:r>
              <a:rPr sz="1000" spc="-5" dirty="0">
                <a:latin typeface="Times New Roman"/>
                <a:cs typeface="Times New Roman"/>
              </a:rPr>
              <a:t>ini </a:t>
            </a:r>
            <a:r>
              <a:rPr sz="1000" dirty="0">
                <a:latin typeface="Times New Roman"/>
                <a:cs typeface="Times New Roman"/>
              </a:rPr>
              <a:t>penjelasan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mengenai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pemodelan</a:t>
            </a:r>
            <a:r>
              <a:rPr sz="1000" dirty="0">
                <a:latin typeface="Times New Roman"/>
                <a:cs typeface="Times New Roman"/>
              </a:rPr>
              <a:t> lebih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diarahkan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ke</a:t>
            </a:r>
            <a:r>
              <a:rPr sz="1000" spc="-5" dirty="0">
                <a:latin typeface="Times New Roman"/>
                <a:cs typeface="Times New Roman"/>
              </a:rPr>
              <a:t> model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abstrak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yaitu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proses pemodelan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penyelesaiannya.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556000"/>
            <a:ext cx="368300" cy="2857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9085" y="1802999"/>
            <a:ext cx="1704267" cy="163579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023" y="430783"/>
            <a:ext cx="2463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19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96442"/>
            <a:ext cx="4020820" cy="603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95"/>
              </a:spcBef>
              <a:tabLst>
                <a:tab pos="4007485" algn="l"/>
              </a:tabLst>
            </a:pPr>
            <a:r>
              <a:rPr sz="1000" spc="100" dirty="0">
                <a:latin typeface="Verdana"/>
                <a:cs typeface="Verdana"/>
              </a:rPr>
              <a:t>T</a:t>
            </a:r>
            <a:r>
              <a:rPr sz="1000" spc="210" dirty="0">
                <a:latin typeface="Verdana"/>
                <a:cs typeface="Verdana"/>
              </a:rPr>
              <a:t>E</a:t>
            </a:r>
            <a:r>
              <a:rPr sz="1000" spc="120" dirty="0">
                <a:latin typeface="Verdana"/>
                <a:cs typeface="Verdana"/>
              </a:rPr>
              <a:t>S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120" dirty="0">
                <a:latin typeface="Verdana"/>
                <a:cs typeface="Verdana"/>
              </a:rPr>
              <a:t> </a:t>
            </a:r>
            <a:r>
              <a:rPr sz="1000" spc="200" dirty="0">
                <a:latin typeface="Verdana"/>
                <a:cs typeface="Verdana"/>
              </a:rPr>
              <a:t>F</a:t>
            </a:r>
            <a:r>
              <a:rPr sz="1000" spc="180" dirty="0">
                <a:latin typeface="Verdana"/>
                <a:cs typeface="Verdana"/>
              </a:rPr>
              <a:t>O</a:t>
            </a:r>
            <a:r>
              <a:rPr sz="1000" spc="200" dirty="0">
                <a:latin typeface="Verdana"/>
                <a:cs typeface="Verdana"/>
              </a:rPr>
              <a:t>R</a:t>
            </a:r>
            <a:r>
              <a:rPr sz="1000" spc="180" dirty="0">
                <a:latin typeface="Verdana"/>
                <a:cs typeface="Verdana"/>
              </a:rPr>
              <a:t>M</a:t>
            </a:r>
            <a:r>
              <a:rPr sz="1000" spc="170" dirty="0">
                <a:latin typeface="Verdana"/>
                <a:cs typeface="Verdana"/>
              </a:rPr>
              <a:t>A</a:t>
            </a:r>
            <a:r>
              <a:rPr sz="1000" spc="110" dirty="0">
                <a:latin typeface="Verdana"/>
                <a:cs typeface="Verdana"/>
              </a:rPr>
              <a:t>T</a:t>
            </a:r>
            <a:r>
              <a:rPr sz="1000" spc="55" dirty="0">
                <a:latin typeface="Verdana"/>
                <a:cs typeface="Verdana"/>
              </a:rPr>
              <a:t>I</a:t>
            </a:r>
            <a:r>
              <a:rPr sz="1000" spc="90" dirty="0">
                <a:latin typeface="Verdana"/>
                <a:cs typeface="Verdana"/>
              </a:rPr>
              <a:t>F</a:t>
            </a:r>
            <a:r>
              <a:rPr sz="1000" spc="-245" dirty="0">
                <a:latin typeface="Verdana"/>
                <a:cs typeface="Verdana"/>
              </a:rPr>
              <a:t> </a:t>
            </a:r>
            <a:r>
              <a:rPr sz="1000" spc="130" dirty="0">
                <a:latin typeface="Verdana"/>
                <a:cs typeface="Verdana"/>
              </a:rPr>
              <a:t>1</a:t>
            </a:r>
            <a:r>
              <a:rPr sz="1000" spc="-130" dirty="0">
                <a:latin typeface="Verdana"/>
                <a:cs typeface="Verdana"/>
              </a:rPr>
              <a:t> </a:t>
            </a:r>
            <a:r>
              <a:rPr sz="1000" u="sng" spc="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Verdana"/>
              <a:cs typeface="Verdana"/>
            </a:endParaRPr>
          </a:p>
          <a:p>
            <a:pPr marL="46482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Jawablah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pertanyaan ini </a:t>
            </a:r>
            <a:r>
              <a:rPr sz="1000" dirty="0">
                <a:latin typeface="Times New Roman"/>
                <a:cs typeface="Times New Roman"/>
              </a:rPr>
              <a:t>dengan</a:t>
            </a:r>
            <a:r>
              <a:rPr sz="1000" spc="-5" dirty="0">
                <a:latin typeface="Times New Roman"/>
                <a:cs typeface="Times New Roman"/>
              </a:rPr>
              <a:t> tepat!</a:t>
            </a:r>
            <a:endParaRPr sz="1000">
              <a:latin typeface="Times New Roman"/>
              <a:cs typeface="Times New Roman"/>
            </a:endParaRPr>
          </a:p>
          <a:p>
            <a:pPr marL="12700" marR="45085">
              <a:lnSpc>
                <a:spcPct val="109000"/>
              </a:lnSpc>
              <a:spcBef>
                <a:spcPts val="805"/>
              </a:spcBef>
            </a:pPr>
            <a:r>
              <a:rPr sz="1000" b="1" spc="-5" dirty="0">
                <a:latin typeface="Times New Roman"/>
                <a:cs typeface="Times New Roman"/>
              </a:rPr>
              <a:t>Petunjuk:</a:t>
            </a:r>
            <a:r>
              <a:rPr sz="1000" b="1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Untuk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soal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diberikan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berikut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ini,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berikan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jawaban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(benar)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(salah)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buAutoNum type="romanUcPeriod"/>
              <a:tabLst>
                <a:tab pos="239395" algn="l"/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berikut ini</a:t>
            </a:r>
            <a:r>
              <a:rPr sz="1000" dirty="0">
                <a:latin typeface="Times New Roman"/>
                <a:cs typeface="Times New Roman"/>
              </a:rPr>
              <a:t> dapat </a:t>
            </a:r>
            <a:r>
              <a:rPr sz="1000" spc="-5" dirty="0">
                <a:latin typeface="Times New Roman"/>
                <a:cs typeface="Times New Roman"/>
              </a:rPr>
              <a:t>digolongkan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dirty="0">
                <a:latin typeface="Times New Roman"/>
                <a:cs typeface="Times New Roman"/>
              </a:rPr>
              <a:t> jenis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fisik: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110"/>
              </a:spcBef>
              <a:buAutoNum type="arabicParenR"/>
              <a:tabLst>
                <a:tab pos="465455" algn="l"/>
              </a:tabLst>
            </a:pPr>
            <a:r>
              <a:rPr sz="1000" dirty="0">
                <a:latin typeface="Times New Roman"/>
                <a:cs typeface="Times New Roman"/>
              </a:rPr>
              <a:t>Baju</a:t>
            </a:r>
            <a:r>
              <a:rPr sz="1000" spc="-5" dirty="0">
                <a:latin typeface="Times New Roman"/>
                <a:cs typeface="Times New Roman"/>
              </a:rPr>
              <a:t> contoh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(sebelum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diproduksi </a:t>
            </a:r>
            <a:r>
              <a:rPr sz="1000" dirty="0">
                <a:latin typeface="Times New Roman"/>
                <a:cs typeface="Times New Roman"/>
              </a:rPr>
              <a:t>dalam</a:t>
            </a:r>
            <a:r>
              <a:rPr sz="1000" spc="-5" dirty="0">
                <a:latin typeface="Times New Roman"/>
                <a:cs typeface="Times New Roman"/>
              </a:rPr>
              <a:t> jumlah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banyak)</a:t>
            </a:r>
            <a:endParaRPr sz="1000">
              <a:latin typeface="Times New Roman"/>
              <a:cs typeface="Times New Roman"/>
            </a:endParaRPr>
          </a:p>
          <a:p>
            <a:pPr marL="464820" marR="46990" lvl="1" indent="-226060">
              <a:lnSpc>
                <a:spcPct val="108000"/>
              </a:lnSpc>
              <a:buAutoNum type="arabi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Orang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melakukan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reka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ulang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kejadian</a:t>
            </a:r>
            <a:r>
              <a:rPr sz="1000" dirty="0">
                <a:latin typeface="Times New Roman"/>
                <a:cs typeface="Times New Roman"/>
              </a:rPr>
              <a:t> di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TKP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(Tempat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Kejadian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Perkara)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110"/>
              </a:spcBef>
              <a:buAutoNum type="arabi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Peta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TKP</a:t>
            </a:r>
            <a:r>
              <a:rPr sz="1000" spc="-5" dirty="0">
                <a:latin typeface="Times New Roman"/>
                <a:cs typeface="Times New Roman"/>
              </a:rPr>
              <a:t> (Tempat </a:t>
            </a:r>
            <a:r>
              <a:rPr sz="1000" dirty="0">
                <a:latin typeface="Times New Roman"/>
                <a:cs typeface="Times New Roman"/>
              </a:rPr>
              <a:t>Kejadian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Perkara)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Rumus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Pitagoras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Foto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bola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dunia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110"/>
              </a:spcBef>
              <a:buAutoNum type="arabi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tinggal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Maket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kampus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kesetimbangan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110"/>
              </a:spcBef>
              <a:buAutoNum type="arabicParenR"/>
              <a:tabLst>
                <a:tab pos="465455" algn="l"/>
              </a:tabLst>
            </a:pPr>
            <a:r>
              <a:rPr sz="1000" dirty="0">
                <a:latin typeface="Times New Roman"/>
                <a:cs typeface="Times New Roman"/>
              </a:rPr>
              <a:t>Robot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dikirim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ke</a:t>
            </a:r>
            <a:r>
              <a:rPr sz="1000" spc="-5" dirty="0">
                <a:latin typeface="Times New Roman"/>
                <a:cs typeface="Times New Roman"/>
              </a:rPr>
              <a:t> luar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angkasa</a:t>
            </a:r>
            <a:endParaRPr sz="1000">
              <a:latin typeface="Times New Roman"/>
              <a:cs typeface="Times New Roman"/>
            </a:endParaRPr>
          </a:p>
          <a:p>
            <a:pPr marL="497205" lvl="1" indent="-258445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497840" algn="l"/>
              </a:tabLst>
            </a:pPr>
            <a:r>
              <a:rPr sz="1000" spc="-5" dirty="0">
                <a:latin typeface="Times New Roman"/>
                <a:cs typeface="Times New Roman"/>
              </a:rPr>
              <a:t>Miniatur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menara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Eifel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 marL="239395" marR="1407160" indent="-227329">
              <a:lnSpc>
                <a:spcPct val="108000"/>
              </a:lnSpc>
              <a:buAutoNum type="romanUcPeriod"/>
              <a:tabLst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Manakah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sedang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melakukan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pemodelan?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Seseorang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sedang: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memainkan suatu permainan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menggunakan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komputer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110"/>
              </a:spcBef>
              <a:buAutoNum type="arabi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memikirkan bagaimana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menurunkan rumus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akar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kuadrat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menjahit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busana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membuat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peta kelurahan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tertentu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110"/>
              </a:spcBef>
              <a:buAutoNum type="arabi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menyusun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reaksi kimia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menggambar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denah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menyusun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anggaran biaya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tahunan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110"/>
              </a:spcBef>
              <a:buAutoNum type="arabi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melakukan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perjalanan keliling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dunia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membeli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barang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berdasarkan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rencana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anggaran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pembelian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pembuatan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miniatur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jembatan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5720" indent="226695" algn="just">
              <a:lnSpc>
                <a:spcPct val="108300"/>
              </a:lnSpc>
            </a:pPr>
            <a:r>
              <a:rPr sz="1000" spc="-5" dirty="0">
                <a:latin typeface="Times New Roman"/>
                <a:cs typeface="Times New Roman"/>
              </a:rPr>
              <a:t>Cocokkanlah jawaban </a:t>
            </a:r>
            <a:r>
              <a:rPr sz="1000" spc="-10" dirty="0">
                <a:latin typeface="Times New Roman"/>
                <a:cs typeface="Times New Roman"/>
              </a:rPr>
              <a:t>Anda </a:t>
            </a:r>
            <a:r>
              <a:rPr sz="1000" spc="-5" dirty="0">
                <a:latin typeface="Times New Roman"/>
                <a:cs typeface="Times New Roman"/>
              </a:rPr>
              <a:t>dengan Kunci Jawaban </a:t>
            </a:r>
            <a:r>
              <a:rPr sz="1000" dirty="0">
                <a:latin typeface="Times New Roman"/>
                <a:cs typeface="Times New Roman"/>
              </a:rPr>
              <a:t>Tes </a:t>
            </a:r>
            <a:r>
              <a:rPr sz="1000" spc="-5" dirty="0">
                <a:latin typeface="Times New Roman"/>
                <a:cs typeface="Times New Roman"/>
              </a:rPr>
              <a:t>Formatif 1 yang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terdapat</a:t>
            </a:r>
            <a:r>
              <a:rPr sz="1000" dirty="0">
                <a:latin typeface="Times New Roman"/>
                <a:cs typeface="Times New Roman"/>
              </a:rPr>
              <a:t> di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bagian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akhir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modul</a:t>
            </a:r>
            <a:r>
              <a:rPr sz="1000" dirty="0">
                <a:latin typeface="Times New Roman"/>
                <a:cs typeface="Times New Roman"/>
              </a:rPr>
              <a:t> ini.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Hitunglah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jawaban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benar.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Kemudian,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gunakan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rumus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untuk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mengetahui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tingkat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penguasaan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 terhadap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materi Kegiatan </a:t>
            </a:r>
            <a:r>
              <a:rPr sz="1000" dirty="0">
                <a:latin typeface="Times New Roman"/>
                <a:cs typeface="Times New Roman"/>
              </a:rPr>
              <a:t>Belajar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1.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33450"/>
            <a:ext cx="374650" cy="2730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187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dirty="0"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6408" y="871473"/>
            <a:ext cx="3327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7480">
              <a:lnSpc>
                <a:spcPct val="100000"/>
              </a:lnSpc>
              <a:spcBef>
                <a:spcPts val="100"/>
              </a:spcBef>
            </a:pPr>
            <a:r>
              <a:rPr sz="1200" spc="210" dirty="0">
                <a:latin typeface="Verdana"/>
                <a:cs typeface="Verdana"/>
              </a:rPr>
              <a:t>K</a:t>
            </a:r>
            <a:r>
              <a:rPr sz="1200" cap="small" spc="220" dirty="0">
                <a:latin typeface="Verdana"/>
                <a:cs typeface="Verdana"/>
              </a:rPr>
              <a:t>e</a:t>
            </a:r>
            <a:r>
              <a:rPr sz="1200" cap="small" spc="190" dirty="0">
                <a:latin typeface="Verdana"/>
                <a:cs typeface="Verdana"/>
              </a:rPr>
              <a:t>g</a:t>
            </a:r>
            <a:r>
              <a:rPr sz="1200" cap="small" spc="40" dirty="0">
                <a:latin typeface="Verdana"/>
                <a:cs typeface="Verdana"/>
              </a:rPr>
              <a:t>i</a:t>
            </a:r>
            <a:r>
              <a:rPr sz="1200" cap="small" spc="220" dirty="0">
                <a:latin typeface="Verdana"/>
                <a:cs typeface="Verdana"/>
              </a:rPr>
              <a:t>a</a:t>
            </a:r>
            <a:r>
              <a:rPr sz="1200" cap="small" spc="215" dirty="0">
                <a:latin typeface="Verdana"/>
                <a:cs typeface="Verdana"/>
              </a:rPr>
              <a:t>t</a:t>
            </a:r>
            <a:r>
              <a:rPr sz="1200" cap="small" spc="235" dirty="0">
                <a:latin typeface="Verdana"/>
                <a:cs typeface="Verdana"/>
              </a:rPr>
              <a:t>a</a:t>
            </a:r>
            <a:r>
              <a:rPr sz="1200" cap="small" spc="140" dirty="0">
                <a:latin typeface="Verdana"/>
                <a:cs typeface="Verdana"/>
              </a:rPr>
              <a:t>n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220" dirty="0">
                <a:latin typeface="Verdana"/>
                <a:cs typeface="Verdana"/>
              </a:rPr>
              <a:t>B</a:t>
            </a:r>
            <a:r>
              <a:rPr sz="1200" cap="small" spc="229" dirty="0">
                <a:latin typeface="Verdana"/>
                <a:cs typeface="Verdana"/>
              </a:rPr>
              <a:t>e</a:t>
            </a:r>
            <a:r>
              <a:rPr sz="1200" cap="small" spc="220" dirty="0">
                <a:latin typeface="Verdana"/>
                <a:cs typeface="Verdana"/>
              </a:rPr>
              <a:t>la</a:t>
            </a:r>
            <a:r>
              <a:rPr sz="1200" cap="small" spc="345" dirty="0">
                <a:latin typeface="Verdana"/>
                <a:cs typeface="Verdana"/>
              </a:rPr>
              <a:t>j</a:t>
            </a:r>
            <a:r>
              <a:rPr sz="1200" cap="small" spc="220" dirty="0">
                <a:latin typeface="Verdana"/>
                <a:cs typeface="Verdana"/>
              </a:rPr>
              <a:t>a</a:t>
            </a:r>
            <a:r>
              <a:rPr sz="1200" cap="small" spc="114" dirty="0">
                <a:latin typeface="Verdana"/>
                <a:cs typeface="Verdana"/>
              </a:rPr>
              <a:t>r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16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75" dirty="0">
                <a:latin typeface="Trebuchet MS"/>
                <a:cs typeface="Trebuchet MS"/>
              </a:rPr>
              <a:t>Konsep</a:t>
            </a:r>
            <a:r>
              <a:rPr sz="1400" spc="18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Umum</a:t>
            </a:r>
            <a:r>
              <a:rPr sz="1400" spc="18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Model</a:t>
            </a:r>
            <a:r>
              <a:rPr sz="1400" spc="18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dan</a:t>
            </a:r>
            <a:r>
              <a:rPr sz="1400" spc="18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Pemodelan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732" y="1770633"/>
            <a:ext cx="3792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ebelum</a:t>
            </a:r>
            <a:r>
              <a:rPr sz="1000" spc="43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dipelajari</a:t>
            </a:r>
            <a:r>
              <a:rPr sz="1000" spc="459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secara</a:t>
            </a:r>
            <a:r>
              <a:rPr sz="1000" spc="459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spesifik</a:t>
            </a:r>
            <a:r>
              <a:rPr sz="1000" spc="4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4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spc="4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4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pemodelan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088540"/>
            <a:ext cx="3981450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81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secara lebih umum mengenai model dan pemodelan. Dengan mempelajarinya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diharapkan Anda memperoleh wawasan yang lebih luas atau </a:t>
            </a:r>
            <a:r>
              <a:rPr sz="1000" dirty="0">
                <a:latin typeface="Times New Roman"/>
                <a:cs typeface="Times New Roman"/>
              </a:rPr>
              <a:t>lebih umum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tentang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 dan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pemodelan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1680717"/>
            <a:ext cx="3979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latin typeface="Trebuchet MS"/>
                <a:cs typeface="Trebuchet MS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</a:t>
            </a:r>
            <a:r>
              <a:rPr sz="1000" spc="-10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tan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ela</a:t>
            </a:r>
            <a:r>
              <a:rPr sz="1000" spc="5" dirty="0">
                <a:latin typeface="Times New Roman"/>
                <a:cs typeface="Times New Roman"/>
              </a:rPr>
              <a:t>j</a:t>
            </a:r>
            <a:r>
              <a:rPr sz="1000" spc="-5" dirty="0">
                <a:latin typeface="Times New Roman"/>
                <a:cs typeface="Times New Roman"/>
              </a:rPr>
              <a:t>ar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ela</a:t>
            </a:r>
            <a:r>
              <a:rPr sz="1000" spc="5" dirty="0">
                <a:latin typeface="Times New Roman"/>
                <a:cs typeface="Times New Roman"/>
              </a:rPr>
              <a:t>j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lu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ng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ti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" y="4581525"/>
            <a:ext cx="3983354" cy="215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A.</a:t>
            </a:r>
            <a:r>
              <a:rPr sz="1000" b="1" spc="27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MODEL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080" indent="227329" algn="just">
              <a:lnSpc>
                <a:spcPct val="108400"/>
              </a:lnSpc>
            </a:pPr>
            <a:r>
              <a:rPr sz="1000" spc="-5" dirty="0">
                <a:latin typeface="Times New Roman"/>
                <a:cs typeface="Times New Roman"/>
              </a:rPr>
              <a:t>Dalam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suatu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dihadapi,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setelah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dilakukan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pengkajian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 dibuat dahulu model masalahnya. Dengan </a:t>
            </a:r>
            <a:r>
              <a:rPr sz="1000" spc="5" dirty="0">
                <a:latin typeface="Times New Roman"/>
                <a:cs typeface="Times New Roman"/>
              </a:rPr>
              <a:t>adanya </a:t>
            </a:r>
            <a:r>
              <a:rPr sz="1000" spc="-5" dirty="0">
                <a:latin typeface="Times New Roman"/>
                <a:cs typeface="Times New Roman"/>
              </a:rPr>
              <a:t>model masalah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memudahkan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kita</a:t>
            </a:r>
            <a:r>
              <a:rPr sz="1000" dirty="0">
                <a:latin typeface="Times New Roman"/>
                <a:cs typeface="Times New Roman"/>
              </a:rPr>
              <a:t> dalam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menyelesaikan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masalah.</a:t>
            </a:r>
            <a:r>
              <a:rPr sz="1000" dirty="0">
                <a:latin typeface="Times New Roman"/>
                <a:cs typeface="Times New Roman"/>
              </a:rPr>
              <a:t> Terdapat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beberapa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pengertian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mengenai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arti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seperti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disebutkan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dalam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KBBI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(Kamus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Besar</a:t>
            </a:r>
            <a:r>
              <a:rPr sz="1000" dirty="0">
                <a:latin typeface="Times New Roman"/>
                <a:cs typeface="Times New Roman"/>
              </a:rPr>
              <a:t> Bahasa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Indonesia).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Namun</a:t>
            </a:r>
            <a:r>
              <a:rPr sz="1000" dirty="0">
                <a:latin typeface="Times New Roman"/>
                <a:cs typeface="Times New Roman"/>
              </a:rPr>
              <a:t> di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sini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digunakan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pengertian bahwa</a:t>
            </a:r>
            <a:r>
              <a:rPr sz="1000" dirty="0">
                <a:latin typeface="Times New Roman"/>
                <a:cs typeface="Times New Roman"/>
              </a:rPr>
              <a:t> model adalah </a:t>
            </a:r>
            <a:r>
              <a:rPr sz="1000" spc="-5" dirty="0">
                <a:latin typeface="Times New Roman"/>
                <a:cs typeface="Times New Roman"/>
              </a:rPr>
              <a:t>suatu </a:t>
            </a:r>
            <a:r>
              <a:rPr sz="1000" dirty="0">
                <a:latin typeface="Times New Roman"/>
                <a:cs typeface="Times New Roman"/>
              </a:rPr>
              <a:t>pola, </a:t>
            </a:r>
            <a:r>
              <a:rPr sz="1000" spc="-5" dirty="0">
                <a:latin typeface="Times New Roman"/>
                <a:cs typeface="Times New Roman"/>
              </a:rPr>
              <a:t>contoh </a:t>
            </a:r>
            <a:r>
              <a:rPr sz="1000" dirty="0">
                <a:latin typeface="Times New Roman"/>
                <a:cs typeface="Times New Roman"/>
              </a:rPr>
              <a:t>(dalam bentuk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rancangan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ataupun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miniatur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prototipe)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dibuat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sebelum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proses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produksi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sebenarnya.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suatu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profesi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(misalnya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foto).</a:t>
            </a:r>
            <a:endParaRPr sz="1000">
              <a:latin typeface="Times New Roman"/>
              <a:cs typeface="Times New Roman"/>
            </a:endParaRPr>
          </a:p>
          <a:p>
            <a:pPr marL="12700" marR="6350" indent="227329" algn="just">
              <a:lnSpc>
                <a:spcPts val="1310"/>
              </a:lnSpc>
              <a:spcBef>
                <a:spcPts val="50"/>
              </a:spcBef>
            </a:pPr>
            <a:r>
              <a:rPr sz="1000" spc="-5" dirty="0">
                <a:latin typeface="Times New Roman"/>
                <a:cs typeface="Times New Roman"/>
              </a:rPr>
              <a:t>Agar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sejalan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pengertian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digunakan</a:t>
            </a:r>
            <a:r>
              <a:rPr sz="1000" dirty="0">
                <a:latin typeface="Times New Roman"/>
                <a:cs typeface="Times New Roman"/>
              </a:rPr>
              <a:t> pada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modul </a:t>
            </a:r>
            <a:r>
              <a:rPr sz="1000" spc="-5" dirty="0">
                <a:latin typeface="Times New Roman"/>
                <a:cs typeface="Times New Roman"/>
              </a:rPr>
              <a:t> selanjutnya,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dalam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modul ini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disebut dengan: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635" y="2781300"/>
            <a:ext cx="214312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247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20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880" y="1531366"/>
            <a:ext cx="2121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5890" algn="l"/>
              </a:tabLst>
            </a:pPr>
            <a:r>
              <a:rPr sz="1000" spc="-10" dirty="0">
                <a:latin typeface="Times New Roman"/>
                <a:cs typeface="Times New Roman"/>
              </a:rPr>
              <a:t>Arti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tingkat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penguasaan:	</a:t>
            </a:r>
            <a:r>
              <a:rPr sz="1000" dirty="0">
                <a:latin typeface="Times New Roman"/>
                <a:cs typeface="Times New Roman"/>
              </a:rPr>
              <a:t>90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-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100%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=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5147" y="1684680"/>
            <a:ext cx="560705" cy="5194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5"/>
              </a:spcBef>
            </a:pPr>
            <a:r>
              <a:rPr sz="1000" dirty="0">
                <a:latin typeface="Times New Roman"/>
                <a:cs typeface="Times New Roman"/>
              </a:rPr>
              <a:t>80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-</a:t>
            </a:r>
            <a:r>
              <a:rPr sz="1000" spc="3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89%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70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-</a:t>
            </a:r>
            <a:r>
              <a:rPr sz="1000" spc="3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79%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&lt;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70%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6336" y="1517040"/>
            <a:ext cx="751205" cy="6870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Times New Roman"/>
                <a:cs typeface="Times New Roman"/>
              </a:rPr>
              <a:t>baik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sekali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5" dirty="0">
                <a:latin typeface="Times New Roman"/>
                <a:cs typeface="Times New Roman"/>
              </a:rPr>
              <a:t>=</a:t>
            </a:r>
            <a:r>
              <a:rPr sz="1000" spc="3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baik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=</a:t>
            </a:r>
            <a:r>
              <a:rPr sz="1000" spc="2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cukup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=</a:t>
            </a:r>
            <a:r>
              <a:rPr sz="1000" spc="3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kurang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2323617"/>
            <a:ext cx="3984625" cy="6870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227329" algn="just">
              <a:lnSpc>
                <a:spcPct val="108300"/>
              </a:lnSpc>
              <a:spcBef>
                <a:spcPts val="110"/>
              </a:spcBef>
            </a:pP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mencapai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tingkat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penguasaan</a:t>
            </a:r>
            <a:r>
              <a:rPr sz="1000" dirty="0">
                <a:latin typeface="Times New Roman"/>
                <a:cs typeface="Times New Roman"/>
              </a:rPr>
              <a:t> 80%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atau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lebih,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Bagus!</a:t>
            </a:r>
            <a:r>
              <a:rPr sz="1000" b="1" spc="2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 </a:t>
            </a:r>
            <a:r>
              <a:rPr sz="1000" dirty="0">
                <a:latin typeface="Times New Roman"/>
                <a:cs typeface="Times New Roman"/>
              </a:rPr>
              <a:t> dapat </a:t>
            </a:r>
            <a:r>
              <a:rPr sz="1000" spc="-5" dirty="0">
                <a:latin typeface="Times New Roman"/>
                <a:cs typeface="Times New Roman"/>
              </a:rPr>
              <a:t>meneruskan dengan Kegiatan </a:t>
            </a:r>
            <a:r>
              <a:rPr sz="1000" dirty="0">
                <a:latin typeface="Times New Roman"/>
                <a:cs typeface="Times New Roman"/>
              </a:rPr>
              <a:t>Belajar </a:t>
            </a:r>
            <a:r>
              <a:rPr sz="1000" spc="-5" dirty="0">
                <a:latin typeface="Times New Roman"/>
                <a:cs typeface="Times New Roman"/>
              </a:rPr>
              <a:t>Selanjutnya.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Namun, jika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masih </a:t>
            </a:r>
            <a:r>
              <a:rPr sz="1000" dirty="0">
                <a:latin typeface="Times New Roman"/>
                <a:cs typeface="Times New Roman"/>
              </a:rPr>
              <a:t> di </a:t>
            </a:r>
            <a:r>
              <a:rPr sz="1000" spc="-5" dirty="0">
                <a:latin typeface="Times New Roman"/>
                <a:cs typeface="Times New Roman"/>
              </a:rPr>
              <a:t>bawah </a:t>
            </a:r>
            <a:r>
              <a:rPr sz="1000" dirty="0">
                <a:latin typeface="Times New Roman"/>
                <a:cs typeface="Times New Roman"/>
              </a:rPr>
              <a:t>80%, </a:t>
            </a:r>
            <a:r>
              <a:rPr sz="1000" spc="-10" dirty="0">
                <a:latin typeface="Times New Roman"/>
                <a:cs typeface="Times New Roman"/>
              </a:rPr>
              <a:t>Anda </a:t>
            </a:r>
            <a:r>
              <a:rPr sz="1000" spc="-5" dirty="0">
                <a:latin typeface="Times New Roman"/>
                <a:cs typeface="Times New Roman"/>
              </a:rPr>
              <a:t>harus mengulangi materi Kegiatan </a:t>
            </a:r>
            <a:r>
              <a:rPr sz="1000" dirty="0">
                <a:latin typeface="Times New Roman"/>
                <a:cs typeface="Times New Roman"/>
              </a:rPr>
              <a:t>Belajar </a:t>
            </a:r>
            <a:r>
              <a:rPr sz="1000" spc="-10" dirty="0">
                <a:latin typeface="Times New Roman"/>
                <a:cs typeface="Times New Roman"/>
              </a:rPr>
              <a:t>1, </a:t>
            </a:r>
            <a:r>
              <a:rPr sz="1000" spc="-5" dirty="0">
                <a:latin typeface="Times New Roman"/>
                <a:cs typeface="Times New Roman"/>
              </a:rPr>
              <a:t>terutama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bagian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</a:t>
            </a:r>
            <a:r>
              <a:rPr sz="1000" dirty="0">
                <a:latin typeface="Times New Roman"/>
                <a:cs typeface="Times New Roman"/>
              </a:rPr>
              <a:t>belum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dikuasai.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4852" y="915987"/>
            <a:ext cx="3362960" cy="570865"/>
            <a:chOff x="724852" y="915987"/>
            <a:chExt cx="3362960" cy="570865"/>
          </a:xfrm>
        </p:grpSpPr>
        <p:sp>
          <p:nvSpPr>
            <p:cNvPr id="9" name="object 9"/>
            <p:cNvSpPr/>
            <p:nvPr/>
          </p:nvSpPr>
          <p:spPr>
            <a:xfrm>
              <a:off x="726440" y="917575"/>
              <a:ext cx="3359785" cy="567690"/>
            </a:xfrm>
            <a:custGeom>
              <a:avLst/>
              <a:gdLst/>
              <a:ahLst/>
              <a:cxnLst/>
              <a:rect l="l" t="t" r="r" b="b"/>
              <a:pathLst>
                <a:path w="3359785" h="567690">
                  <a:moveTo>
                    <a:pt x="0" y="567690"/>
                  </a:moveTo>
                  <a:lnTo>
                    <a:pt x="3359785" y="567690"/>
                  </a:lnTo>
                  <a:lnTo>
                    <a:pt x="3359785" y="0"/>
                  </a:lnTo>
                  <a:lnTo>
                    <a:pt x="0" y="0"/>
                  </a:lnTo>
                  <a:lnTo>
                    <a:pt x="0" y="5676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9812" y="1144217"/>
              <a:ext cx="1545590" cy="0"/>
            </a:xfrm>
            <a:custGeom>
              <a:avLst/>
              <a:gdLst/>
              <a:ahLst/>
              <a:cxnLst/>
              <a:rect l="l" t="t" r="r" b="b"/>
              <a:pathLst>
                <a:path w="1545589">
                  <a:moveTo>
                    <a:pt x="0" y="0"/>
                  </a:moveTo>
                  <a:lnTo>
                    <a:pt x="15454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65211" y="1028529"/>
            <a:ext cx="3098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100%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4816" y="950227"/>
            <a:ext cx="2774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500" spc="-7" baseline="-36111" dirty="0">
                <a:latin typeface="Times New Roman"/>
                <a:cs typeface="Times New Roman"/>
              </a:rPr>
              <a:t>Tingkat</a:t>
            </a:r>
            <a:r>
              <a:rPr sz="1500" baseline="-36111" dirty="0">
                <a:latin typeface="Times New Roman"/>
                <a:cs typeface="Times New Roman"/>
              </a:rPr>
              <a:t> </a:t>
            </a:r>
            <a:r>
              <a:rPr sz="1500" spc="-7" baseline="-36111" dirty="0">
                <a:latin typeface="Times New Roman"/>
                <a:cs typeface="Times New Roman"/>
              </a:rPr>
              <a:t>penguasaan</a:t>
            </a:r>
            <a:r>
              <a:rPr sz="1500" baseline="-36111" dirty="0">
                <a:latin typeface="Times New Roman"/>
                <a:cs typeface="Times New Roman"/>
              </a:rPr>
              <a:t> </a:t>
            </a:r>
            <a:r>
              <a:rPr sz="1500" spc="-7" baseline="-36111" dirty="0">
                <a:latin typeface="Times New Roman"/>
                <a:cs typeface="Times New Roman"/>
              </a:rPr>
              <a:t>=</a:t>
            </a:r>
            <a:r>
              <a:rPr sz="1500" spc="525" baseline="-36111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Jumlah</a:t>
            </a:r>
            <a:r>
              <a:rPr sz="1000" i="1" spc="4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Jawaban</a:t>
            </a:r>
            <a:r>
              <a:rPr sz="1000" i="1" spc="9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yang</a:t>
            </a:r>
            <a:r>
              <a:rPr sz="1000" i="1" spc="9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Benar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7721" y="1125814"/>
            <a:ext cx="685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Jumlah</a:t>
            </a:r>
            <a:r>
              <a:rPr sz="1000" i="1" spc="26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Soal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3713" y="1015312"/>
            <a:ext cx="429849" cy="2176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023" y="430783"/>
            <a:ext cx="2463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21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9070" y="871473"/>
            <a:ext cx="2651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1840">
              <a:lnSpc>
                <a:spcPct val="100000"/>
              </a:lnSpc>
              <a:spcBef>
                <a:spcPts val="100"/>
              </a:spcBef>
            </a:pPr>
            <a:r>
              <a:rPr sz="1200" spc="210" dirty="0">
                <a:latin typeface="Verdana"/>
                <a:cs typeface="Verdana"/>
              </a:rPr>
              <a:t>K</a:t>
            </a:r>
            <a:r>
              <a:rPr sz="1200" cap="small" spc="220" dirty="0">
                <a:latin typeface="Verdana"/>
                <a:cs typeface="Verdana"/>
              </a:rPr>
              <a:t>e</a:t>
            </a:r>
            <a:r>
              <a:rPr sz="1200" cap="small" spc="190" dirty="0">
                <a:latin typeface="Verdana"/>
                <a:cs typeface="Verdana"/>
              </a:rPr>
              <a:t>g</a:t>
            </a:r>
            <a:r>
              <a:rPr sz="1200" cap="small" spc="35" dirty="0">
                <a:latin typeface="Verdana"/>
                <a:cs typeface="Verdana"/>
              </a:rPr>
              <a:t>i</a:t>
            </a:r>
            <a:r>
              <a:rPr sz="1200" cap="small" spc="220" dirty="0">
                <a:latin typeface="Verdana"/>
                <a:cs typeface="Verdana"/>
              </a:rPr>
              <a:t>a</a:t>
            </a:r>
            <a:r>
              <a:rPr sz="1200" cap="small" spc="215" dirty="0">
                <a:latin typeface="Verdana"/>
                <a:cs typeface="Verdana"/>
              </a:rPr>
              <a:t>t</a:t>
            </a:r>
            <a:r>
              <a:rPr sz="1200" cap="small" spc="235" dirty="0">
                <a:latin typeface="Verdana"/>
                <a:cs typeface="Verdana"/>
              </a:rPr>
              <a:t>a</a:t>
            </a:r>
            <a:r>
              <a:rPr sz="1200" cap="small" spc="140" dirty="0">
                <a:latin typeface="Verdana"/>
                <a:cs typeface="Verdana"/>
              </a:rPr>
              <a:t>n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220" dirty="0">
                <a:latin typeface="Verdana"/>
                <a:cs typeface="Verdana"/>
              </a:rPr>
              <a:t>B</a:t>
            </a:r>
            <a:r>
              <a:rPr sz="1200" cap="small" spc="229" dirty="0">
                <a:latin typeface="Verdana"/>
                <a:cs typeface="Verdana"/>
              </a:rPr>
              <a:t>e</a:t>
            </a:r>
            <a:r>
              <a:rPr sz="1200" cap="small" spc="220" dirty="0">
                <a:latin typeface="Verdana"/>
                <a:cs typeface="Verdana"/>
              </a:rPr>
              <a:t>la</a:t>
            </a:r>
            <a:r>
              <a:rPr sz="1200" cap="small" spc="345" dirty="0">
                <a:latin typeface="Verdana"/>
                <a:cs typeface="Verdana"/>
              </a:rPr>
              <a:t>j</a:t>
            </a:r>
            <a:r>
              <a:rPr sz="1200" cap="small" spc="220" dirty="0">
                <a:latin typeface="Verdana"/>
                <a:cs typeface="Verdana"/>
              </a:rPr>
              <a:t>a</a:t>
            </a:r>
            <a:r>
              <a:rPr sz="1200" cap="small" spc="114" dirty="0">
                <a:latin typeface="Verdana"/>
                <a:cs typeface="Verdana"/>
              </a:rPr>
              <a:t>r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160" dirty="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80" dirty="0">
                <a:latin typeface="Trebuchet MS"/>
                <a:cs typeface="Trebuchet MS"/>
              </a:rPr>
              <a:t>Pengenalan</a:t>
            </a:r>
            <a:r>
              <a:rPr sz="1400" spc="180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Model</a:t>
            </a:r>
            <a:r>
              <a:rPr sz="1400" spc="17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Matematis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128" y="1770633"/>
            <a:ext cx="37490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ada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Kegiatan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Belajar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telah  </a:t>
            </a:r>
            <a:r>
              <a:rPr sz="1000" dirty="0">
                <a:latin typeface="Times New Roman"/>
                <a:cs typeface="Times New Roman"/>
              </a:rPr>
              <a:t>dipelajari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pengertian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umum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088540"/>
            <a:ext cx="3983354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81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dibahas adalah salah satu model abstrak yaitu model matematis. </a:t>
            </a:r>
            <a:r>
              <a:rPr sz="1000" dirty="0">
                <a:latin typeface="Times New Roman"/>
                <a:cs typeface="Times New Roman"/>
              </a:rPr>
              <a:t>Seperti </a:t>
            </a:r>
            <a:r>
              <a:rPr sz="1000" spc="-5" dirty="0">
                <a:latin typeface="Times New Roman"/>
                <a:cs typeface="Times New Roman"/>
              </a:rPr>
              <a:t>yang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telah diberikan </a:t>
            </a:r>
            <a:r>
              <a:rPr sz="1000" dirty="0">
                <a:latin typeface="Times New Roman"/>
                <a:cs typeface="Times New Roman"/>
              </a:rPr>
              <a:t>pada </a:t>
            </a:r>
            <a:r>
              <a:rPr sz="1000" spc="-5" dirty="0">
                <a:latin typeface="Times New Roman"/>
                <a:cs typeface="Times New Roman"/>
              </a:rPr>
              <a:t>butir (viii) Kegiatan </a:t>
            </a:r>
            <a:r>
              <a:rPr sz="1000" dirty="0">
                <a:latin typeface="Times New Roman"/>
                <a:cs typeface="Times New Roman"/>
              </a:rPr>
              <a:t>Belajar 1, </a:t>
            </a:r>
            <a:r>
              <a:rPr sz="1000" spc="-5" dirty="0">
                <a:latin typeface="Times New Roman"/>
                <a:cs typeface="Times New Roman"/>
              </a:rPr>
              <a:t>model matematis</a:t>
            </a:r>
            <a:r>
              <a:rPr sz="1000" dirty="0">
                <a:latin typeface="Times New Roman"/>
                <a:cs typeface="Times New Roman"/>
              </a:rPr>
              <a:t> pada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1.15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disajikan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menggunakan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simbol-simbol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matematis.</a:t>
            </a:r>
            <a:endParaRPr sz="1000">
              <a:latin typeface="Times New Roman"/>
              <a:cs typeface="Times New Roman"/>
            </a:endParaRPr>
          </a:p>
          <a:p>
            <a:pPr marL="12700" marR="5715" indent="226695" algn="just">
              <a:lnSpc>
                <a:spcPct val="1083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Dalam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Kegiatan</a:t>
            </a:r>
            <a:r>
              <a:rPr sz="1000" dirty="0">
                <a:latin typeface="Times New Roman"/>
                <a:cs typeface="Times New Roman"/>
              </a:rPr>
              <a:t> Belajar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dirty="0">
                <a:latin typeface="Times New Roman"/>
                <a:cs typeface="Times New Roman"/>
              </a:rPr>
              <a:t> akan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menjumpai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lagi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simbol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penggunaannya</a:t>
            </a:r>
            <a:r>
              <a:rPr sz="1000" dirty="0">
                <a:latin typeface="Times New Roman"/>
                <a:cs typeface="Times New Roman"/>
              </a:rPr>
              <a:t> dalam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Sudah</a:t>
            </a:r>
            <a:r>
              <a:rPr sz="1000" dirty="0">
                <a:latin typeface="Times New Roman"/>
                <a:cs typeface="Times New Roman"/>
              </a:rPr>
              <a:t> barang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tentu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sudah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pernah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mengenalnya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semasa</a:t>
            </a:r>
            <a:r>
              <a:rPr sz="1000" dirty="0">
                <a:latin typeface="Times New Roman"/>
                <a:cs typeface="Times New Roman"/>
              </a:rPr>
              <a:t> Anda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belajar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sekolah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lanjutan.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1663954"/>
            <a:ext cx="397954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50" dirty="0">
                <a:latin typeface="Trebuchet MS"/>
                <a:cs typeface="Trebuchet MS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ku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rb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j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od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l.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j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MP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k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241417"/>
            <a:ext cx="3981450" cy="166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95"/>
              </a:spcBef>
              <a:buAutoNum type="alphaUcPeriod"/>
              <a:tabLst>
                <a:tab pos="240029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SIMBOL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MATEMATIS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lphaUcPeriod"/>
            </a:pPr>
            <a:endParaRPr sz="1100">
              <a:latin typeface="Times New Roman"/>
              <a:cs typeface="Times New Roman"/>
            </a:endParaRPr>
          </a:p>
          <a:p>
            <a:pPr marL="12700" marR="5080" indent="226695">
              <a:lnSpc>
                <a:spcPct val="108000"/>
              </a:lnSpc>
              <a:tabLst>
                <a:tab pos="716280" algn="l"/>
                <a:tab pos="1477645" algn="l"/>
                <a:tab pos="2353310" algn="l"/>
                <a:tab pos="3011170" algn="l"/>
                <a:tab pos="3679825" algn="l"/>
              </a:tabLst>
            </a:pPr>
            <a:r>
              <a:rPr sz="1000" spc="-5" dirty="0">
                <a:latin typeface="Times New Roman"/>
                <a:cs typeface="Times New Roman"/>
              </a:rPr>
              <a:t>Dal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k</a:t>
            </a:r>
            <a:r>
              <a:rPr sz="1000" spc="-5" dirty="0">
                <a:latin typeface="Times New Roman"/>
                <a:cs typeface="Times New Roman"/>
              </a:rPr>
              <a:t>a,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bo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atis</a:t>
            </a:r>
            <a:r>
              <a:rPr sz="1000" dirty="0">
                <a:latin typeface="Times New Roman"/>
                <a:cs typeface="Times New Roman"/>
              </a:rPr>
              <a:t>	d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k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dirty="0">
                <a:latin typeface="Times New Roman"/>
                <a:cs typeface="Times New Roman"/>
              </a:rPr>
              <a:t>	u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k  menyajikan: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39395" lvl="1" indent="-227329">
              <a:lnSpc>
                <a:spcPct val="100000"/>
              </a:lnSpc>
              <a:buAutoNum type="arabicPeriod"/>
              <a:tabLst>
                <a:tab pos="239395" algn="l"/>
                <a:tab pos="240029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Parameter</a:t>
            </a:r>
            <a:endParaRPr sz="10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70"/>
              </a:spcBef>
            </a:pPr>
            <a:r>
              <a:rPr sz="1000" spc="-5" dirty="0">
                <a:latin typeface="Times New Roman"/>
                <a:cs typeface="Times New Roman"/>
              </a:rPr>
              <a:t>Simbol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digunakan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berupa:</a:t>
            </a:r>
            <a:endParaRPr sz="1000">
              <a:latin typeface="Times New Roman"/>
              <a:cs typeface="Times New Roman"/>
            </a:endParaRPr>
          </a:p>
          <a:p>
            <a:pPr marL="464820" lvl="2" indent="-226060">
              <a:lnSpc>
                <a:spcPct val="100000"/>
              </a:lnSpc>
              <a:spcBef>
                <a:spcPts val="95"/>
              </a:spcBef>
              <a:buAutoNum type="romanLcParenBoth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huruf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(dalam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alfabet</a:t>
            </a:r>
            <a:r>
              <a:rPr sz="1000" dirty="0">
                <a:latin typeface="Times New Roman"/>
                <a:cs typeface="Times New Roman"/>
              </a:rPr>
              <a:t> latin): </a:t>
            </a:r>
            <a:r>
              <a:rPr sz="1000" i="1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, </a:t>
            </a:r>
            <a:r>
              <a:rPr sz="1000" i="1" spc="-5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...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z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Z</a:t>
            </a:r>
            <a:endParaRPr sz="1000">
              <a:latin typeface="Times New Roman"/>
              <a:cs typeface="Times New Roman"/>
            </a:endParaRPr>
          </a:p>
          <a:p>
            <a:pPr marL="464820" marR="7620">
              <a:lnSpc>
                <a:spcPct val="108000"/>
              </a:lnSpc>
              <a:spcBef>
                <a:spcPts val="15"/>
              </a:spcBef>
            </a:pPr>
            <a:r>
              <a:rPr sz="1000" spc="-5" dirty="0">
                <a:latin typeface="Times New Roman"/>
                <a:cs typeface="Times New Roman"/>
              </a:rPr>
              <a:t>Simbol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digunakan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untuk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dirty="0">
                <a:latin typeface="Times New Roman"/>
                <a:cs typeface="Times New Roman"/>
              </a:rPr>
              <a:t> peubah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maupun</a:t>
            </a:r>
            <a:r>
              <a:rPr sz="1000" dirty="0">
                <a:latin typeface="Times New Roman"/>
                <a:cs typeface="Times New Roman"/>
              </a:rPr>
              <a:t> tetapan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</a:t>
            </a:r>
            <a:r>
              <a:rPr sz="1000" dirty="0">
                <a:latin typeface="Times New Roman"/>
                <a:cs typeface="Times New Roman"/>
              </a:rPr>
              <a:t>belum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dipastikan besaran (nilai)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nya.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9754" y="3344545"/>
            <a:ext cx="2133599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247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22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9573" y="3132582"/>
            <a:ext cx="124577" cy="88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5502" y="3106547"/>
            <a:ext cx="108588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2437" y="3391669"/>
            <a:ext cx="1177364" cy="1904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4500" y="896772"/>
            <a:ext cx="3983990" cy="26631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0029" algn="just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Times New Roman"/>
                <a:cs typeface="Times New Roman"/>
              </a:rPr>
              <a:t>(ii)</a:t>
            </a:r>
            <a:r>
              <a:rPr sz="1000" spc="2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angka </a:t>
            </a:r>
            <a:r>
              <a:rPr sz="1000" dirty="0">
                <a:latin typeface="Times New Roman"/>
                <a:cs typeface="Times New Roman"/>
              </a:rPr>
              <a:t>dasar: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0,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2,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3,</a:t>
            </a:r>
            <a:r>
              <a:rPr sz="1000" spc="-5" dirty="0">
                <a:latin typeface="Times New Roman"/>
                <a:cs typeface="Times New Roman"/>
              </a:rPr>
              <a:t> ... ,</a:t>
            </a:r>
            <a:endParaRPr sz="1000">
              <a:latin typeface="Times New Roman"/>
              <a:cs typeface="Times New Roman"/>
            </a:endParaRPr>
          </a:p>
          <a:p>
            <a:pPr marL="465455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Simbol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bilangan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digunakan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untuk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menyatakan</a:t>
            </a:r>
            <a:endParaRPr sz="1000">
              <a:latin typeface="Times New Roman"/>
              <a:cs typeface="Times New Roman"/>
            </a:endParaRPr>
          </a:p>
          <a:p>
            <a:pPr marL="465455" marR="5715" algn="just">
              <a:lnSpc>
                <a:spcPct val="108300"/>
              </a:lnSpc>
              <a:spcBef>
                <a:spcPts val="10"/>
              </a:spcBef>
            </a:pPr>
            <a:r>
              <a:rPr sz="1000" spc="-5" dirty="0">
                <a:latin typeface="Times New Roman"/>
                <a:cs typeface="Times New Roman"/>
              </a:rPr>
              <a:t>tetapan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sudah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dipastikan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besarannya.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Simbol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angka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ini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diperluas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kombinasi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angka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dasar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sesuai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bilangan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diwakilinya, misalnya</a:t>
            </a:r>
            <a:r>
              <a:rPr sz="1000" dirty="0">
                <a:latin typeface="Times New Roman"/>
                <a:cs typeface="Times New Roman"/>
              </a:rPr>
              <a:t> -234, </a:t>
            </a:r>
            <a:r>
              <a:rPr sz="1000" spc="-5" dirty="0">
                <a:latin typeface="Times New Roman"/>
                <a:cs typeface="Times New Roman"/>
              </a:rPr>
              <a:t>17,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1,23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 .... Bilangan ini </a:t>
            </a:r>
            <a:r>
              <a:rPr sz="1000" dirty="0">
                <a:latin typeface="Times New Roman"/>
                <a:cs typeface="Times New Roman"/>
              </a:rPr>
              <a:t>dapat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berupa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bilangan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(termasuk</a:t>
            </a:r>
            <a:r>
              <a:rPr sz="1000" dirty="0">
                <a:latin typeface="Times New Roman"/>
                <a:cs typeface="Times New Roman"/>
              </a:rPr>
              <a:t> di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dalamnya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bilangan</a:t>
            </a:r>
            <a:r>
              <a:rPr sz="1000" dirty="0">
                <a:latin typeface="Times New Roman"/>
                <a:cs typeface="Times New Roman"/>
              </a:rPr>
              <a:t> integer,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rasional,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irasional),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ataupun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bilangan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kompleks.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Tetapi,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dalam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 matematis yang </a:t>
            </a:r>
            <a:r>
              <a:rPr sz="1000" dirty="0">
                <a:latin typeface="Times New Roman"/>
                <a:cs typeface="Times New Roman"/>
              </a:rPr>
              <a:t>dipelajari </a:t>
            </a:r>
            <a:r>
              <a:rPr sz="1000" spc="-5" dirty="0">
                <a:latin typeface="Times New Roman"/>
                <a:cs typeface="Times New Roman"/>
              </a:rPr>
              <a:t>dalam BMP ini </a:t>
            </a:r>
            <a:r>
              <a:rPr sz="1000" spc="-10" dirty="0">
                <a:latin typeface="Times New Roman"/>
                <a:cs typeface="Times New Roman"/>
              </a:rPr>
              <a:t>yang </a:t>
            </a:r>
            <a:r>
              <a:rPr sz="1000" spc="-5" dirty="0">
                <a:latin typeface="Times New Roman"/>
                <a:cs typeface="Times New Roman"/>
              </a:rPr>
              <a:t>digunakan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bilangan real.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9395" algn="l"/>
              </a:tabLst>
            </a:pPr>
            <a:r>
              <a:rPr sz="1000" b="1" dirty="0">
                <a:latin typeface="Times New Roman"/>
                <a:cs typeface="Times New Roman"/>
              </a:rPr>
              <a:t>2.	</a:t>
            </a:r>
            <a:r>
              <a:rPr sz="1000" b="1" spc="-5" dirty="0">
                <a:latin typeface="Times New Roman"/>
                <a:cs typeface="Times New Roman"/>
              </a:rPr>
              <a:t>Operator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Dasar</a:t>
            </a:r>
            <a:endParaRPr sz="1000">
              <a:latin typeface="Times New Roman"/>
              <a:cs typeface="Times New Roman"/>
            </a:endParaRPr>
          </a:p>
          <a:p>
            <a:pPr marL="240029" marR="10795">
              <a:lnSpc>
                <a:spcPts val="1300"/>
              </a:lnSpc>
              <a:spcBef>
                <a:spcPts val="45"/>
              </a:spcBef>
            </a:pPr>
            <a:r>
              <a:rPr sz="1000" spc="-5" dirty="0">
                <a:latin typeface="Times New Roman"/>
                <a:cs typeface="Times New Roman"/>
              </a:rPr>
              <a:t>Simbol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digunakan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untuk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melakukan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operasi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perhitungan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dasar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antar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parameter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(sama</a:t>
            </a:r>
            <a:r>
              <a:rPr sz="1000" dirty="0">
                <a:latin typeface="Times New Roman"/>
                <a:cs typeface="Times New Roman"/>
              </a:rPr>
              <a:t> atau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berbeda)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-5" dirty="0">
                <a:latin typeface="Times New Roman"/>
                <a:cs typeface="Times New Roman"/>
              </a:rPr>
              <a:t> digunakan </a:t>
            </a:r>
            <a:r>
              <a:rPr sz="1000" dirty="0">
                <a:latin typeface="Times New Roman"/>
                <a:cs typeface="Times New Roman"/>
              </a:rPr>
              <a:t>adalah:</a:t>
            </a:r>
            <a:endParaRPr sz="1000">
              <a:latin typeface="Times New Roman"/>
              <a:cs typeface="Times New Roman"/>
            </a:endParaRPr>
          </a:p>
          <a:p>
            <a:pPr marL="491490">
              <a:lnSpc>
                <a:spcPct val="100000"/>
              </a:lnSpc>
              <a:spcBef>
                <a:spcPts val="30"/>
              </a:spcBef>
              <a:tabLst>
                <a:tab pos="1318895" algn="l"/>
                <a:tab pos="2061210" algn="l"/>
              </a:tabLst>
            </a:pPr>
            <a:r>
              <a:rPr sz="1000" spc="-5" dirty="0">
                <a:latin typeface="Times New Roman"/>
                <a:cs typeface="Times New Roman"/>
              </a:rPr>
              <a:t>+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(tambah)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	(kurang)</a:t>
            </a:r>
            <a:r>
              <a:rPr sz="1000" spc="25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	(kali)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(bagi).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240029">
              <a:lnSpc>
                <a:spcPct val="100000"/>
              </a:lnSpc>
              <a:tabLst>
                <a:tab pos="1761489" algn="l"/>
                <a:tab pos="2113280" algn="l"/>
              </a:tabLst>
            </a:pPr>
            <a:r>
              <a:rPr sz="1000" spc="-5" dirty="0">
                <a:latin typeface="Times New Roman"/>
                <a:cs typeface="Times New Roman"/>
              </a:rPr>
              <a:t>Se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toh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i="1" spc="35" dirty="0">
                <a:latin typeface="Times New Roman"/>
                <a:cs typeface="Times New Roman"/>
              </a:rPr>
              <a:t>x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spc="-35" dirty="0">
                <a:latin typeface="Times New Roman"/>
                <a:cs typeface="Times New Roman"/>
              </a:rPr>
              <a:t>5</a:t>
            </a:r>
            <a:r>
              <a:rPr sz="1000" spc="20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5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i="1" spc="20" dirty="0">
                <a:latin typeface="Times New Roman"/>
                <a:cs typeface="Times New Roman"/>
              </a:rPr>
              <a:t>y</a:t>
            </a:r>
            <a:r>
              <a:rPr sz="1000" spc="20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i="1" spc="40" dirty="0">
                <a:latin typeface="Times New Roman"/>
                <a:cs typeface="Times New Roman"/>
              </a:rPr>
              <a:t>a</a:t>
            </a:r>
            <a:r>
              <a:rPr sz="1000" i="1" dirty="0">
                <a:latin typeface="Times New Roman"/>
                <a:cs typeface="Times New Roman"/>
              </a:rPr>
              <a:t>  </a:t>
            </a:r>
            <a:r>
              <a:rPr sz="1000" i="1" spc="6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b</a:t>
            </a:r>
            <a:r>
              <a:rPr sz="1000" spc="20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i="1" spc="40" dirty="0">
                <a:latin typeface="Times New Roman"/>
                <a:cs typeface="Times New Roman"/>
              </a:rPr>
              <a:t>a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:</a:t>
            </a:r>
            <a:r>
              <a:rPr sz="1000" spc="-130" dirty="0">
                <a:latin typeface="Times New Roman"/>
                <a:cs typeface="Times New Roman"/>
              </a:rPr>
              <a:t> </a:t>
            </a:r>
            <a:r>
              <a:rPr sz="1000" i="1" spc="40" dirty="0">
                <a:latin typeface="Times New Roman"/>
                <a:cs typeface="Times New Roman"/>
              </a:rPr>
              <a:t>b</a:t>
            </a:r>
            <a:r>
              <a:rPr sz="1000" i="1" spc="-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880" y="3741547"/>
            <a:ext cx="1547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Perluasan</a:t>
            </a:r>
            <a:r>
              <a:rPr sz="1000" spc="4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operasi</a:t>
            </a:r>
            <a:r>
              <a:rPr sz="1000" spc="48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perkalian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5193" y="3867352"/>
            <a:ext cx="18415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00" i="1" spc="37" baseline="-25000" dirty="0">
                <a:latin typeface="Times New Roman"/>
                <a:cs typeface="Times New Roman"/>
              </a:rPr>
              <a:t>x</a:t>
            </a:r>
            <a:r>
              <a:rPr sz="700" spc="25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880" y="3905783"/>
            <a:ext cx="1336675" cy="37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misalnya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pangkat </a:t>
            </a:r>
            <a:r>
              <a:rPr sz="1000" i="1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).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8938" y="3867352"/>
            <a:ext cx="18415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00" i="1" spc="37" baseline="-25000" dirty="0">
                <a:latin typeface="Times New Roman"/>
                <a:cs typeface="Times New Roman"/>
              </a:rPr>
              <a:t>x</a:t>
            </a:r>
            <a:r>
              <a:rPr sz="700" i="1" spc="25" dirty="0">
                <a:latin typeface="Times New Roman"/>
                <a:cs typeface="Times New Roman"/>
              </a:rPr>
              <a:t>a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0030" y="3708679"/>
            <a:ext cx="2149475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>
              <a:lnSpc>
                <a:spcPct val="121200"/>
              </a:lnSpc>
              <a:spcBef>
                <a:spcPts val="100"/>
              </a:spcBef>
              <a:tabLst>
                <a:tab pos="2037080" algn="l"/>
              </a:tabLst>
            </a:pPr>
            <a:r>
              <a:rPr sz="1000" spc="-5" dirty="0">
                <a:latin typeface="Times New Roman"/>
                <a:cs typeface="Times New Roman"/>
              </a:rPr>
              <a:t>dikenal</a:t>
            </a:r>
            <a:r>
              <a:rPr sz="1000" spc="2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operasi</a:t>
            </a:r>
            <a:r>
              <a:rPr sz="1000" spc="4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perpangkatan,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15" dirty="0">
                <a:latin typeface="Times New Roman"/>
                <a:cs typeface="Times New Roman"/>
              </a:rPr>
              <a:t>k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i="1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ra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),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Times New Roman"/>
                <a:cs typeface="Times New Roman"/>
              </a:rPr>
              <a:t>(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1143" y="4626287"/>
            <a:ext cx="161894" cy="1468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958" y="4828852"/>
            <a:ext cx="161894" cy="1468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4887" y="5380482"/>
            <a:ext cx="108588" cy="11429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936544" y="6536950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0" y="0"/>
                </a:moveTo>
                <a:lnTo>
                  <a:pt x="75260" y="0"/>
                </a:lnTo>
              </a:path>
            </a:pathLst>
          </a:custGeom>
          <a:ln w="6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8380" y="4396218"/>
            <a:ext cx="3879215" cy="22104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76200" marR="68580">
              <a:lnSpc>
                <a:spcPct val="122900"/>
              </a:lnSpc>
              <a:spcBef>
                <a:spcPts val="65"/>
              </a:spcBef>
              <a:tabLst>
                <a:tab pos="682625" algn="l"/>
              </a:tabLst>
            </a:pPr>
            <a:r>
              <a:rPr sz="1000" spc="-5" dirty="0">
                <a:latin typeface="Times New Roman"/>
                <a:cs typeface="Times New Roman"/>
              </a:rPr>
              <a:t>Selanjutnya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perluasan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operasi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perpangkatan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memberikan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operasi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akar,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misalnya	</a:t>
            </a:r>
            <a:r>
              <a:rPr sz="1000" i="1" spc="10" dirty="0">
                <a:latin typeface="Times New Roman"/>
                <a:cs typeface="Times New Roman"/>
              </a:rPr>
              <a:t>x</a:t>
            </a:r>
            <a:r>
              <a:rPr sz="1000" i="1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akar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(dasar</a:t>
            </a:r>
            <a:r>
              <a:rPr sz="1000" dirty="0">
                <a:latin typeface="Times New Roman"/>
                <a:cs typeface="Times New Roman"/>
              </a:rPr>
              <a:t> 2) dari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i="1" spc="-10" dirty="0">
                <a:latin typeface="Times New Roman"/>
                <a:cs typeface="Times New Roman"/>
              </a:rPr>
              <a:t>x</a:t>
            </a:r>
            <a:r>
              <a:rPr sz="1000" spc="-10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Times New Roman"/>
                <a:cs typeface="Times New Roman"/>
              </a:rPr>
              <a:t>x</a:t>
            </a:r>
            <a:r>
              <a:rPr sz="1050" spc="7" baseline="35714" dirty="0">
                <a:latin typeface="Times New Roman"/>
                <a:cs typeface="Times New Roman"/>
              </a:rPr>
              <a:t>1/2</a:t>
            </a:r>
            <a:r>
              <a:rPr sz="1050" spc="37" baseline="357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386715">
              <a:lnSpc>
                <a:spcPct val="100000"/>
              </a:lnSpc>
              <a:spcBef>
                <a:spcPts val="395"/>
              </a:spcBef>
            </a:pPr>
            <a:r>
              <a:rPr sz="1050" spc="7" baseline="31746" dirty="0">
                <a:latin typeface="Times New Roman"/>
                <a:cs typeface="Times New Roman"/>
              </a:rPr>
              <a:t>3</a:t>
            </a:r>
            <a:r>
              <a:rPr sz="1050" spc="202" baseline="31746" dirty="0">
                <a:latin typeface="Times New Roman"/>
                <a:cs typeface="Times New Roman"/>
              </a:rPr>
              <a:t> </a:t>
            </a:r>
            <a:r>
              <a:rPr sz="1000" i="1" spc="10" dirty="0">
                <a:latin typeface="Times New Roman"/>
                <a:cs typeface="Times New Roman"/>
              </a:rPr>
              <a:t>x </a:t>
            </a:r>
            <a:r>
              <a:rPr sz="1000" i="1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 akar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(dasar </a:t>
            </a:r>
            <a:r>
              <a:rPr sz="1000" dirty="0">
                <a:latin typeface="Times New Roman"/>
                <a:cs typeface="Times New Roman"/>
              </a:rPr>
              <a:t>3) dari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i="1" spc="-10" dirty="0">
                <a:latin typeface="Times New Roman"/>
                <a:cs typeface="Times New Roman"/>
              </a:rPr>
              <a:t>x</a:t>
            </a:r>
            <a:r>
              <a:rPr sz="1000" spc="-10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x</a:t>
            </a:r>
            <a:r>
              <a:rPr sz="1050" baseline="35714" dirty="0">
                <a:latin typeface="Times New Roman"/>
                <a:cs typeface="Times New Roman"/>
              </a:rPr>
              <a:t>1/3</a:t>
            </a:r>
            <a:r>
              <a:rPr sz="1050" spc="67" baseline="357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Dalam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penulisan</a:t>
            </a:r>
            <a:r>
              <a:rPr sz="1000" dirty="0">
                <a:latin typeface="Times New Roman"/>
                <a:cs typeface="Times New Roman"/>
              </a:rPr>
              <a:t> pada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pernyataan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matematis:</a:t>
            </a:r>
            <a:endParaRPr sz="1000">
              <a:latin typeface="Times New Roman"/>
              <a:cs typeface="Times New Roman"/>
            </a:endParaRPr>
          </a:p>
          <a:p>
            <a:pPr marL="301625" marR="1068070" indent="-226060">
              <a:lnSpc>
                <a:spcPct val="108000"/>
              </a:lnSpc>
              <a:tabLst>
                <a:tab pos="786130" algn="l"/>
              </a:tabLst>
            </a:pPr>
            <a:r>
              <a:rPr sz="1000" spc="-5" dirty="0">
                <a:latin typeface="Times New Roman"/>
                <a:cs typeface="Times New Roman"/>
              </a:rPr>
              <a:t>(i)</a:t>
            </a:r>
            <a:r>
              <a:rPr sz="1000" spc="6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tanda	(kali)</a:t>
            </a:r>
            <a:r>
              <a:rPr sz="1000" dirty="0">
                <a:latin typeface="Times New Roman"/>
                <a:cs typeface="Times New Roman"/>
              </a:rPr>
              <a:t> dapat</a:t>
            </a:r>
            <a:r>
              <a:rPr sz="1000" spc="-5" dirty="0">
                <a:latin typeface="Times New Roman"/>
                <a:cs typeface="Times New Roman"/>
              </a:rPr>
              <a:t> ditulis dengan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tanda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(titik)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Sebagai contoh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misalnya:</a:t>
            </a:r>
            <a:endParaRPr sz="10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110"/>
              </a:spcBef>
            </a:pPr>
            <a:r>
              <a:rPr sz="1000" dirty="0">
                <a:latin typeface="Times New Roman"/>
                <a:cs typeface="Times New Roman"/>
              </a:rPr>
              <a:t>7.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i="1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7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dikalikan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secara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praktis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ditulis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7</a:t>
            </a:r>
            <a:r>
              <a:rPr sz="1000" i="1" spc="10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55"/>
              </a:spcBef>
            </a:pPr>
            <a:r>
              <a:rPr sz="1000" i="1" spc="50" dirty="0">
                <a:latin typeface="Times New Roman"/>
                <a:cs typeface="Times New Roman"/>
              </a:rPr>
              <a:t>a</a:t>
            </a:r>
            <a:r>
              <a:rPr sz="1000" spc="50" dirty="0">
                <a:latin typeface="Times New Roman"/>
                <a:cs typeface="Times New Roman"/>
              </a:rPr>
              <a:t>.</a:t>
            </a:r>
            <a:r>
              <a:rPr sz="1000" i="1" spc="50" dirty="0">
                <a:latin typeface="Times New Roman"/>
                <a:cs typeface="Times New Roman"/>
              </a:rPr>
              <a:t>b</a:t>
            </a:r>
            <a:r>
              <a:rPr sz="1000" i="1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a</a:t>
            </a:r>
            <a:r>
              <a:rPr sz="1000" i="1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dikalikan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secara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praktis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ditulis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ab</a:t>
            </a:r>
            <a:endParaRPr sz="1000">
              <a:latin typeface="Times New Roman"/>
              <a:cs typeface="Times New Roman"/>
            </a:endParaRPr>
          </a:p>
          <a:p>
            <a:pPr marL="459740" marR="69850" indent="-384175">
              <a:lnSpc>
                <a:spcPct val="163000"/>
              </a:lnSpc>
              <a:spcBef>
                <a:spcPts val="880"/>
              </a:spcBef>
            </a:pPr>
            <a:r>
              <a:rPr sz="1000" spc="-5" dirty="0">
                <a:latin typeface="Times New Roman"/>
                <a:cs typeface="Times New Roman"/>
              </a:rPr>
              <a:t>(ii)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tanda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(bagi)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ditulis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tanda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/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(garis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miring)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atau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tanda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(ruas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garis </a:t>
            </a:r>
            <a:r>
              <a:rPr sz="1000" dirty="0">
                <a:latin typeface="Times New Roman"/>
                <a:cs typeface="Times New Roman"/>
              </a:rPr>
              <a:t>datar)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023" y="430783"/>
            <a:ext cx="2463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23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3787" y="1264886"/>
            <a:ext cx="84455" cy="0"/>
          </a:xfrm>
          <a:custGeom>
            <a:avLst/>
            <a:gdLst/>
            <a:ahLst/>
            <a:cxnLst/>
            <a:rect l="l" t="t" r="r" b="b"/>
            <a:pathLst>
              <a:path w="84455">
                <a:moveTo>
                  <a:pt x="0" y="0"/>
                </a:moveTo>
                <a:lnTo>
                  <a:pt x="83914" y="0"/>
                </a:lnTo>
              </a:path>
            </a:pathLst>
          </a:custGeom>
          <a:ln w="6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3991" y="1606575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31" y="0"/>
                </a:lnTo>
              </a:path>
            </a:pathLst>
          </a:custGeom>
          <a:ln w="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288400" y="2770004"/>
            <a:ext cx="586105" cy="381000"/>
            <a:chOff x="1288400" y="2770004"/>
            <a:chExt cx="586105" cy="3810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9783" y="2770004"/>
              <a:ext cx="257534" cy="1904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8400" y="2960504"/>
              <a:ext cx="585645" cy="19049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742966" y="2783325"/>
            <a:ext cx="414020" cy="342265"/>
            <a:chOff x="2742966" y="2783325"/>
            <a:chExt cx="414020" cy="34226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2966" y="2783325"/>
              <a:ext cx="287376" cy="1734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6071" y="2960493"/>
              <a:ext cx="210634" cy="164468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2631" y="2960493"/>
            <a:ext cx="201790" cy="164468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538885" y="4318120"/>
            <a:ext cx="412750" cy="330835"/>
            <a:chOff x="1538885" y="4318120"/>
            <a:chExt cx="412750" cy="33083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4261" y="4318120"/>
              <a:ext cx="216725" cy="15240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8885" y="4474965"/>
              <a:ext cx="412569" cy="173472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66132" y="4474965"/>
            <a:ext cx="224369" cy="1734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63497" y="5194427"/>
            <a:ext cx="122573" cy="1142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44261" y="5490329"/>
            <a:ext cx="216725" cy="15240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79130" y="5846571"/>
            <a:ext cx="129454" cy="1270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21154" y="6308850"/>
            <a:ext cx="581994" cy="17284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43297" y="6663810"/>
            <a:ext cx="205620" cy="15240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63904" y="909574"/>
            <a:ext cx="4098290" cy="590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misalnya:</a:t>
            </a:r>
            <a:endParaRPr sz="1000">
              <a:latin typeface="Times New Roman"/>
              <a:cs typeface="Times New Roman"/>
            </a:endParaRPr>
          </a:p>
          <a:p>
            <a:pPr marL="752475">
              <a:lnSpc>
                <a:spcPts val="1000"/>
              </a:lnSpc>
              <a:spcBef>
                <a:spcPts val="745"/>
              </a:spcBef>
            </a:pPr>
            <a:r>
              <a:rPr sz="950" i="1" spc="10" dirty="0">
                <a:latin typeface="Times New Roman"/>
                <a:cs typeface="Times New Roman"/>
              </a:rPr>
              <a:t>x</a:t>
            </a:r>
            <a:r>
              <a:rPr sz="950" i="1" spc="-25" dirty="0">
                <a:latin typeface="Times New Roman"/>
                <a:cs typeface="Times New Roman"/>
              </a:rPr>
              <a:t> </a:t>
            </a:r>
            <a:r>
              <a:rPr sz="950" spc="120" dirty="0">
                <a:latin typeface="Times New Roman"/>
                <a:cs typeface="Times New Roman"/>
              </a:rPr>
              <a:t>/2</a:t>
            </a:r>
            <a:r>
              <a:rPr sz="950" spc="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spc="320" dirty="0">
                <a:latin typeface="Times New Roman"/>
                <a:cs typeface="Times New Roman"/>
              </a:rPr>
              <a:t> </a:t>
            </a:r>
            <a:r>
              <a:rPr sz="1500" i="1" spc="-22" baseline="36111" dirty="0">
                <a:latin typeface="Times New Roman"/>
                <a:cs typeface="Times New Roman"/>
              </a:rPr>
              <a:t>x</a:t>
            </a:r>
            <a:r>
              <a:rPr sz="1500" i="1" spc="517" baseline="3611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dibagi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2.</a:t>
            </a:r>
            <a:endParaRPr sz="1000">
              <a:latin typeface="Times New Roman"/>
              <a:cs typeface="Times New Roman"/>
            </a:endParaRPr>
          </a:p>
          <a:p>
            <a:pPr marL="1301115">
              <a:lnSpc>
                <a:spcPts val="1000"/>
              </a:lnSpc>
            </a:pPr>
            <a:r>
              <a:rPr sz="1000" spc="-1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741680">
              <a:lnSpc>
                <a:spcPts val="1000"/>
              </a:lnSpc>
              <a:spcBef>
                <a:spcPts val="685"/>
              </a:spcBef>
            </a:pPr>
            <a:r>
              <a:rPr sz="950" spc="85" dirty="0">
                <a:latin typeface="Times New Roman"/>
                <a:cs typeface="Times New Roman"/>
              </a:rPr>
              <a:t>3/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950" i="1" spc="25" dirty="0">
                <a:latin typeface="Times New Roman"/>
                <a:cs typeface="Times New Roman"/>
              </a:rPr>
              <a:t>a</a:t>
            </a:r>
            <a:r>
              <a:rPr sz="950" i="1" spc="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spc="545" dirty="0">
                <a:latin typeface="Times New Roman"/>
                <a:cs typeface="Times New Roman"/>
              </a:rPr>
              <a:t> </a:t>
            </a:r>
            <a:r>
              <a:rPr sz="1500" spc="-37" baseline="36111" dirty="0">
                <a:latin typeface="Times New Roman"/>
                <a:cs typeface="Times New Roman"/>
              </a:rPr>
              <a:t>3</a:t>
            </a:r>
            <a:r>
              <a:rPr sz="1500" spc="480" baseline="3611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3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dibagi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320800">
              <a:lnSpc>
                <a:spcPts val="1000"/>
              </a:lnSpc>
            </a:pPr>
            <a:r>
              <a:rPr sz="1000" i="1" spc="-25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277495" marR="81280" algn="just">
              <a:lnSpc>
                <a:spcPct val="108000"/>
              </a:lnSpc>
              <a:spcBef>
                <a:spcPts val="75"/>
              </a:spcBef>
            </a:pPr>
            <a:r>
              <a:rPr sz="1000" spc="-5" dirty="0">
                <a:latin typeface="Times New Roman"/>
                <a:cs typeface="Times New Roman"/>
              </a:rPr>
              <a:t>Dalam penulisan pernyataan </a:t>
            </a:r>
            <a:r>
              <a:rPr sz="1000" dirty="0">
                <a:latin typeface="Times New Roman"/>
                <a:cs typeface="Times New Roman"/>
              </a:rPr>
              <a:t>matematis </a:t>
            </a:r>
            <a:r>
              <a:rPr sz="1000" spc="-5" dirty="0">
                <a:latin typeface="Times New Roman"/>
                <a:cs typeface="Times New Roman"/>
              </a:rPr>
              <a:t>dikenal dengan pengelompokan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(pemfaktoran)</a:t>
            </a:r>
            <a:r>
              <a:rPr sz="1000" dirty="0">
                <a:latin typeface="Times New Roman"/>
                <a:cs typeface="Times New Roman"/>
              </a:rPr>
              <a:t> beberapa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pengoperasian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menggunakan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tanda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kurung</a:t>
            </a:r>
            <a:endParaRPr sz="1000">
              <a:latin typeface="Times New Roman"/>
              <a:cs typeface="Times New Roman"/>
            </a:endParaRPr>
          </a:p>
          <a:p>
            <a:pPr marL="941069" algn="just">
              <a:lnSpc>
                <a:spcPct val="100000"/>
              </a:lnSpc>
              <a:spcBef>
                <a:spcPts val="110"/>
              </a:spcBef>
            </a:pPr>
            <a:r>
              <a:rPr sz="1000" spc="-5" dirty="0">
                <a:latin typeface="Times New Roman"/>
                <a:cs typeface="Times New Roman"/>
              </a:rPr>
              <a:t>(...),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[...], atau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{…},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 misalnya,</a:t>
            </a:r>
            <a:endParaRPr sz="1000">
              <a:latin typeface="Times New Roman"/>
              <a:cs typeface="Times New Roman"/>
            </a:endParaRPr>
          </a:p>
          <a:p>
            <a:pPr marL="296545">
              <a:lnSpc>
                <a:spcPct val="100000"/>
              </a:lnSpc>
              <a:spcBef>
                <a:spcPts val="75"/>
              </a:spcBef>
              <a:tabLst>
                <a:tab pos="614045" algn="l"/>
                <a:tab pos="1995805" algn="l"/>
              </a:tabLst>
            </a:pPr>
            <a:r>
              <a:rPr sz="1000" spc="-10" dirty="0">
                <a:latin typeface="Times New Roman"/>
                <a:cs typeface="Times New Roman"/>
              </a:rPr>
              <a:t>2</a:t>
            </a:r>
            <a:r>
              <a:rPr sz="1000" spc="60" dirty="0">
                <a:latin typeface="Times New Roman"/>
                <a:cs typeface="Times New Roman"/>
              </a:rPr>
              <a:t>(</a:t>
            </a:r>
            <a:r>
              <a:rPr sz="1000" i="1" spc="35" dirty="0">
                <a:latin typeface="Times New Roman"/>
                <a:cs typeface="Times New Roman"/>
              </a:rPr>
              <a:t>x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i="1" spc="35" dirty="0">
                <a:latin typeface="Times New Roman"/>
                <a:cs typeface="Times New Roman"/>
              </a:rPr>
              <a:t>y</a:t>
            </a:r>
            <a:r>
              <a:rPr sz="1000" spc="25" dirty="0">
                <a:latin typeface="Times New Roman"/>
                <a:cs typeface="Times New Roman"/>
              </a:rPr>
              <a:t>)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500" spc="-22" baseline="2777" dirty="0">
                <a:latin typeface="Times New Roman"/>
                <a:cs typeface="Times New Roman"/>
              </a:rPr>
              <a:t>un</a:t>
            </a:r>
            <a:r>
              <a:rPr sz="1500" spc="7" baseline="2777" dirty="0">
                <a:latin typeface="Times New Roman"/>
                <a:cs typeface="Times New Roman"/>
              </a:rPr>
              <a:t>t</a:t>
            </a:r>
            <a:r>
              <a:rPr sz="1500" baseline="2777" dirty="0">
                <a:latin typeface="Times New Roman"/>
                <a:cs typeface="Times New Roman"/>
              </a:rPr>
              <a:t>u</a:t>
            </a:r>
            <a:r>
              <a:rPr sz="1500" spc="-7" baseline="2777" dirty="0">
                <a:latin typeface="Times New Roman"/>
                <a:cs typeface="Times New Roman"/>
              </a:rPr>
              <a:t>k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37" baseline="2777" dirty="0">
                <a:latin typeface="Times New Roman"/>
                <a:cs typeface="Times New Roman"/>
              </a:rPr>
              <a:t>m</a:t>
            </a:r>
            <a:r>
              <a:rPr sz="1500" spc="7" baseline="2777" dirty="0">
                <a:latin typeface="Times New Roman"/>
                <a:cs typeface="Times New Roman"/>
              </a:rPr>
              <a:t>e</a:t>
            </a:r>
            <a:r>
              <a:rPr sz="1500" baseline="2777" dirty="0">
                <a:latin typeface="Times New Roman"/>
                <a:cs typeface="Times New Roman"/>
              </a:rPr>
              <a:t>n</a:t>
            </a:r>
            <a:r>
              <a:rPr sz="1500" spc="-22" baseline="2777" dirty="0">
                <a:latin typeface="Times New Roman"/>
                <a:cs typeface="Times New Roman"/>
              </a:rPr>
              <a:t>y</a:t>
            </a:r>
            <a:r>
              <a:rPr sz="1500" spc="-7" baseline="2777" dirty="0">
                <a:latin typeface="Times New Roman"/>
                <a:cs typeface="Times New Roman"/>
              </a:rPr>
              <a:t>ata</a:t>
            </a:r>
            <a:r>
              <a:rPr sz="1500" spc="-15" baseline="2777" dirty="0">
                <a:latin typeface="Times New Roman"/>
                <a:cs typeface="Times New Roman"/>
              </a:rPr>
              <a:t>k</a:t>
            </a:r>
            <a:r>
              <a:rPr sz="1500" spc="7" baseline="2777" dirty="0">
                <a:latin typeface="Times New Roman"/>
                <a:cs typeface="Times New Roman"/>
              </a:rPr>
              <a:t>a</a:t>
            </a:r>
            <a:r>
              <a:rPr sz="1500" spc="-7" baseline="2777" dirty="0">
                <a:latin typeface="Times New Roman"/>
                <a:cs typeface="Times New Roman"/>
              </a:rPr>
              <a:t>n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82" baseline="2777" dirty="0">
                <a:latin typeface="Times New Roman"/>
                <a:cs typeface="Times New Roman"/>
              </a:rPr>
              <a:t> </a:t>
            </a:r>
            <a:r>
              <a:rPr sz="1425" spc="112" baseline="2923" dirty="0">
                <a:latin typeface="Times New Roman"/>
                <a:cs typeface="Times New Roman"/>
              </a:rPr>
              <a:t>2</a:t>
            </a:r>
            <a:r>
              <a:rPr sz="1425" i="1" spc="22" baseline="2923" dirty="0">
                <a:latin typeface="Times New Roman"/>
                <a:cs typeface="Times New Roman"/>
              </a:rPr>
              <a:t>x</a:t>
            </a:r>
            <a:r>
              <a:rPr sz="1425" i="1" baseline="2923" dirty="0">
                <a:latin typeface="Times New Roman"/>
                <a:cs typeface="Times New Roman"/>
              </a:rPr>
              <a:t>	</a:t>
            </a:r>
            <a:r>
              <a:rPr sz="1425" spc="22" baseline="2923" dirty="0">
                <a:latin typeface="Times New Roman"/>
                <a:cs typeface="Times New Roman"/>
              </a:rPr>
              <a:t>2</a:t>
            </a:r>
            <a:r>
              <a:rPr sz="1425" spc="-195" baseline="2923" dirty="0">
                <a:latin typeface="Times New Roman"/>
                <a:cs typeface="Times New Roman"/>
              </a:rPr>
              <a:t> </a:t>
            </a:r>
            <a:r>
              <a:rPr sz="1425" i="1" spc="22" baseline="2923" dirty="0">
                <a:latin typeface="Times New Roman"/>
                <a:cs typeface="Times New Roman"/>
              </a:rPr>
              <a:t>y</a:t>
            </a:r>
            <a:endParaRPr sz="1425" baseline="2923">
              <a:latin typeface="Times New Roman"/>
              <a:cs typeface="Times New Roman"/>
            </a:endParaRPr>
          </a:p>
          <a:p>
            <a:pPr marL="294640">
              <a:lnSpc>
                <a:spcPct val="100000"/>
              </a:lnSpc>
              <a:spcBef>
                <a:spcPts val="300"/>
              </a:spcBef>
              <a:tabLst>
                <a:tab pos="537845" algn="l"/>
                <a:tab pos="2194560" algn="l"/>
              </a:tabLst>
            </a:pPr>
            <a:r>
              <a:rPr sz="1000" spc="30" dirty="0">
                <a:latin typeface="Times New Roman"/>
                <a:cs typeface="Times New Roman"/>
              </a:rPr>
              <a:t>(</a:t>
            </a:r>
            <a:r>
              <a:rPr sz="1000" i="1" spc="30" dirty="0">
                <a:latin typeface="Times New Roman"/>
                <a:cs typeface="Times New Roman"/>
              </a:rPr>
              <a:t>a	</a:t>
            </a:r>
            <a:r>
              <a:rPr sz="1000" i="1" spc="15" dirty="0">
                <a:latin typeface="Times New Roman"/>
                <a:cs typeface="Times New Roman"/>
              </a:rPr>
              <a:t>b</a:t>
            </a:r>
            <a:r>
              <a:rPr sz="1000" spc="15" dirty="0">
                <a:latin typeface="Times New Roman"/>
                <a:cs typeface="Times New Roman"/>
              </a:rPr>
              <a:t>)(</a:t>
            </a:r>
            <a:r>
              <a:rPr sz="1000" i="1" spc="15" dirty="0">
                <a:latin typeface="Times New Roman"/>
                <a:cs typeface="Times New Roman"/>
              </a:rPr>
              <a:t>a  </a:t>
            </a:r>
            <a:r>
              <a:rPr sz="1000" i="1" spc="185" dirty="0">
                <a:latin typeface="Times New Roman"/>
                <a:cs typeface="Times New Roman"/>
              </a:rPr>
              <a:t> </a:t>
            </a:r>
            <a:r>
              <a:rPr sz="1000" i="1" spc="20" dirty="0">
                <a:latin typeface="Times New Roman"/>
                <a:cs typeface="Times New Roman"/>
              </a:rPr>
              <a:t>b</a:t>
            </a:r>
            <a:r>
              <a:rPr sz="1000" spc="20" dirty="0">
                <a:latin typeface="Times New Roman"/>
                <a:cs typeface="Times New Roman"/>
              </a:rPr>
              <a:t>)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untuk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menyatakan</a:t>
            </a:r>
            <a:r>
              <a:rPr sz="1500" spc="307" baseline="2777" dirty="0">
                <a:latin typeface="Times New Roman"/>
                <a:cs typeface="Times New Roman"/>
              </a:rPr>
              <a:t> </a:t>
            </a:r>
            <a:r>
              <a:rPr sz="1425" i="1" spc="37" baseline="2923" dirty="0">
                <a:latin typeface="Times New Roman"/>
                <a:cs typeface="Times New Roman"/>
              </a:rPr>
              <a:t>a	b </a:t>
            </a:r>
            <a:r>
              <a:rPr sz="1500" spc="-7" baseline="2777" dirty="0">
                <a:latin typeface="Times New Roman"/>
                <a:cs typeface="Times New Roman"/>
              </a:rPr>
              <a:t>dikalikan</a:t>
            </a:r>
            <a:r>
              <a:rPr sz="1500" spc="247" baseline="2777" dirty="0">
                <a:latin typeface="Times New Roman"/>
                <a:cs typeface="Times New Roman"/>
              </a:rPr>
              <a:t> </a:t>
            </a:r>
            <a:r>
              <a:rPr sz="1425" i="1" spc="37" baseline="2923" dirty="0">
                <a:latin typeface="Times New Roman"/>
                <a:cs typeface="Times New Roman"/>
              </a:rPr>
              <a:t>a  </a:t>
            </a:r>
            <a:r>
              <a:rPr sz="1425" i="1" spc="284" baseline="2923" dirty="0">
                <a:latin typeface="Times New Roman"/>
                <a:cs typeface="Times New Roman"/>
              </a:rPr>
              <a:t> </a:t>
            </a:r>
            <a:r>
              <a:rPr sz="1425" i="1" spc="37" baseline="2923" dirty="0">
                <a:latin typeface="Times New Roman"/>
                <a:cs typeface="Times New Roman"/>
              </a:rPr>
              <a:t>b</a:t>
            </a:r>
            <a:endParaRPr sz="1425" baseline="292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277495" indent="-227329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77495" algn="l"/>
                <a:tab pos="2781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Hubungan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Antarparameter</a:t>
            </a:r>
            <a:endParaRPr sz="1000">
              <a:latin typeface="Times New Roman"/>
              <a:cs typeface="Times New Roman"/>
            </a:endParaRPr>
          </a:p>
          <a:p>
            <a:pPr marL="277495" marR="87630" algn="just">
              <a:lnSpc>
                <a:spcPts val="1310"/>
              </a:lnSpc>
              <a:spcBef>
                <a:spcPts val="20"/>
              </a:spcBef>
            </a:pPr>
            <a:r>
              <a:rPr sz="1000" spc="-5" dirty="0">
                <a:latin typeface="Times New Roman"/>
                <a:cs typeface="Times New Roman"/>
              </a:rPr>
              <a:t>Simbol yang digunakan untuk menyajikan hubungan </a:t>
            </a:r>
            <a:r>
              <a:rPr sz="1000" dirty="0">
                <a:latin typeface="Times New Roman"/>
                <a:cs typeface="Times New Roman"/>
              </a:rPr>
              <a:t>antara </a:t>
            </a:r>
            <a:r>
              <a:rPr sz="1000" spc="-5" dirty="0">
                <a:latin typeface="Times New Roman"/>
                <a:cs typeface="Times New Roman"/>
              </a:rPr>
              <a:t>parameter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(atau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kelompok </a:t>
            </a:r>
            <a:r>
              <a:rPr sz="1000" dirty="0">
                <a:latin typeface="Times New Roman"/>
                <a:cs typeface="Times New Roman"/>
              </a:rPr>
              <a:t>beberapa </a:t>
            </a:r>
            <a:r>
              <a:rPr sz="1000" spc="-5" dirty="0">
                <a:latin typeface="Times New Roman"/>
                <a:cs typeface="Times New Roman"/>
              </a:rPr>
              <a:t>parameter)</a:t>
            </a:r>
            <a:r>
              <a:rPr sz="1000" dirty="0">
                <a:latin typeface="Times New Roman"/>
                <a:cs typeface="Times New Roman"/>
              </a:rPr>
              <a:t> untuk: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502920" marR="1901825" lvl="1" indent="-226060">
              <a:lnSpc>
                <a:spcPct val="109000"/>
              </a:lnSpc>
              <a:buAutoNum type="romanLcParenBoth"/>
              <a:tabLst>
                <a:tab pos="503555" algn="l"/>
              </a:tabLst>
            </a:pPr>
            <a:r>
              <a:rPr sz="1000" spc="-5" dirty="0">
                <a:latin typeface="Times New Roman"/>
                <a:cs typeface="Times New Roman"/>
              </a:rPr>
              <a:t>Persamaan,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digunakan simbol =.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Sebagai contoh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misalnya,</a:t>
            </a:r>
            <a:endParaRPr sz="100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  <a:spcBef>
                <a:spcPts val="35"/>
              </a:spcBef>
              <a:tabLst>
                <a:tab pos="802005" algn="l"/>
              </a:tabLst>
            </a:pPr>
            <a:r>
              <a:rPr sz="1000" spc="35" dirty="0">
                <a:latin typeface="Times New Roman"/>
                <a:cs typeface="Times New Roman"/>
              </a:rPr>
              <a:t>2</a:t>
            </a:r>
            <a:r>
              <a:rPr sz="1000" i="1" spc="35" dirty="0">
                <a:latin typeface="Times New Roman"/>
                <a:cs typeface="Times New Roman"/>
              </a:rPr>
              <a:t>x	</a:t>
            </a:r>
            <a:r>
              <a:rPr sz="1000" spc="15" dirty="0">
                <a:latin typeface="Times New Roman"/>
                <a:cs typeface="Times New Roman"/>
              </a:rPr>
              <a:t>5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 </a:t>
            </a:r>
            <a:r>
              <a:rPr sz="1000" dirty="0">
                <a:latin typeface="Times New Roman"/>
                <a:cs typeface="Times New Roman"/>
              </a:rPr>
              <a:t>bahwa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nilai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i="1" dirty="0">
                <a:latin typeface="Times New Roman"/>
                <a:cs typeface="Times New Roman"/>
              </a:rPr>
              <a:t>x</a:t>
            </a:r>
            <a:r>
              <a:rPr sz="1000" i="1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sama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5.</a:t>
            </a:r>
            <a:endParaRPr sz="100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  <a:spcBef>
                <a:spcPts val="25"/>
              </a:spcBef>
              <a:tabLst>
                <a:tab pos="803910" algn="l"/>
                <a:tab pos="1006475" algn="l"/>
                <a:tab pos="3230245" algn="l"/>
              </a:tabLst>
            </a:pPr>
            <a:r>
              <a:rPr sz="950" spc="15" dirty="0">
                <a:latin typeface="Times New Roman"/>
                <a:cs typeface="Times New Roman"/>
              </a:rPr>
              <a:t>2</a:t>
            </a:r>
            <a:r>
              <a:rPr sz="950" spc="-170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x	y	</a:t>
            </a:r>
            <a:r>
              <a:rPr sz="950" i="1" spc="10" dirty="0">
                <a:latin typeface="Times New Roman"/>
                <a:cs typeface="Times New Roman"/>
              </a:rPr>
              <a:t>z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4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spc="4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spc="4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nilai</a:t>
            </a:r>
            <a:r>
              <a:rPr sz="1000" spc="4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  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950" spc="45" dirty="0">
                <a:latin typeface="Times New Roman"/>
                <a:cs typeface="Times New Roman"/>
              </a:rPr>
              <a:t>2</a:t>
            </a:r>
            <a:r>
              <a:rPr sz="950" i="1" spc="45" dirty="0">
                <a:latin typeface="Times New Roman"/>
                <a:cs typeface="Times New Roman"/>
              </a:rPr>
              <a:t>x	</a:t>
            </a:r>
            <a:r>
              <a:rPr sz="950" i="1" spc="15" dirty="0">
                <a:latin typeface="Times New Roman"/>
                <a:cs typeface="Times New Roman"/>
              </a:rPr>
              <a:t>y</a:t>
            </a:r>
            <a:r>
              <a:rPr sz="950" i="1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spc="4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sama</a:t>
            </a:r>
            <a:endParaRPr sz="100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  <a:spcBef>
                <a:spcPts val="375"/>
              </a:spcBef>
            </a:pP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nilai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z.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502920" marR="85090">
              <a:lnSpc>
                <a:spcPct val="109000"/>
              </a:lnSpc>
              <a:spcBef>
                <a:spcPts val="5"/>
              </a:spcBef>
              <a:tabLst>
                <a:tab pos="1021715" algn="l"/>
              </a:tabLst>
            </a:pPr>
            <a:r>
              <a:rPr sz="1000" spc="-5" dirty="0">
                <a:latin typeface="Times New Roman"/>
                <a:cs typeface="Times New Roman"/>
              </a:rPr>
              <a:t>Selanjutnya,</a:t>
            </a:r>
            <a:r>
              <a:rPr sz="1000" dirty="0">
                <a:latin typeface="Times New Roman"/>
                <a:cs typeface="Times New Roman"/>
              </a:rPr>
              <a:t> untuk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ketidaksamaan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nilai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digunakan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simbol	.</a:t>
            </a:r>
            <a:endParaRPr sz="100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misalnya,</a:t>
            </a:r>
            <a:endParaRPr sz="100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  <a:spcBef>
                <a:spcPts val="35"/>
              </a:spcBef>
              <a:tabLst>
                <a:tab pos="802005" algn="l"/>
              </a:tabLst>
            </a:pPr>
            <a:r>
              <a:rPr sz="1000" spc="35" dirty="0">
                <a:latin typeface="Times New Roman"/>
                <a:cs typeface="Times New Roman"/>
              </a:rPr>
              <a:t>2</a:t>
            </a:r>
            <a:r>
              <a:rPr sz="1000" i="1" spc="35" dirty="0">
                <a:latin typeface="Times New Roman"/>
                <a:cs typeface="Times New Roman"/>
              </a:rPr>
              <a:t>x	</a:t>
            </a:r>
            <a:r>
              <a:rPr sz="1000" spc="15" dirty="0">
                <a:latin typeface="Times New Roman"/>
                <a:cs typeface="Times New Roman"/>
              </a:rPr>
              <a:t>5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nilai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2</a:t>
            </a:r>
            <a:r>
              <a:rPr sz="1000" i="1" spc="10" dirty="0">
                <a:latin typeface="Times New Roman"/>
                <a:cs typeface="Times New Roman"/>
              </a:rPr>
              <a:t>x</a:t>
            </a:r>
            <a:r>
              <a:rPr sz="1000" i="1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tidak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sama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endParaRPr sz="100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  <a:spcBef>
                <a:spcPts val="170"/>
              </a:spcBef>
            </a:pPr>
            <a:r>
              <a:rPr sz="1000" dirty="0">
                <a:latin typeface="Times New Roman"/>
                <a:cs typeface="Times New Roman"/>
              </a:rPr>
              <a:t>5.</a:t>
            </a:r>
            <a:endParaRPr sz="1000">
              <a:latin typeface="Times New Roman"/>
              <a:cs typeface="Times New Roman"/>
            </a:endParaRPr>
          </a:p>
          <a:p>
            <a:pPr marL="532765">
              <a:lnSpc>
                <a:spcPct val="100000"/>
              </a:lnSpc>
              <a:spcBef>
                <a:spcPts val="50"/>
              </a:spcBef>
              <a:tabLst>
                <a:tab pos="811530" algn="l"/>
              </a:tabLst>
            </a:pPr>
            <a:r>
              <a:rPr sz="1000" i="1" spc="40" dirty="0">
                <a:latin typeface="Times New Roman"/>
                <a:cs typeface="Times New Roman"/>
              </a:rPr>
              <a:t>x	</a:t>
            </a:r>
            <a:r>
              <a:rPr sz="1000" spc="-5" dirty="0">
                <a:latin typeface="Times New Roman"/>
                <a:cs typeface="Times New Roman"/>
              </a:rPr>
              <a:t>integer,</a:t>
            </a:r>
            <a:r>
              <a:rPr sz="1000" spc="2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spc="2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spc="2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nilai</a:t>
            </a:r>
            <a:r>
              <a:rPr sz="1000" spc="2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30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i="1" spc="2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spc="2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tidak</a:t>
            </a:r>
            <a:r>
              <a:rPr sz="1000" spc="2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sama</a:t>
            </a:r>
            <a:endParaRPr sz="100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  <a:spcBef>
                <a:spcPts val="145"/>
              </a:spcBef>
            </a:pP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integer.</a:t>
            </a:r>
            <a:endParaRPr sz="1000">
              <a:latin typeface="Times New Roman"/>
              <a:cs typeface="Times New Roman"/>
            </a:endParaRPr>
          </a:p>
          <a:p>
            <a:pPr marL="502920" marR="1118870" lvl="1" indent="-226060">
              <a:lnSpc>
                <a:spcPct val="131000"/>
              </a:lnSpc>
              <a:spcBef>
                <a:spcPts val="894"/>
              </a:spcBef>
              <a:buAutoNum type="romanLcParenBoth" startAt="2"/>
              <a:tabLst>
                <a:tab pos="503555" algn="l"/>
                <a:tab pos="2447925" algn="l"/>
                <a:tab pos="2939415" algn="l"/>
              </a:tabLst>
            </a:pP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tida</a:t>
            </a:r>
            <a:r>
              <a:rPr sz="1000" spc="-10" dirty="0">
                <a:latin typeface="Times New Roman"/>
                <a:cs typeface="Times New Roman"/>
              </a:rPr>
              <a:t>ks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k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1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950" spc="10" dirty="0">
                <a:latin typeface="Times New Roman"/>
                <a:cs typeface="Times New Roman"/>
              </a:rPr>
              <a:t>,</a:t>
            </a:r>
            <a:r>
              <a:rPr sz="950" dirty="0">
                <a:latin typeface="Times New Roman"/>
                <a:cs typeface="Times New Roman"/>
              </a:rPr>
              <a:t>   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,</a:t>
            </a:r>
            <a:r>
              <a:rPr sz="950" dirty="0">
                <a:latin typeface="Times New Roman"/>
                <a:cs typeface="Times New Roman"/>
              </a:rPr>
              <a:t>   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,</a:t>
            </a:r>
            <a:r>
              <a:rPr sz="950" dirty="0"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Times New Roman"/>
                <a:cs typeface="Times New Roman"/>
              </a:rPr>
              <a:t>.  Sebagai contoh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misalnya,</a:t>
            </a:r>
            <a:endParaRPr sz="100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  <a:spcBef>
                <a:spcPts val="40"/>
              </a:spcBef>
              <a:tabLst>
                <a:tab pos="798195" algn="l"/>
              </a:tabLst>
            </a:pPr>
            <a:r>
              <a:rPr sz="1000" spc="35" dirty="0">
                <a:latin typeface="Times New Roman"/>
                <a:cs typeface="Times New Roman"/>
              </a:rPr>
              <a:t>2</a:t>
            </a:r>
            <a:r>
              <a:rPr sz="1000" i="1" spc="35" dirty="0">
                <a:latin typeface="Times New Roman"/>
                <a:cs typeface="Times New Roman"/>
              </a:rPr>
              <a:t>x	</a:t>
            </a:r>
            <a:r>
              <a:rPr sz="1000" spc="15" dirty="0">
                <a:latin typeface="Times New Roman"/>
                <a:cs typeface="Times New Roman"/>
              </a:rPr>
              <a:t>5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nilai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254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2</a:t>
            </a:r>
            <a:r>
              <a:rPr sz="1000" i="1" spc="5" dirty="0">
                <a:latin typeface="Times New Roman"/>
                <a:cs typeface="Times New Roman"/>
              </a:rPr>
              <a:t>x </a:t>
            </a:r>
            <a:r>
              <a:rPr sz="1000" spc="-5" dirty="0">
                <a:latin typeface="Times New Roman"/>
                <a:cs typeface="Times New Roman"/>
              </a:rPr>
              <a:t>adalah lebih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kecil</a:t>
            </a:r>
            <a:r>
              <a:rPr sz="1000" dirty="0">
                <a:latin typeface="Times New Roman"/>
                <a:cs typeface="Times New Roman"/>
              </a:rPr>
              <a:t> 5.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247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24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097" y="919603"/>
            <a:ext cx="205620" cy="1644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445" y="1253606"/>
            <a:ext cx="426814" cy="1728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1166" y="1253606"/>
            <a:ext cx="224004" cy="17285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1445" y="1600951"/>
            <a:ext cx="426814" cy="17285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1166" y="1600951"/>
            <a:ext cx="224004" cy="17285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4500" y="861720"/>
            <a:ext cx="398272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5455" marR="5080" indent="23495">
              <a:lnSpc>
                <a:spcPct val="121000"/>
              </a:lnSpc>
              <a:spcBef>
                <a:spcPts val="100"/>
              </a:spcBef>
              <a:tabLst>
                <a:tab pos="760095" algn="l"/>
              </a:tabLst>
            </a:pPr>
            <a:r>
              <a:rPr sz="950" spc="50" dirty="0">
                <a:latin typeface="Times New Roman"/>
                <a:cs typeface="Times New Roman"/>
              </a:rPr>
              <a:t>2</a:t>
            </a:r>
            <a:r>
              <a:rPr sz="950" i="1" spc="50" dirty="0">
                <a:latin typeface="Times New Roman"/>
                <a:cs typeface="Times New Roman"/>
              </a:rPr>
              <a:t>x	</a:t>
            </a:r>
            <a:r>
              <a:rPr sz="950" spc="25" dirty="0">
                <a:latin typeface="Times New Roman"/>
                <a:cs typeface="Times New Roman"/>
              </a:rPr>
              <a:t>5</a:t>
            </a:r>
            <a:r>
              <a:rPr sz="95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nilai</a:t>
            </a:r>
            <a:r>
              <a:rPr sz="1000" dirty="0">
                <a:latin typeface="Times New Roman"/>
                <a:cs typeface="Times New Roman"/>
              </a:rPr>
              <a:t> dari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2</a:t>
            </a:r>
            <a:r>
              <a:rPr sz="1000" i="1" spc="5" dirty="0">
                <a:latin typeface="Times New Roman"/>
                <a:cs typeface="Times New Roman"/>
              </a:rPr>
              <a:t>x</a:t>
            </a:r>
            <a:r>
              <a:rPr sz="1000" i="1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  lebih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kecil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atau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sama</a:t>
            </a:r>
            <a:r>
              <a:rPr sz="1000" spc="-5" dirty="0">
                <a:latin typeface="Times New Roman"/>
                <a:cs typeface="Times New Roman"/>
              </a:rPr>
              <a:t> dengan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5.</a:t>
            </a:r>
            <a:endParaRPr sz="1000">
              <a:latin typeface="Times New Roman"/>
              <a:cs typeface="Times New Roman"/>
            </a:endParaRPr>
          </a:p>
          <a:p>
            <a:pPr marL="489584">
              <a:lnSpc>
                <a:spcPts val="1165"/>
              </a:lnSpc>
              <a:tabLst>
                <a:tab pos="765810" algn="l"/>
                <a:tab pos="972185" algn="l"/>
                <a:tab pos="2954655" algn="l"/>
              </a:tabLst>
            </a:pPr>
            <a:r>
              <a:rPr sz="950" spc="45" dirty="0">
                <a:latin typeface="Times New Roman"/>
                <a:cs typeface="Times New Roman"/>
              </a:rPr>
              <a:t>2</a:t>
            </a:r>
            <a:r>
              <a:rPr sz="950" i="1" spc="45" dirty="0">
                <a:latin typeface="Times New Roman"/>
                <a:cs typeface="Times New Roman"/>
              </a:rPr>
              <a:t>x	</a:t>
            </a:r>
            <a:r>
              <a:rPr sz="950" i="1" spc="15" dirty="0">
                <a:latin typeface="Times New Roman"/>
                <a:cs typeface="Times New Roman"/>
              </a:rPr>
              <a:t>y	</a:t>
            </a:r>
            <a:r>
              <a:rPr sz="950" i="1" spc="20" dirty="0">
                <a:latin typeface="Times New Roman"/>
                <a:cs typeface="Times New Roman"/>
              </a:rPr>
              <a:t>a</a:t>
            </a:r>
            <a:r>
              <a:rPr sz="950" i="1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nilai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950" spc="45" dirty="0">
                <a:latin typeface="Times New Roman"/>
                <a:cs typeface="Times New Roman"/>
              </a:rPr>
              <a:t>2</a:t>
            </a:r>
            <a:r>
              <a:rPr sz="950" i="1" spc="45" dirty="0">
                <a:latin typeface="Times New Roman"/>
                <a:cs typeface="Times New Roman"/>
              </a:rPr>
              <a:t>x	</a:t>
            </a:r>
            <a:r>
              <a:rPr sz="950" i="1" spc="15" dirty="0">
                <a:latin typeface="Times New Roman"/>
                <a:cs typeface="Times New Roman"/>
              </a:rPr>
              <a:t>y</a:t>
            </a:r>
            <a:r>
              <a:rPr sz="950" i="1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lebih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besar</a:t>
            </a:r>
            <a:endParaRPr sz="1000">
              <a:latin typeface="Times New Roman"/>
              <a:cs typeface="Times New Roman"/>
            </a:endParaRPr>
          </a:p>
          <a:p>
            <a:pPr marL="465455">
              <a:lnSpc>
                <a:spcPts val="1180"/>
              </a:lnSpc>
              <a:spcBef>
                <a:spcPts val="370"/>
              </a:spcBef>
            </a:pPr>
            <a:r>
              <a:rPr sz="1000" i="1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489584">
              <a:lnSpc>
                <a:spcPts val="1180"/>
              </a:lnSpc>
              <a:tabLst>
                <a:tab pos="765810" algn="l"/>
                <a:tab pos="969644" algn="l"/>
                <a:tab pos="2954655" algn="l"/>
              </a:tabLst>
            </a:pPr>
            <a:r>
              <a:rPr sz="950" spc="20" dirty="0">
                <a:latin typeface="Times New Roman"/>
                <a:cs typeface="Times New Roman"/>
              </a:rPr>
              <a:t>2</a:t>
            </a:r>
            <a:r>
              <a:rPr sz="950" spc="-175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x	y	</a:t>
            </a:r>
            <a:r>
              <a:rPr sz="950" i="1" spc="20" dirty="0">
                <a:latin typeface="Times New Roman"/>
                <a:cs typeface="Times New Roman"/>
              </a:rPr>
              <a:t>a</a:t>
            </a:r>
            <a:r>
              <a:rPr sz="950" i="1" spc="2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nilai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Times New Roman"/>
                <a:cs typeface="Times New Roman"/>
              </a:rPr>
              <a:t>2</a:t>
            </a:r>
            <a:r>
              <a:rPr sz="950" spc="-170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x	y</a:t>
            </a:r>
            <a:r>
              <a:rPr sz="950" i="1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lebih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besar</a:t>
            </a:r>
            <a:endParaRPr sz="1000">
              <a:latin typeface="Times New Roman"/>
              <a:cs typeface="Times New Roman"/>
            </a:endParaRPr>
          </a:p>
          <a:p>
            <a:pPr marL="465455">
              <a:lnSpc>
                <a:spcPct val="100000"/>
              </a:lnSpc>
              <a:spcBef>
                <a:spcPts val="375"/>
              </a:spcBef>
            </a:pP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sama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i="1" spc="-5" dirty="0">
                <a:latin typeface="Times New Roman"/>
                <a:cs typeface="Times New Roman"/>
              </a:rPr>
              <a:t>Contoh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1.1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8945" algn="l"/>
                <a:tab pos="637540" algn="l"/>
              </a:tabLst>
            </a:pPr>
            <a:r>
              <a:rPr sz="1000" spc="-5" dirty="0">
                <a:latin typeface="Times New Roman"/>
                <a:cs typeface="Times New Roman"/>
              </a:rPr>
              <a:t>(i)</a:t>
            </a:r>
            <a:r>
              <a:rPr sz="1000" spc="530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y	x	</a:t>
            </a:r>
            <a:r>
              <a:rPr sz="950" spc="20" dirty="0"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1236" y="2443600"/>
            <a:ext cx="412994" cy="1734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13381" y="3121780"/>
            <a:ext cx="412994" cy="17347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71880" y="2604033"/>
            <a:ext cx="3753485" cy="11791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Times New Roman"/>
                <a:cs typeface="Times New Roman"/>
              </a:rPr>
              <a:t>Bilangan (angka)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depan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juga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3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tetapan.</a:t>
            </a:r>
            <a:endParaRPr sz="1000">
              <a:latin typeface="Times New Roman"/>
              <a:cs typeface="Times New Roman"/>
            </a:endParaRPr>
          </a:p>
          <a:p>
            <a:pPr marL="12700" marR="5715">
              <a:lnSpc>
                <a:spcPct val="108000"/>
              </a:lnSpc>
            </a:pP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i="1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i="1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peubah.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Selanjutnya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simbol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‘+’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operator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penambahan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bilangan.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  <a:tabLst>
                <a:tab pos="873125" algn="l"/>
                <a:tab pos="1062355" algn="l"/>
              </a:tabLst>
            </a:pPr>
            <a:r>
              <a:rPr sz="1000" spc="-5" dirty="0">
                <a:latin typeface="Times New Roman"/>
                <a:cs typeface="Times New Roman"/>
              </a:rPr>
              <a:t>Pernyataan</a:t>
            </a:r>
            <a:r>
              <a:rPr sz="1000" spc="395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y	x	</a:t>
            </a:r>
            <a:r>
              <a:rPr sz="950" spc="20" dirty="0">
                <a:latin typeface="Times New Roman"/>
                <a:cs typeface="Times New Roman"/>
              </a:rPr>
              <a:t>3 </a:t>
            </a:r>
            <a:r>
              <a:rPr sz="95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suatu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karena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mengandung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latin typeface="Times New Roman"/>
                <a:cs typeface="Times New Roman"/>
              </a:rPr>
              <a:t>simbol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‘=’.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tabLst>
                <a:tab pos="255904" algn="l"/>
                <a:tab pos="447040" algn="l"/>
              </a:tabLst>
            </a:pPr>
            <a:r>
              <a:rPr sz="950" i="1" spc="25" dirty="0">
                <a:latin typeface="Times New Roman"/>
                <a:cs typeface="Times New Roman"/>
              </a:rPr>
              <a:t>y	x	c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500" y="3607435"/>
            <a:ext cx="1809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(ii)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6161" y="3646293"/>
            <a:ext cx="412994" cy="16288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02911" y="4487668"/>
            <a:ext cx="412994" cy="16288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98271" y="6474580"/>
            <a:ext cx="659877" cy="1734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20919" y="6474580"/>
            <a:ext cx="462585" cy="17347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58053" y="6651759"/>
            <a:ext cx="402866" cy="19049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75520" y="6842259"/>
            <a:ext cx="459051" cy="19049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06400" y="3792499"/>
            <a:ext cx="4093210" cy="321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 marR="77470" algn="just">
              <a:lnSpc>
                <a:spcPct val="1082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Seperti </a:t>
            </a:r>
            <a:r>
              <a:rPr sz="1000" dirty="0">
                <a:latin typeface="Times New Roman"/>
                <a:cs typeface="Times New Roman"/>
              </a:rPr>
              <a:t>pada </a:t>
            </a:r>
            <a:r>
              <a:rPr sz="1000" spc="-5" dirty="0">
                <a:latin typeface="Times New Roman"/>
                <a:cs typeface="Times New Roman"/>
              </a:rPr>
              <a:t>(i), bilangan (angka) 1 </a:t>
            </a:r>
            <a:r>
              <a:rPr sz="1000" dirty="0">
                <a:latin typeface="Times New Roman"/>
                <a:cs typeface="Times New Roman"/>
              </a:rPr>
              <a:t>di depan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, juga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, dan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3 merupakan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tetapan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sudah dipastikan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nilainya.</a:t>
            </a:r>
            <a:endParaRPr sz="1000">
              <a:latin typeface="Times New Roman"/>
              <a:cs typeface="Times New Roman"/>
            </a:endParaRPr>
          </a:p>
          <a:p>
            <a:pPr marL="278130" marR="77470" algn="just">
              <a:lnSpc>
                <a:spcPct val="102499"/>
              </a:lnSpc>
              <a:spcBef>
                <a:spcPts val="75"/>
              </a:spcBef>
            </a:pPr>
            <a:r>
              <a:rPr sz="1000" i="1" spc="-5" dirty="0">
                <a:latin typeface="Times New Roman"/>
                <a:cs typeface="Times New Roman"/>
              </a:rPr>
              <a:t>x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 </a:t>
            </a:r>
            <a:r>
              <a:rPr sz="1000" spc="-5" dirty="0">
                <a:latin typeface="Times New Roman"/>
                <a:cs typeface="Times New Roman"/>
              </a:rPr>
              <a:t>merupakan peubah, sedangkan </a:t>
            </a:r>
            <a:r>
              <a:rPr sz="1000" i="1" spc="-5" dirty="0">
                <a:latin typeface="Times New Roman"/>
                <a:cs typeface="Times New Roman"/>
              </a:rPr>
              <a:t>c </a:t>
            </a:r>
            <a:r>
              <a:rPr sz="1000" spc="-5" dirty="0">
                <a:latin typeface="Times New Roman"/>
                <a:cs typeface="Times New Roman"/>
              </a:rPr>
              <a:t>adalah parameter. Selanjutnya,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dinyatakan</a:t>
            </a:r>
            <a:r>
              <a:rPr sz="1000" dirty="0">
                <a:latin typeface="Times New Roman"/>
                <a:cs typeface="Times New Roman"/>
              </a:rPr>
              <a:t> pula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parameter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c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sembarang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tetapan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(tetapan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belum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dipastikan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nilainya),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maka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950" i="1" spc="25" dirty="0">
                <a:latin typeface="Times New Roman"/>
                <a:cs typeface="Times New Roman"/>
              </a:rPr>
              <a:t>y</a:t>
            </a:r>
            <a:r>
              <a:rPr sz="950" i="1" spc="245" dirty="0">
                <a:latin typeface="Times New Roman"/>
                <a:cs typeface="Times New Roman"/>
              </a:rPr>
              <a:t> </a:t>
            </a:r>
            <a:r>
              <a:rPr sz="950" i="1" spc="25" dirty="0">
                <a:latin typeface="Times New Roman"/>
                <a:cs typeface="Times New Roman"/>
              </a:rPr>
              <a:t>x</a:t>
            </a:r>
            <a:r>
              <a:rPr sz="950" i="1" spc="35" dirty="0">
                <a:latin typeface="Times New Roman"/>
                <a:cs typeface="Times New Roman"/>
              </a:rPr>
              <a:t> </a:t>
            </a:r>
            <a:r>
              <a:rPr sz="950" i="1" spc="25" dirty="0">
                <a:latin typeface="Times New Roman"/>
                <a:cs typeface="Times New Roman"/>
              </a:rPr>
              <a:t>c</a:t>
            </a:r>
            <a:endParaRPr sz="950">
              <a:latin typeface="Times New Roman"/>
              <a:cs typeface="Times New Roman"/>
            </a:endParaRPr>
          </a:p>
          <a:p>
            <a:pPr marL="278130" marR="81280" algn="just">
              <a:lnSpc>
                <a:spcPct val="108000"/>
              </a:lnSpc>
              <a:spcBef>
                <a:spcPts val="280"/>
              </a:spcBef>
            </a:pPr>
            <a:r>
              <a:rPr sz="1000" spc="-5" dirty="0">
                <a:latin typeface="Times New Roman"/>
                <a:cs typeface="Times New Roman"/>
              </a:rPr>
              <a:t>merupakan keluarga garis lurus. Semua garis lurus ini merupakan garis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lurus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kemiringannya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sama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yaitu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45</a:t>
            </a:r>
            <a:r>
              <a:rPr sz="975" spc="7" baseline="38461" dirty="0">
                <a:latin typeface="Times New Roman"/>
                <a:cs typeface="Times New Roman"/>
              </a:rPr>
              <a:t>0</a:t>
            </a:r>
            <a:r>
              <a:rPr sz="1000" spc="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latin typeface="Times New Roman"/>
                <a:cs typeface="Times New Roman"/>
              </a:rPr>
              <a:t>B.  </a:t>
            </a:r>
            <a:r>
              <a:rPr sz="1000" b="1" spc="7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FUNGSI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DAN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PERSAMAAN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50800" marR="79375" indent="227329" algn="just">
              <a:lnSpc>
                <a:spcPct val="108100"/>
              </a:lnSpc>
            </a:pPr>
            <a:r>
              <a:rPr sz="1000" spc="-5" dirty="0">
                <a:latin typeface="Times New Roman"/>
                <a:cs typeface="Times New Roman"/>
              </a:rPr>
              <a:t>Suatu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seringkali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mudah</a:t>
            </a:r>
            <a:r>
              <a:rPr sz="1000" dirty="0">
                <a:latin typeface="Times New Roman"/>
                <a:cs typeface="Times New Roman"/>
              </a:rPr>
              <a:t> dapat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dinyatakan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sebagai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suatu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Akan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tetapi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kadang-kadang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sulit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dinyatakan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secara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eksplisit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sehingga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sulit pula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dinyatakan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suatu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fungsi.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000" i="1" spc="-5" dirty="0">
                <a:latin typeface="Times New Roman"/>
                <a:cs typeface="Times New Roman"/>
              </a:rPr>
              <a:t>Contoh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1.2</a:t>
            </a:r>
            <a:endParaRPr sz="1000">
              <a:latin typeface="Times New Roman"/>
              <a:cs typeface="Times New Roman"/>
            </a:endParaRPr>
          </a:p>
          <a:p>
            <a:pPr marL="278130" marR="75565" indent="-227965" algn="just">
              <a:lnSpc>
                <a:spcPct val="125899"/>
              </a:lnSpc>
              <a:spcBef>
                <a:spcPts val="960"/>
              </a:spcBef>
            </a:pPr>
            <a:r>
              <a:rPr sz="1000" spc="-5" dirty="0">
                <a:latin typeface="Times New Roman"/>
                <a:cs typeface="Times New Roman"/>
              </a:rPr>
              <a:t>(i)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950" i="1" spc="20" dirty="0">
                <a:latin typeface="Times New Roman"/>
                <a:cs typeface="Times New Roman"/>
              </a:rPr>
              <a:t>y</a:t>
            </a:r>
            <a:r>
              <a:rPr sz="950" i="1" spc="25" dirty="0">
                <a:latin typeface="Times New Roman"/>
                <a:cs typeface="Times New Roman"/>
              </a:rPr>
              <a:t> </a:t>
            </a:r>
            <a:r>
              <a:rPr sz="950" spc="30" dirty="0">
                <a:latin typeface="Times New Roman"/>
                <a:cs typeface="Times New Roman"/>
              </a:rPr>
              <a:t>1000</a:t>
            </a:r>
            <a:r>
              <a:rPr sz="950" i="1" spc="30" dirty="0">
                <a:latin typeface="Times New Roman"/>
                <a:cs typeface="Times New Roman"/>
              </a:rPr>
              <a:t>x</a:t>
            </a:r>
            <a:r>
              <a:rPr sz="950" i="1" spc="3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0</a:t>
            </a:r>
            <a:r>
              <a:rPr sz="95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secara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eksplisit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ditulis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y</a:t>
            </a:r>
            <a:r>
              <a:rPr sz="950" i="1" spc="270" dirty="0">
                <a:latin typeface="Times New Roman"/>
                <a:cs typeface="Times New Roman"/>
              </a:rPr>
              <a:t> </a:t>
            </a:r>
            <a:r>
              <a:rPr sz="950" spc="30" dirty="0">
                <a:latin typeface="Times New Roman"/>
                <a:cs typeface="Times New Roman"/>
              </a:rPr>
              <a:t>1000</a:t>
            </a:r>
            <a:r>
              <a:rPr sz="950" i="1" spc="30" dirty="0">
                <a:latin typeface="Times New Roman"/>
                <a:cs typeface="Times New Roman"/>
              </a:rPr>
              <a:t>x </a:t>
            </a:r>
            <a:r>
              <a:rPr sz="1000" spc="-5" dirty="0">
                <a:latin typeface="Times New Roman"/>
                <a:cs typeface="Times New Roman"/>
              </a:rPr>
              <a:t>.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360" dirty="0">
                <a:latin typeface="Times New Roman"/>
                <a:cs typeface="Times New Roman"/>
              </a:rPr>
              <a:t> 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360" dirty="0">
                <a:latin typeface="Times New Roman"/>
                <a:cs typeface="Times New Roman"/>
              </a:rPr>
              <a:t> </a:t>
            </a:r>
            <a:r>
              <a:rPr sz="1000" spc="3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     </a:t>
            </a:r>
            <a:r>
              <a:rPr sz="1000" spc="-5" dirty="0">
                <a:latin typeface="Times New Roman"/>
                <a:cs typeface="Times New Roman"/>
              </a:rPr>
              <a:t>dinyatakan</a:t>
            </a:r>
            <a:r>
              <a:rPr sz="1000" spc="360" dirty="0">
                <a:latin typeface="Times New Roman"/>
                <a:cs typeface="Times New Roman"/>
              </a:rPr>
              <a:t>  </a:t>
            </a: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spc="240" dirty="0">
                <a:latin typeface="Times New Roman"/>
                <a:cs typeface="Times New Roman"/>
              </a:rPr>
              <a:t>   </a:t>
            </a:r>
            <a:r>
              <a:rPr sz="1000" i="1" spc="30" dirty="0">
                <a:latin typeface="Times New Roman"/>
                <a:cs typeface="Times New Roman"/>
              </a:rPr>
              <a:t>y    </a:t>
            </a:r>
            <a:r>
              <a:rPr sz="1000" i="1" spc="20" dirty="0">
                <a:latin typeface="Times New Roman"/>
                <a:cs typeface="Times New Roman"/>
              </a:rPr>
              <a:t>f </a:t>
            </a:r>
            <a:r>
              <a:rPr sz="1000" spc="35" dirty="0">
                <a:latin typeface="Times New Roman"/>
                <a:cs typeface="Times New Roman"/>
              </a:rPr>
              <a:t>(</a:t>
            </a:r>
            <a:r>
              <a:rPr sz="1000" i="1" spc="35" dirty="0">
                <a:latin typeface="Times New Roman"/>
                <a:cs typeface="Times New Roman"/>
              </a:rPr>
              <a:t>x</a:t>
            </a:r>
            <a:r>
              <a:rPr sz="1000" spc="35" dirty="0">
                <a:latin typeface="Times New Roman"/>
                <a:cs typeface="Times New Roman"/>
              </a:rPr>
              <a:t>)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360" dirty="0">
                <a:latin typeface="Times New Roman"/>
                <a:cs typeface="Times New Roman"/>
              </a:rPr>
              <a:t> </a:t>
            </a:r>
            <a:r>
              <a:rPr sz="1000" spc="3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i="1" spc="20" dirty="0">
                <a:latin typeface="Times New Roman"/>
                <a:cs typeface="Times New Roman"/>
              </a:rPr>
              <a:t>f</a:t>
            </a:r>
            <a:r>
              <a:rPr sz="1000" i="1" spc="-45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(</a:t>
            </a:r>
            <a:r>
              <a:rPr sz="1000" i="1" spc="35" dirty="0">
                <a:latin typeface="Times New Roman"/>
                <a:cs typeface="Times New Roman"/>
              </a:rPr>
              <a:t>x</a:t>
            </a:r>
            <a:r>
              <a:rPr sz="1000" spc="35" dirty="0">
                <a:latin typeface="Times New Roman"/>
                <a:cs typeface="Times New Roman"/>
              </a:rPr>
              <a:t>)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1000</a:t>
            </a:r>
            <a:r>
              <a:rPr sz="1000" i="1" spc="15" dirty="0">
                <a:latin typeface="Times New Roman"/>
                <a:cs typeface="Times New Roman"/>
              </a:rPr>
              <a:t>x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023" y="430783"/>
            <a:ext cx="2463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25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0043" y="870359"/>
            <a:ext cx="1854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i="1" spc="44" baseline="-25000" dirty="0">
                <a:latin typeface="Times New Roman"/>
                <a:cs typeface="Times New Roman"/>
              </a:rPr>
              <a:t>x</a:t>
            </a:r>
            <a:r>
              <a:rPr sz="700" spc="3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74285" y="915158"/>
            <a:ext cx="716915" cy="216535"/>
            <a:chOff x="1974285" y="915158"/>
            <a:chExt cx="716915" cy="2165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4385" y="915158"/>
              <a:ext cx="446235" cy="2165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4285" y="915158"/>
              <a:ext cx="716334" cy="21653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46277" y="927808"/>
            <a:ext cx="3892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Times New Roman"/>
                <a:cs typeface="Times New Roman"/>
              </a:rPr>
              <a:t>2</a:t>
            </a:r>
            <a:r>
              <a:rPr sz="1000" i="1" spc="10" dirty="0">
                <a:latin typeface="Times New Roman"/>
                <a:cs typeface="Times New Roman"/>
              </a:rPr>
              <a:t>x</a:t>
            </a:r>
            <a:r>
              <a:rPr sz="1000" i="1" dirty="0">
                <a:latin typeface="Times New Roman"/>
                <a:cs typeface="Times New Roman"/>
              </a:rPr>
              <a:t>   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1</a:t>
            </a:r>
            <a:r>
              <a:rPr sz="1000" spc="-1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8292" y="928206"/>
            <a:ext cx="157416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aseline="2777" dirty="0">
                <a:latin typeface="Times New Roman"/>
                <a:cs typeface="Times New Roman"/>
              </a:rPr>
              <a:t>dapat</a:t>
            </a:r>
            <a:r>
              <a:rPr sz="1500" spc="53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dinyatakan</a:t>
            </a:r>
            <a:r>
              <a:rPr sz="1500" spc="54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sebagai</a:t>
            </a:r>
            <a:r>
              <a:rPr sz="1500" spc="975" baseline="2777" dirty="0">
                <a:latin typeface="Times New Roman"/>
                <a:cs typeface="Times New Roman"/>
              </a:rPr>
              <a:t> </a:t>
            </a:r>
            <a:r>
              <a:rPr sz="1000" i="1" spc="30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37858" y="941204"/>
            <a:ext cx="402866" cy="1904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76313" y="928206"/>
            <a:ext cx="30988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i="1" spc="20" dirty="0">
                <a:latin typeface="Times New Roman"/>
                <a:cs typeface="Times New Roman"/>
              </a:rPr>
              <a:t>f</a:t>
            </a:r>
            <a:r>
              <a:rPr sz="1000" i="1" spc="-35" dirty="0">
                <a:latin typeface="Times New Roman"/>
                <a:cs typeface="Times New Roman"/>
              </a:rPr>
              <a:t> </a:t>
            </a:r>
            <a:r>
              <a:rPr sz="1000" spc="65" dirty="0">
                <a:latin typeface="Times New Roman"/>
                <a:cs typeface="Times New Roman"/>
              </a:rPr>
              <a:t>(</a:t>
            </a:r>
            <a:r>
              <a:rPr sz="1000" i="1" spc="15" dirty="0">
                <a:latin typeface="Times New Roman"/>
                <a:cs typeface="Times New Roman"/>
              </a:rPr>
              <a:t>x</a:t>
            </a:r>
            <a:r>
              <a:rPr sz="1000" spc="20" dirty="0">
                <a:latin typeface="Times New Roman"/>
                <a:cs typeface="Times New Roman"/>
              </a:rPr>
              <a:t>)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,</a:t>
            </a:r>
            <a:endParaRPr sz="1500" baseline="277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7344" y="1084988"/>
            <a:ext cx="1854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i="1" spc="37" baseline="-25000" dirty="0">
                <a:latin typeface="Times New Roman"/>
                <a:cs typeface="Times New Roman"/>
              </a:rPr>
              <a:t>x</a:t>
            </a:r>
            <a:r>
              <a:rPr sz="700" spc="25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32258" y="1129788"/>
            <a:ext cx="710565" cy="216535"/>
            <a:chOff x="1832258" y="1129788"/>
            <a:chExt cx="710565" cy="21653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1360" y="1129788"/>
              <a:ext cx="441281" cy="21653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2258" y="1129788"/>
              <a:ext cx="710382" cy="21653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202068" y="1142438"/>
            <a:ext cx="3854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35" dirty="0">
                <a:latin typeface="Times New Roman"/>
                <a:cs typeface="Times New Roman"/>
              </a:rPr>
              <a:t>2</a:t>
            </a:r>
            <a:r>
              <a:rPr sz="1000" i="1" spc="35" dirty="0">
                <a:latin typeface="Times New Roman"/>
                <a:cs typeface="Times New Roman"/>
              </a:rPr>
              <a:t>x  </a:t>
            </a:r>
            <a:r>
              <a:rPr sz="1000" i="1" spc="60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Times New Roman"/>
                <a:cs typeface="Times New Roman"/>
              </a:rPr>
              <a:t>1.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004" y="866241"/>
            <a:ext cx="1058545" cy="8356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590"/>
              </a:spcBef>
              <a:buAutoNum type="romanLcParenBoth" startAt="2"/>
              <a:tabLst>
                <a:tab pos="240029" algn="l"/>
                <a:tab pos="985519" algn="l"/>
              </a:tabLst>
            </a:pP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i="1" spc="10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489"/>
              </a:spcBef>
            </a:pP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i="1" spc="10" dirty="0">
                <a:latin typeface="Times New Roman"/>
                <a:cs typeface="Times New Roman"/>
              </a:rPr>
              <a:t>f</a:t>
            </a:r>
            <a:r>
              <a:rPr sz="1000" i="1" spc="-45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(</a:t>
            </a:r>
            <a:r>
              <a:rPr sz="1000" i="1" spc="35" dirty="0">
                <a:latin typeface="Times New Roman"/>
                <a:cs typeface="Times New Roman"/>
              </a:rPr>
              <a:t>x</a:t>
            </a:r>
            <a:r>
              <a:rPr sz="1000" spc="35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buAutoNum type="romanLcParenBoth" startAt="3"/>
              <a:tabLst>
                <a:tab pos="240029" algn="l"/>
                <a:tab pos="993140" algn="l"/>
              </a:tabLst>
            </a:pP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i="1" spc="15" dirty="0">
                <a:latin typeface="Times New Roman"/>
                <a:cs typeface="Times New Roman"/>
              </a:rPr>
              <a:t>z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9392" y="1465999"/>
            <a:ext cx="1854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i="1" spc="44" baseline="-25000" dirty="0">
                <a:latin typeface="Times New Roman"/>
                <a:cs typeface="Times New Roman"/>
              </a:rPr>
              <a:t>x</a:t>
            </a:r>
            <a:r>
              <a:rPr sz="700" spc="3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2475" y="1523446"/>
            <a:ext cx="2108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0" dirty="0">
                <a:latin typeface="Times New Roman"/>
                <a:cs typeface="Times New Roman"/>
              </a:rPr>
              <a:t>4</a:t>
            </a:r>
            <a:r>
              <a:rPr sz="1000" i="1" spc="-10" dirty="0">
                <a:latin typeface="Times New Roman"/>
                <a:cs typeface="Times New Roman"/>
              </a:rPr>
              <a:t>x</a:t>
            </a:r>
            <a:r>
              <a:rPr sz="1000" i="1" spc="20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74887" y="1510798"/>
            <a:ext cx="1161415" cy="216535"/>
            <a:chOff x="1974887" y="1510798"/>
            <a:chExt cx="1161415" cy="216535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09572" y="1510798"/>
              <a:ext cx="505896" cy="2165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46586" y="1510798"/>
              <a:ext cx="889226" cy="21652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74887" y="1510798"/>
              <a:ext cx="505896" cy="21652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476803" y="1523746"/>
            <a:ext cx="406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sebagai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2372" y="1753369"/>
            <a:ext cx="511771" cy="19049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700022" y="1402533"/>
            <a:ext cx="218440" cy="458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 marR="30480" indent="-32384">
              <a:lnSpc>
                <a:spcPct val="142100"/>
              </a:lnSpc>
              <a:spcBef>
                <a:spcPts val="95"/>
              </a:spcBef>
            </a:pPr>
            <a:r>
              <a:rPr sz="1500" i="1" spc="52" baseline="-25000" dirty="0">
                <a:latin typeface="Times New Roman"/>
                <a:cs typeface="Times New Roman"/>
              </a:rPr>
              <a:t>y</a:t>
            </a:r>
            <a:r>
              <a:rPr sz="700" spc="35" dirty="0">
                <a:latin typeface="Times New Roman"/>
                <a:cs typeface="Times New Roman"/>
              </a:rPr>
              <a:t>2 </a:t>
            </a:r>
            <a:r>
              <a:rPr sz="700" spc="-160" dirty="0">
                <a:latin typeface="Times New Roman"/>
                <a:cs typeface="Times New Roman"/>
              </a:rPr>
              <a:t> </a:t>
            </a:r>
            <a:r>
              <a:rPr sz="1500" i="1" spc="67" baseline="-25000" dirty="0">
                <a:latin typeface="Times New Roman"/>
                <a:cs typeface="Times New Roman"/>
              </a:rPr>
              <a:t>x</a:t>
            </a:r>
            <a:r>
              <a:rPr sz="700" spc="15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67072" y="1682524"/>
            <a:ext cx="1879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i="1" spc="60" baseline="-25000" dirty="0">
                <a:latin typeface="Times New Roman"/>
                <a:cs typeface="Times New Roman"/>
              </a:rPr>
              <a:t>y</a:t>
            </a:r>
            <a:r>
              <a:rPr sz="700" spc="4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37305" y="1727324"/>
            <a:ext cx="1162685" cy="216535"/>
            <a:chOff x="2637305" y="1727324"/>
            <a:chExt cx="1162685" cy="216535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37305" y="1727324"/>
              <a:ext cx="1162642" cy="21653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5836" y="1727324"/>
              <a:ext cx="509108" cy="21653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969895" y="1459978"/>
            <a:ext cx="1358265" cy="4584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39090" algn="l"/>
                <a:tab pos="788670" algn="l"/>
              </a:tabLst>
            </a:pPr>
            <a:r>
              <a:rPr sz="1000" spc="10" dirty="0">
                <a:latin typeface="Times New Roman"/>
                <a:cs typeface="Times New Roman"/>
              </a:rPr>
              <a:t>10	</a:t>
            </a:r>
            <a:r>
              <a:rPr sz="1000" dirty="0">
                <a:latin typeface="Times New Roman"/>
                <a:cs typeface="Times New Roman"/>
              </a:rPr>
              <a:t>dapat	</a:t>
            </a:r>
            <a:r>
              <a:rPr sz="1000" spc="-5" dirty="0">
                <a:latin typeface="Times New Roman"/>
                <a:cs typeface="Times New Roman"/>
              </a:rPr>
              <a:t>dinyatakan</a:t>
            </a:r>
            <a:endParaRPr sz="10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505"/>
              </a:spcBef>
              <a:tabLst>
                <a:tab pos="680720" algn="l"/>
              </a:tabLst>
            </a:pPr>
            <a:r>
              <a:rPr sz="1000" spc="60" dirty="0">
                <a:latin typeface="Times New Roman"/>
                <a:cs typeface="Times New Roman"/>
              </a:rPr>
              <a:t>4</a:t>
            </a:r>
            <a:r>
              <a:rPr sz="1000" i="1" spc="-10" dirty="0">
                <a:latin typeface="Times New Roman"/>
                <a:cs typeface="Times New Roman"/>
              </a:rPr>
              <a:t>x</a:t>
            </a:r>
            <a:r>
              <a:rPr sz="1000" i="1" spc="15" dirty="0">
                <a:latin typeface="Times New Roman"/>
                <a:cs typeface="Times New Roman"/>
              </a:rPr>
              <a:t>y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dirty="0">
                <a:latin typeface="Times New Roman"/>
                <a:cs typeface="Times New Roman"/>
              </a:rPr>
              <a:t>1</a:t>
            </a:r>
            <a:r>
              <a:rPr sz="1000" spc="20" dirty="0">
                <a:latin typeface="Times New Roman"/>
                <a:cs typeface="Times New Roman"/>
              </a:rPr>
              <a:t>0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29080" y="1740374"/>
            <a:ext cx="3757929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25"/>
              </a:spcBef>
              <a:tabLst>
                <a:tab pos="274955" algn="l"/>
              </a:tabLst>
            </a:pPr>
            <a:r>
              <a:rPr sz="1000" i="1" spc="25" dirty="0">
                <a:latin typeface="Times New Roman"/>
                <a:cs typeface="Times New Roman"/>
              </a:rPr>
              <a:t>z	</a:t>
            </a:r>
            <a:r>
              <a:rPr sz="1000" i="1" spc="20" dirty="0">
                <a:latin typeface="Times New Roman"/>
                <a:cs typeface="Times New Roman"/>
              </a:rPr>
              <a:t>f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spc="65" dirty="0">
                <a:latin typeface="Times New Roman"/>
                <a:cs typeface="Times New Roman"/>
              </a:rPr>
              <a:t>(</a:t>
            </a:r>
            <a:r>
              <a:rPr sz="1000" i="1" spc="10" dirty="0">
                <a:latin typeface="Times New Roman"/>
                <a:cs typeface="Times New Roman"/>
              </a:rPr>
              <a:t>x</a:t>
            </a:r>
            <a:r>
              <a:rPr sz="1000" spc="15" dirty="0">
                <a:latin typeface="Times New Roman"/>
                <a:cs typeface="Times New Roman"/>
              </a:rPr>
              <a:t>,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i="1" spc="40" dirty="0">
                <a:latin typeface="Times New Roman"/>
                <a:cs typeface="Times New Roman"/>
              </a:rPr>
              <a:t>y</a:t>
            </a:r>
            <a:r>
              <a:rPr sz="1000" spc="20" dirty="0">
                <a:latin typeface="Times New Roman"/>
                <a:cs typeface="Times New Roman"/>
              </a:rPr>
              <a:t>)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,</a:t>
            </a:r>
            <a:r>
              <a:rPr sz="1500" baseline="2777" dirty="0">
                <a:latin typeface="Times New Roman"/>
                <a:cs typeface="Times New Roman"/>
              </a:rPr>
              <a:t> d</a:t>
            </a:r>
            <a:r>
              <a:rPr sz="1500" spc="-7" baseline="2777" dirty="0">
                <a:latin typeface="Times New Roman"/>
                <a:cs typeface="Times New Roman"/>
              </a:rPr>
              <a:t>e</a:t>
            </a:r>
            <a:r>
              <a:rPr sz="1500" spc="-15" baseline="2777" dirty="0">
                <a:latin typeface="Times New Roman"/>
                <a:cs typeface="Times New Roman"/>
              </a:rPr>
              <a:t>n</a:t>
            </a:r>
            <a:r>
              <a:rPr sz="1500" spc="-22" baseline="2777" dirty="0">
                <a:latin typeface="Times New Roman"/>
                <a:cs typeface="Times New Roman"/>
              </a:rPr>
              <a:t>g</a:t>
            </a:r>
            <a:r>
              <a:rPr sz="1500" spc="-7" baseline="2777" dirty="0">
                <a:latin typeface="Times New Roman"/>
                <a:cs typeface="Times New Roman"/>
              </a:rPr>
              <a:t>an</a:t>
            </a:r>
            <a:r>
              <a:rPr sz="1500" baseline="2777" dirty="0">
                <a:latin typeface="Times New Roman"/>
                <a:cs typeface="Times New Roman"/>
              </a:rPr>
              <a:t>  </a:t>
            </a:r>
            <a:r>
              <a:rPr sz="1500" spc="-172" baseline="2777" dirty="0">
                <a:latin typeface="Times New Roman"/>
                <a:cs typeface="Times New Roman"/>
              </a:rPr>
              <a:t> </a:t>
            </a:r>
            <a:r>
              <a:rPr sz="1000" i="1" spc="10" dirty="0">
                <a:latin typeface="Times New Roman"/>
                <a:cs typeface="Times New Roman"/>
              </a:rPr>
              <a:t>f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spc="65" dirty="0">
                <a:latin typeface="Times New Roman"/>
                <a:cs typeface="Times New Roman"/>
              </a:rPr>
              <a:t>(</a:t>
            </a:r>
            <a:r>
              <a:rPr sz="1000" i="1" spc="5" dirty="0">
                <a:latin typeface="Times New Roman"/>
                <a:cs typeface="Times New Roman"/>
              </a:rPr>
              <a:t>x</a:t>
            </a:r>
            <a:r>
              <a:rPr sz="1000" spc="10" dirty="0">
                <a:latin typeface="Times New Roman"/>
                <a:cs typeface="Times New Roman"/>
              </a:rPr>
              <a:t>,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i="1" spc="35" dirty="0">
                <a:latin typeface="Times New Roman"/>
                <a:cs typeface="Times New Roman"/>
              </a:rPr>
              <a:t>y</a:t>
            </a:r>
            <a:r>
              <a:rPr sz="1000" spc="10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16075" algn="l"/>
              </a:tabLst>
            </a:pPr>
            <a:r>
              <a:rPr sz="1000" spc="-5" dirty="0">
                <a:latin typeface="Times New Roman"/>
                <a:cs typeface="Times New Roman"/>
              </a:rPr>
              <a:t>Dalam</a:t>
            </a:r>
            <a:r>
              <a:rPr sz="1000" spc="4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penyajian</a:t>
            </a:r>
            <a:r>
              <a:rPr sz="1000" spc="4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459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atas,	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i="1" spc="4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43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i="1" spc="4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</a:t>
            </a:r>
            <a:r>
              <a:rPr sz="1000" spc="4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peubah</a:t>
            </a:r>
            <a:r>
              <a:rPr sz="1000" spc="4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bebas,</a:t>
            </a:r>
            <a:r>
              <a:rPr sz="1000" spc="45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z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2372" y="2439169"/>
            <a:ext cx="511771" cy="190492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129080" y="2268981"/>
            <a:ext cx="3758565" cy="532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merupakan</a:t>
            </a:r>
            <a:r>
              <a:rPr sz="1000" spc="4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peubah</a:t>
            </a:r>
            <a:r>
              <a:rPr sz="1000" spc="4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tak</a:t>
            </a:r>
            <a:r>
              <a:rPr sz="1000" spc="4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bebas</a:t>
            </a:r>
            <a:r>
              <a:rPr sz="1000" spc="459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(tergantung</a:t>
            </a:r>
            <a:r>
              <a:rPr sz="1000" spc="4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48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i="1" spc="459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45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).</a:t>
            </a:r>
            <a:r>
              <a:rPr sz="1000" spc="459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</a:t>
            </a:r>
            <a:r>
              <a:rPr sz="1000" spc="459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sini</a:t>
            </a:r>
            <a:endParaRPr sz="100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65"/>
              </a:spcBef>
              <a:tabLst>
                <a:tab pos="274955" algn="l"/>
              </a:tabLst>
            </a:pPr>
            <a:r>
              <a:rPr sz="1000" i="1" spc="25" dirty="0">
                <a:latin typeface="Times New Roman"/>
                <a:cs typeface="Times New Roman"/>
              </a:rPr>
              <a:t>z	</a:t>
            </a:r>
            <a:r>
              <a:rPr sz="1000" i="1" spc="20" dirty="0">
                <a:latin typeface="Times New Roman"/>
                <a:cs typeface="Times New Roman"/>
              </a:rPr>
              <a:t>f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(</a:t>
            </a:r>
            <a:r>
              <a:rPr sz="1000" i="1" spc="30" dirty="0">
                <a:latin typeface="Times New Roman"/>
                <a:cs typeface="Times New Roman"/>
              </a:rPr>
              <a:t>x</a:t>
            </a:r>
            <a:r>
              <a:rPr sz="1000" spc="30" dirty="0">
                <a:latin typeface="Times New Roman"/>
                <a:cs typeface="Times New Roman"/>
              </a:rPr>
              <a:t>,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i="1" spc="30" dirty="0">
                <a:latin typeface="Times New Roman"/>
                <a:cs typeface="Times New Roman"/>
              </a:rPr>
              <a:t>y</a:t>
            </a:r>
            <a:r>
              <a:rPr sz="1000" spc="30" dirty="0">
                <a:latin typeface="Times New Roman"/>
                <a:cs typeface="Times New Roman"/>
              </a:rPr>
              <a:t>)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,</a:t>
            </a:r>
            <a:r>
              <a:rPr sz="1500" spc="284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merupakan</a:t>
            </a:r>
            <a:r>
              <a:rPr sz="1500" spc="26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fungsi</a:t>
            </a:r>
            <a:r>
              <a:rPr sz="1500" spc="254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dua</a:t>
            </a:r>
            <a:r>
              <a:rPr sz="1500" spc="254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peubah</a:t>
            </a:r>
            <a:r>
              <a:rPr sz="1500" spc="254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bebas,</a:t>
            </a:r>
            <a:r>
              <a:rPr sz="1500" spc="254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atau</a:t>
            </a:r>
            <a:r>
              <a:rPr sz="1500" spc="27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secara</a:t>
            </a:r>
            <a:r>
              <a:rPr sz="1500" spc="254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singkat</a:t>
            </a:r>
            <a:endParaRPr sz="1500" baseline="2777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000" spc="-5" dirty="0">
                <a:latin typeface="Times New Roman"/>
                <a:cs typeface="Times New Roman"/>
              </a:rPr>
              <a:t>disebut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peubah.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92871" y="2913788"/>
            <a:ext cx="5035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341630" algn="l"/>
              </a:tabLst>
            </a:pPr>
            <a:r>
              <a:rPr sz="1500" i="1" spc="37" baseline="-25000" dirty="0">
                <a:latin typeface="Times New Roman"/>
                <a:cs typeface="Times New Roman"/>
              </a:rPr>
              <a:t>x</a:t>
            </a:r>
            <a:r>
              <a:rPr sz="700" spc="25" dirty="0">
                <a:latin typeface="Times New Roman"/>
                <a:cs typeface="Times New Roman"/>
              </a:rPr>
              <a:t>2	</a:t>
            </a:r>
            <a:r>
              <a:rPr sz="1500" i="1" spc="52" baseline="-25000" dirty="0">
                <a:latin typeface="Times New Roman"/>
                <a:cs typeface="Times New Roman"/>
              </a:rPr>
              <a:t>y</a:t>
            </a:r>
            <a:r>
              <a:rPr sz="700" spc="35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82972" y="2958588"/>
            <a:ext cx="555102" cy="216538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902004" y="2971238"/>
            <a:ext cx="39827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2185" algn="l"/>
                <a:tab pos="1501775" algn="l"/>
                <a:tab pos="2850515" algn="l"/>
                <a:tab pos="3131185" algn="l"/>
                <a:tab pos="3780154" algn="l"/>
              </a:tabLst>
            </a:pPr>
            <a:r>
              <a:rPr sz="1000" spc="-5" dirty="0">
                <a:latin typeface="Times New Roman"/>
                <a:cs typeface="Times New Roman"/>
              </a:rPr>
              <a:t>(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)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	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	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aan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15" dirty="0">
                <a:latin typeface="Times New Roman"/>
                <a:cs typeface="Times New Roman"/>
              </a:rPr>
              <a:t>4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Times New Roman"/>
                <a:cs typeface="Times New Roman"/>
              </a:rPr>
              <a:t>Da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-10" dirty="0">
                <a:latin typeface="Times New Roman"/>
                <a:cs typeface="Times New Roman"/>
              </a:rPr>
              <a:t>k</a:t>
            </a:r>
            <a:r>
              <a:rPr sz="1000" spc="-5" dirty="0">
                <a:latin typeface="Times New Roman"/>
                <a:cs typeface="Times New Roman"/>
              </a:rPr>
              <a:t>ah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15" dirty="0">
                <a:latin typeface="Times New Roman"/>
                <a:cs typeface="Times New Roman"/>
              </a:rPr>
              <a:t>k</a:t>
            </a:r>
            <a:r>
              <a:rPr sz="1000" spc="-5" dirty="0">
                <a:latin typeface="Times New Roman"/>
                <a:cs typeface="Times New Roman"/>
              </a:rPr>
              <a:t>ita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5804" y="3155721"/>
            <a:ext cx="4112260" cy="390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5880">
              <a:lnSpc>
                <a:spcPct val="109000"/>
              </a:lnSpc>
              <a:spcBef>
                <a:spcPts val="100"/>
              </a:spcBef>
              <a:tabLst>
                <a:tab pos="2798445" algn="l"/>
              </a:tabLst>
            </a:pPr>
            <a:r>
              <a:rPr sz="1000" spc="-5" dirty="0">
                <a:latin typeface="Times New Roman"/>
                <a:cs typeface="Times New Roman"/>
              </a:rPr>
              <a:t>menyatakannya</a:t>
            </a:r>
            <a:r>
              <a:rPr sz="1000" spc="3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dalam</a:t>
            </a:r>
            <a:r>
              <a:rPr sz="1000" spc="3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satu</a:t>
            </a:r>
            <a:r>
              <a:rPr sz="1000" spc="3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</a:t>
            </a:r>
            <a:r>
              <a:rPr sz="1000" spc="3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eksplisit	yang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selanjutnya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dapat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dinyatakan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dalam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satu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fungsi?</a:t>
            </a:r>
            <a:endParaRPr sz="100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20"/>
              </a:spcBef>
            </a:pPr>
            <a:r>
              <a:rPr sz="1000" b="1" spc="-5" dirty="0">
                <a:latin typeface="Times New Roman"/>
                <a:cs typeface="Times New Roman"/>
              </a:rPr>
              <a:t>C.</a:t>
            </a:r>
            <a:r>
              <a:rPr sz="1000" b="1" spc="29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OPERATOR LANJUT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88900" marR="55880" indent="226695">
              <a:lnSpc>
                <a:spcPct val="108000"/>
              </a:lnSpc>
            </a:pPr>
            <a:r>
              <a:rPr sz="1000" spc="-5" dirty="0">
                <a:latin typeface="Times New Roman"/>
                <a:cs typeface="Times New Roman"/>
              </a:rPr>
              <a:t>Di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samping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operator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dasar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seperti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disebutkan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atas.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terdapat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operasi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lanjut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dibangun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berdasarkan </a:t>
            </a:r>
            <a:r>
              <a:rPr sz="1000" dirty="0">
                <a:latin typeface="Times New Roman"/>
                <a:cs typeface="Times New Roman"/>
              </a:rPr>
              <a:t>operasi </a:t>
            </a:r>
            <a:r>
              <a:rPr sz="1000" spc="-5" dirty="0">
                <a:latin typeface="Times New Roman"/>
                <a:cs typeface="Times New Roman"/>
              </a:rPr>
              <a:t>dasar</a:t>
            </a:r>
            <a:r>
              <a:rPr sz="1000" dirty="0">
                <a:latin typeface="Times New Roman"/>
                <a:cs typeface="Times New Roman"/>
              </a:rPr>
              <a:t> di</a:t>
            </a:r>
            <a:r>
              <a:rPr sz="1000" spc="-5" dirty="0">
                <a:latin typeface="Times New Roman"/>
                <a:cs typeface="Times New Roman"/>
              </a:rPr>
              <a:t> atas,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seperti: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315595" indent="-227329">
              <a:lnSpc>
                <a:spcPct val="100000"/>
              </a:lnSpc>
              <a:buAutoNum type="romanLcParenBoth"/>
              <a:tabLst>
                <a:tab pos="316230" algn="l"/>
              </a:tabLst>
            </a:pPr>
            <a:r>
              <a:rPr sz="1000" dirty="0">
                <a:latin typeface="Times New Roman"/>
                <a:cs typeface="Times New Roman"/>
              </a:rPr>
              <a:t>operator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-5" dirty="0">
                <a:latin typeface="Times New Roman"/>
                <a:cs typeface="Times New Roman"/>
              </a:rPr>
              <a:t> dikenakan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pada </a:t>
            </a:r>
            <a:r>
              <a:rPr sz="1000" spc="-5" dirty="0">
                <a:latin typeface="Times New Roman"/>
                <a:cs typeface="Times New Roman"/>
              </a:rPr>
              <a:t>besarnya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nilai,</a:t>
            </a:r>
            <a:endParaRPr sz="1000">
              <a:latin typeface="Times New Roman"/>
              <a:cs typeface="Times New Roman"/>
            </a:endParaRPr>
          </a:p>
          <a:p>
            <a:pPr marL="337820">
              <a:lnSpc>
                <a:spcPct val="100000"/>
              </a:lnSpc>
              <a:spcBef>
                <a:spcPts val="265"/>
              </a:spcBef>
            </a:pPr>
            <a:r>
              <a:rPr sz="1000" i="1" spc="15" dirty="0">
                <a:latin typeface="Times New Roman"/>
                <a:cs typeface="Times New Roman"/>
              </a:rPr>
              <a:t>e</a:t>
            </a:r>
            <a:r>
              <a:rPr sz="1050" i="1" spc="22" baseline="35714" dirty="0">
                <a:latin typeface="Times New Roman"/>
                <a:cs typeface="Times New Roman"/>
              </a:rPr>
              <a:t>a</a:t>
            </a:r>
            <a:r>
              <a:rPr sz="1050" i="1" spc="120" baseline="357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yaitu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pangkat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,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e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 </a:t>
            </a:r>
            <a:r>
              <a:rPr sz="1000" dirty="0">
                <a:latin typeface="Times New Roman"/>
                <a:cs typeface="Times New Roman"/>
              </a:rPr>
              <a:t>2,7128....</a:t>
            </a:r>
            <a:endParaRPr sz="1000">
              <a:latin typeface="Times New Roman"/>
              <a:cs typeface="Times New Roman"/>
            </a:endParaRPr>
          </a:p>
          <a:p>
            <a:pPr marL="337820">
              <a:lnSpc>
                <a:spcPct val="100000"/>
              </a:lnSpc>
              <a:spcBef>
                <a:spcPts val="275"/>
              </a:spcBef>
            </a:pPr>
            <a:r>
              <a:rPr sz="1050" i="1" spc="7" baseline="35714" dirty="0">
                <a:latin typeface="Times New Roman"/>
                <a:cs typeface="Times New Roman"/>
              </a:rPr>
              <a:t>b</a:t>
            </a:r>
            <a:r>
              <a:rPr sz="1050" i="1" spc="-75" baseline="35714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log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i="1" spc="10" dirty="0">
                <a:latin typeface="Times New Roman"/>
                <a:cs typeface="Times New Roman"/>
              </a:rPr>
              <a:t>a</a:t>
            </a:r>
            <a:r>
              <a:rPr sz="1000" i="1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yaitu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logaritma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dasar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b</a:t>
            </a:r>
            <a:r>
              <a:rPr sz="1000" i="1" spc="20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sedangkan</a:t>
            </a:r>
            <a:r>
              <a:rPr sz="1000" spc="375" dirty="0">
                <a:latin typeface="Times New Roman"/>
                <a:cs typeface="Times New Roman"/>
              </a:rPr>
              <a:t> </a:t>
            </a:r>
            <a:r>
              <a:rPr sz="950" b="1" spc="10" dirty="0">
                <a:latin typeface="Times New Roman"/>
                <a:cs typeface="Times New Roman"/>
              </a:rPr>
              <a:t>log</a:t>
            </a:r>
            <a:r>
              <a:rPr sz="950" b="1" spc="20" dirty="0">
                <a:latin typeface="Times New Roman"/>
                <a:cs typeface="Times New Roman"/>
              </a:rPr>
              <a:t> </a:t>
            </a:r>
            <a:r>
              <a:rPr sz="950" i="1" spc="10" dirty="0">
                <a:latin typeface="Times New Roman"/>
                <a:cs typeface="Times New Roman"/>
              </a:rPr>
              <a:t>a</a:t>
            </a:r>
            <a:endParaRPr sz="95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logaritma dasar </a:t>
            </a:r>
            <a:r>
              <a:rPr sz="1000" dirty="0">
                <a:latin typeface="Times New Roman"/>
                <a:cs typeface="Times New Roman"/>
              </a:rPr>
              <a:t>10 dari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337185">
              <a:lnSpc>
                <a:spcPct val="100000"/>
              </a:lnSpc>
              <a:spcBef>
                <a:spcPts val="35"/>
              </a:spcBef>
            </a:pPr>
            <a:r>
              <a:rPr sz="1000" b="1" spc="5" dirty="0">
                <a:latin typeface="Times New Roman"/>
                <a:cs typeface="Times New Roman"/>
              </a:rPr>
              <a:t>ln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i="1" spc="15" dirty="0">
                <a:latin typeface="Times New Roman"/>
                <a:cs typeface="Times New Roman"/>
              </a:rPr>
              <a:t>a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yaitu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logaritma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dasar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e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(bilangan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natural)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 </a:t>
            </a:r>
            <a:r>
              <a:rPr sz="1000" i="1" spc="-5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315595" marR="60325" indent="28575" algn="just">
              <a:lnSpc>
                <a:spcPct val="108500"/>
              </a:lnSpc>
            </a:pP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dikenakan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terhadap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sembarang</a:t>
            </a:r>
            <a:r>
              <a:rPr sz="1000" dirty="0">
                <a:latin typeface="Times New Roman"/>
                <a:cs typeface="Times New Roman"/>
              </a:rPr>
              <a:t> peubah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bebas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(dari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fungsi), </a:t>
            </a:r>
            <a:r>
              <a:rPr sz="1000" dirty="0">
                <a:latin typeface="Times New Roman"/>
                <a:cs typeface="Times New Roman"/>
              </a:rPr>
              <a:t> operator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masing-masing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dikenal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eksponensial,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 logaritma,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 fungsi logaritma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natural.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315595" marR="1424305" indent="-227329">
              <a:lnSpc>
                <a:spcPct val="109000"/>
              </a:lnSpc>
              <a:spcBef>
                <a:spcPts val="5"/>
              </a:spcBef>
              <a:buAutoNum type="romanLcParenBoth" startAt="2"/>
              <a:tabLst>
                <a:tab pos="316230" algn="l"/>
              </a:tabLst>
            </a:pPr>
            <a:r>
              <a:rPr sz="1000" dirty="0">
                <a:latin typeface="Times New Roman"/>
                <a:cs typeface="Times New Roman"/>
              </a:rPr>
              <a:t>operator</a:t>
            </a:r>
            <a:r>
              <a:rPr sz="1000" spc="-10" dirty="0">
                <a:latin typeface="Times New Roman"/>
                <a:cs typeface="Times New Roman"/>
              </a:rPr>
              <a:t> yang</a:t>
            </a:r>
            <a:r>
              <a:rPr sz="1000" spc="-5" dirty="0">
                <a:latin typeface="Times New Roman"/>
                <a:cs typeface="Times New Roman"/>
              </a:rPr>
              <a:t> dikenakan </a:t>
            </a:r>
            <a:r>
              <a:rPr sz="1000" dirty="0">
                <a:latin typeface="Times New Roman"/>
                <a:cs typeface="Times New Roman"/>
              </a:rPr>
              <a:t>pada </a:t>
            </a:r>
            <a:r>
              <a:rPr sz="1000" spc="-5" dirty="0">
                <a:latin typeface="Times New Roman"/>
                <a:cs typeface="Times New Roman"/>
              </a:rPr>
              <a:t>besarnya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sudut,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sin,</a:t>
            </a:r>
            <a:r>
              <a:rPr sz="1000" spc="-5" dirty="0">
                <a:latin typeface="Times New Roman"/>
                <a:cs typeface="Times New Roman"/>
              </a:rPr>
              <a:t> cos,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tg,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ctg,</a:t>
            </a:r>
            <a:r>
              <a:rPr sz="1000" dirty="0">
                <a:latin typeface="Times New Roman"/>
                <a:cs typeface="Times New Roman"/>
              </a:rPr>
              <a:t> arc </a:t>
            </a:r>
            <a:r>
              <a:rPr sz="1000" spc="-5" dirty="0">
                <a:latin typeface="Times New Roman"/>
                <a:cs typeface="Times New Roman"/>
              </a:rPr>
              <a:t>sin,</a:t>
            </a:r>
            <a:r>
              <a:rPr sz="1000" dirty="0">
                <a:latin typeface="Times New Roman"/>
                <a:cs typeface="Times New Roman"/>
              </a:rPr>
              <a:t> arc</a:t>
            </a:r>
            <a:r>
              <a:rPr sz="1000" spc="-5" dirty="0">
                <a:latin typeface="Times New Roman"/>
                <a:cs typeface="Times New Roman"/>
              </a:rPr>
              <a:t> cos,</a:t>
            </a:r>
            <a:r>
              <a:rPr sz="1000" dirty="0">
                <a:latin typeface="Times New Roman"/>
                <a:cs typeface="Times New Roman"/>
              </a:rPr>
              <a:t> arc </a:t>
            </a:r>
            <a:r>
              <a:rPr sz="1000" spc="-5" dirty="0">
                <a:latin typeface="Times New Roman"/>
                <a:cs typeface="Times New Roman"/>
              </a:rPr>
              <a:t>tg,</a:t>
            </a:r>
            <a:r>
              <a:rPr sz="1000" dirty="0">
                <a:latin typeface="Times New Roman"/>
                <a:cs typeface="Times New Roman"/>
              </a:rPr>
              <a:t> arc </a:t>
            </a:r>
            <a:r>
              <a:rPr sz="1000" spc="-5" dirty="0">
                <a:latin typeface="Times New Roman"/>
                <a:cs typeface="Times New Roman"/>
              </a:rPr>
              <a:t>ctg.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315595" marR="61594" algn="just">
              <a:lnSpc>
                <a:spcPct val="109000"/>
              </a:lnSpc>
            </a:pPr>
            <a:r>
              <a:rPr sz="1000" spc="-5" dirty="0">
                <a:latin typeface="Times New Roman"/>
                <a:cs typeface="Times New Roman"/>
              </a:rPr>
              <a:t>Apabila sudut-sudutnya merupakan peubah </a:t>
            </a:r>
            <a:r>
              <a:rPr sz="1000" dirty="0">
                <a:latin typeface="Times New Roman"/>
                <a:cs typeface="Times New Roman"/>
              </a:rPr>
              <a:t>bebas (dari </a:t>
            </a:r>
            <a:r>
              <a:rPr sz="1000" spc="-5" dirty="0">
                <a:latin typeface="Times New Roman"/>
                <a:cs typeface="Times New Roman"/>
              </a:rPr>
              <a:t>fungsi), semua </a:t>
            </a:r>
            <a:r>
              <a:rPr sz="1000" dirty="0">
                <a:latin typeface="Times New Roman"/>
                <a:cs typeface="Times New Roman"/>
              </a:rPr>
              <a:t> operator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 dikenal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 trigonometri.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247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26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909574"/>
            <a:ext cx="212534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95"/>
              </a:spcBef>
              <a:buAutoNum type="romanLcParenBoth" startAt="3"/>
              <a:tabLst>
                <a:tab pos="240665" algn="l"/>
              </a:tabLst>
            </a:pPr>
            <a:r>
              <a:rPr sz="1000" dirty="0">
                <a:latin typeface="Times New Roman"/>
                <a:cs typeface="Times New Roman"/>
              </a:rPr>
              <a:t>operator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dikenakan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romanLcParenBoth" startAt="3"/>
            </a:pPr>
            <a:endParaRPr sz="1200">
              <a:latin typeface="Times New Roman"/>
              <a:cs typeface="Times New Roman"/>
            </a:endParaRPr>
          </a:p>
          <a:p>
            <a:pPr marL="465455" lvl="1" indent="-226060">
              <a:lnSpc>
                <a:spcPct val="100000"/>
              </a:lnSpc>
              <a:buFont typeface="Symbol"/>
              <a:buChar char=""/>
              <a:tabLst>
                <a:tab pos="465455" algn="l"/>
                <a:tab pos="466090" algn="l"/>
              </a:tabLst>
            </a:pPr>
            <a:r>
              <a:rPr sz="1000" spc="-5" dirty="0">
                <a:latin typeface="Times New Roman"/>
                <a:cs typeface="Times New Roman"/>
              </a:rPr>
              <a:t>derivatif: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9647" y="1594805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823" y="0"/>
                </a:lnTo>
              </a:path>
            </a:pathLst>
          </a:custGeom>
          <a:ln w="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9269" y="1486664"/>
            <a:ext cx="65492" cy="1949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2254" y="1485736"/>
            <a:ext cx="267462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00" i="1" spc="-7" baseline="36111" dirty="0">
                <a:latin typeface="Times New Roman"/>
                <a:cs typeface="Times New Roman"/>
              </a:rPr>
              <a:t>dy</a:t>
            </a:r>
            <a:r>
              <a:rPr sz="1500" i="1" spc="172" baseline="36111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atau</a:t>
            </a:r>
            <a:r>
              <a:rPr sz="1500" spc="427" baseline="2777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Times New Roman"/>
                <a:cs typeface="Times New Roman"/>
              </a:rPr>
              <a:t>y </a:t>
            </a:r>
            <a:r>
              <a:rPr sz="1000" i="1" spc="65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,</a:t>
            </a:r>
            <a:r>
              <a:rPr sz="1500" spc="37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yaitu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menyatakan derivatif pertama</a:t>
            </a:r>
            <a:r>
              <a:rPr sz="1500" spc="465" baseline="2777" dirty="0">
                <a:latin typeface="Times New Roman"/>
                <a:cs typeface="Times New Roman"/>
              </a:rPr>
              <a:t> </a:t>
            </a:r>
            <a:r>
              <a:rPr sz="1000" i="1" spc="30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5569" y="1485736"/>
            <a:ext cx="24701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i="1" spc="20" dirty="0">
                <a:latin typeface="Times New Roman"/>
                <a:cs typeface="Times New Roman"/>
              </a:rPr>
              <a:t>f</a:t>
            </a:r>
            <a:r>
              <a:rPr sz="1000" i="1" spc="-35" dirty="0">
                <a:latin typeface="Times New Roman"/>
                <a:cs typeface="Times New Roman"/>
              </a:rPr>
              <a:t> </a:t>
            </a:r>
            <a:r>
              <a:rPr sz="1000" spc="65" dirty="0">
                <a:latin typeface="Times New Roman"/>
                <a:cs typeface="Times New Roman"/>
              </a:rPr>
              <a:t>(</a:t>
            </a:r>
            <a:r>
              <a:rPr sz="1000" i="1" spc="15" dirty="0">
                <a:latin typeface="Times New Roman"/>
                <a:cs typeface="Times New Roman"/>
              </a:rPr>
              <a:t>x</a:t>
            </a:r>
            <a:r>
              <a:rPr sz="1000" spc="20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7113" y="1498734"/>
            <a:ext cx="402866" cy="1904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0480" y="1565908"/>
            <a:ext cx="551180" cy="371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65"/>
              </a:spcBef>
            </a:pPr>
            <a:r>
              <a:rPr sz="1000" i="1" spc="5" dirty="0">
                <a:latin typeface="Times New Roman"/>
                <a:cs typeface="Times New Roman"/>
              </a:rPr>
              <a:t>dx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00" spc="-5" dirty="0">
                <a:latin typeface="Times New Roman"/>
                <a:cs typeface="Times New Roman"/>
              </a:rPr>
              <a:t>terhadap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9556" y="2139534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197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2076" y="1911657"/>
            <a:ext cx="276225" cy="4089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1000" i="1" spc="-20" dirty="0">
                <a:latin typeface="Times New Roman"/>
                <a:cs typeface="Times New Roman"/>
              </a:rPr>
              <a:t>d</a:t>
            </a:r>
            <a:r>
              <a:rPr sz="1000" i="1" spc="-100" dirty="0">
                <a:latin typeface="Times New Roman"/>
                <a:cs typeface="Times New Roman"/>
              </a:rPr>
              <a:t> </a:t>
            </a:r>
            <a:r>
              <a:rPr sz="1050" spc="-22" baseline="35714" dirty="0">
                <a:latin typeface="Times New Roman"/>
                <a:cs typeface="Times New Roman"/>
              </a:rPr>
              <a:t>2</a:t>
            </a:r>
            <a:r>
              <a:rPr sz="1050" spc="-15" baseline="35714" dirty="0">
                <a:latin typeface="Times New Roman"/>
                <a:cs typeface="Times New Roman"/>
              </a:rPr>
              <a:t> </a:t>
            </a:r>
            <a:r>
              <a:rPr sz="1000" i="1" spc="-1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310"/>
              </a:spcBef>
            </a:pPr>
            <a:r>
              <a:rPr sz="1000" i="1" spc="10" dirty="0">
                <a:latin typeface="Times New Roman"/>
                <a:cs typeface="Times New Roman"/>
              </a:rPr>
              <a:t>dx</a:t>
            </a:r>
            <a:r>
              <a:rPr sz="1050" spc="15" baseline="35714" dirty="0">
                <a:latin typeface="Times New Roman"/>
                <a:cs typeface="Times New Roman"/>
              </a:rPr>
              <a:t>2</a:t>
            </a:r>
            <a:endParaRPr sz="1050" baseline="35714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0390" y="2034033"/>
            <a:ext cx="87080" cy="19436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11376" y="2033106"/>
            <a:ext cx="234696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7" baseline="2777" dirty="0">
                <a:latin typeface="Times New Roman"/>
                <a:cs typeface="Times New Roman"/>
              </a:rPr>
              <a:t>atau</a:t>
            </a:r>
            <a:r>
              <a:rPr sz="1500" spc="419" baseline="2777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i="1" spc="515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,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yaitu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menyatakan derivatif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kedua</a:t>
            </a:r>
            <a:r>
              <a:rPr sz="1500" spc="450" baseline="2777" dirty="0">
                <a:latin typeface="Times New Roman"/>
                <a:cs typeface="Times New Roman"/>
              </a:rPr>
              <a:t> </a:t>
            </a:r>
            <a:r>
              <a:rPr sz="1000" i="1" spc="30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2394" y="2033106"/>
            <a:ext cx="24701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i="1" spc="20" dirty="0">
                <a:latin typeface="Times New Roman"/>
                <a:cs typeface="Times New Roman"/>
              </a:rPr>
              <a:t>f</a:t>
            </a:r>
            <a:r>
              <a:rPr sz="1000" i="1" spc="-35" dirty="0">
                <a:latin typeface="Times New Roman"/>
                <a:cs typeface="Times New Roman"/>
              </a:rPr>
              <a:t> </a:t>
            </a:r>
            <a:r>
              <a:rPr sz="1000" spc="65" dirty="0">
                <a:latin typeface="Times New Roman"/>
                <a:cs typeface="Times New Roman"/>
              </a:rPr>
              <a:t>(</a:t>
            </a:r>
            <a:r>
              <a:rPr sz="1000" i="1" spc="15" dirty="0">
                <a:latin typeface="Times New Roman"/>
                <a:cs typeface="Times New Roman"/>
              </a:rPr>
              <a:t>x</a:t>
            </a:r>
            <a:r>
              <a:rPr sz="1000" spc="20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3938" y="2046104"/>
            <a:ext cx="402866" cy="19049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2055" y="2808104"/>
            <a:ext cx="403374" cy="19049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93190" y="3327534"/>
            <a:ext cx="504807" cy="19049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00480" y="2307462"/>
            <a:ext cx="3525520" cy="1188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terhadap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6100"/>
              </a:lnSpc>
              <a:spcBef>
                <a:spcPts val="5"/>
              </a:spcBef>
              <a:tabLst>
                <a:tab pos="431800" algn="l"/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Kedua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derivatif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derivatif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satu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peubah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bebas	</a:t>
            </a:r>
            <a:r>
              <a:rPr sz="1000" i="1" spc="30" dirty="0">
                <a:latin typeface="Times New Roman"/>
                <a:cs typeface="Times New Roman"/>
              </a:rPr>
              <a:t>y	</a:t>
            </a:r>
            <a:r>
              <a:rPr sz="1000" i="1" spc="20" dirty="0">
                <a:latin typeface="Times New Roman"/>
                <a:cs typeface="Times New Roman"/>
              </a:rPr>
              <a:t>f</a:t>
            </a:r>
            <a:r>
              <a:rPr sz="1000" i="1" spc="-40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(</a:t>
            </a:r>
            <a:r>
              <a:rPr sz="1000" i="1" spc="35" dirty="0">
                <a:latin typeface="Times New Roman"/>
                <a:cs typeface="Times New Roman"/>
              </a:rPr>
              <a:t>x</a:t>
            </a:r>
            <a:r>
              <a:rPr sz="1000" spc="35" dirty="0">
                <a:latin typeface="Times New Roman"/>
                <a:cs typeface="Times New Roman"/>
              </a:rPr>
              <a:t>)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.</a:t>
            </a:r>
            <a:endParaRPr sz="1500" baseline="277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6985">
              <a:lnSpc>
                <a:spcPct val="105200"/>
              </a:lnSpc>
              <a:tabLst>
                <a:tab pos="3042285" algn="l"/>
              </a:tabLst>
            </a:pPr>
            <a:r>
              <a:rPr sz="1000" spc="-5" dirty="0">
                <a:latin typeface="Times New Roman"/>
                <a:cs typeface="Times New Roman"/>
              </a:rPr>
              <a:t>Sedangkan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derivatif</a:t>
            </a:r>
            <a:r>
              <a:rPr sz="1000" dirty="0">
                <a:latin typeface="Times New Roman"/>
                <a:cs typeface="Times New Roman"/>
              </a:rPr>
              <a:t> dari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lebih</a:t>
            </a:r>
            <a:r>
              <a:rPr sz="1000" dirty="0">
                <a:latin typeface="Times New Roman"/>
                <a:cs typeface="Times New Roman"/>
              </a:rPr>
              <a:t> dari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satu</a:t>
            </a:r>
            <a:r>
              <a:rPr sz="1000" dirty="0">
                <a:latin typeface="Times New Roman"/>
                <a:cs typeface="Times New Roman"/>
              </a:rPr>
              <a:t> peubah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bebas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(</a:t>
            </a:r>
            <a:r>
              <a:rPr sz="1500" baseline="2777" dirty="0">
                <a:latin typeface="Times New Roman"/>
                <a:cs typeface="Times New Roman"/>
              </a:rPr>
              <a:t>d</a:t>
            </a:r>
            <a:r>
              <a:rPr sz="1500" spc="-7" baseline="2777" dirty="0">
                <a:latin typeface="Times New Roman"/>
                <a:cs typeface="Times New Roman"/>
              </a:rPr>
              <a:t>e</a:t>
            </a:r>
            <a:r>
              <a:rPr sz="1500" baseline="2777" dirty="0">
                <a:latin typeface="Times New Roman"/>
                <a:cs typeface="Times New Roman"/>
              </a:rPr>
              <a:t>r</a:t>
            </a:r>
            <a:r>
              <a:rPr sz="1500" spc="-7" baseline="2777" dirty="0">
                <a:latin typeface="Times New Roman"/>
                <a:cs typeface="Times New Roman"/>
              </a:rPr>
              <a:t>i</a:t>
            </a:r>
            <a:r>
              <a:rPr sz="1500" spc="-22" baseline="2777" dirty="0">
                <a:latin typeface="Times New Roman"/>
                <a:cs typeface="Times New Roman"/>
              </a:rPr>
              <a:t>v</a:t>
            </a:r>
            <a:r>
              <a:rPr sz="1500" spc="-7" baseline="2777" dirty="0">
                <a:latin typeface="Times New Roman"/>
                <a:cs typeface="Times New Roman"/>
              </a:rPr>
              <a:t>atif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p</a:t>
            </a:r>
            <a:r>
              <a:rPr sz="1500" spc="-7" baseline="2777" dirty="0">
                <a:latin typeface="Times New Roman"/>
                <a:cs typeface="Times New Roman"/>
              </a:rPr>
              <a:t>a</a:t>
            </a:r>
            <a:r>
              <a:rPr sz="1500" baseline="2777" dirty="0">
                <a:latin typeface="Times New Roman"/>
                <a:cs typeface="Times New Roman"/>
              </a:rPr>
              <a:t>r</a:t>
            </a:r>
            <a:r>
              <a:rPr sz="1500" spc="-15" baseline="2777" dirty="0">
                <a:latin typeface="Times New Roman"/>
                <a:cs typeface="Times New Roman"/>
              </a:rPr>
              <a:t>s</a:t>
            </a:r>
            <a:r>
              <a:rPr sz="1500" spc="-7" baseline="2777" dirty="0">
                <a:latin typeface="Times New Roman"/>
                <a:cs typeface="Times New Roman"/>
              </a:rPr>
              <a:t>ial),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37" baseline="2777" dirty="0">
                <a:latin typeface="Times New Roman"/>
                <a:cs typeface="Times New Roman"/>
              </a:rPr>
              <a:t>m</a:t>
            </a:r>
            <a:r>
              <a:rPr sz="1500" spc="7" baseline="2777" dirty="0">
                <a:latin typeface="Times New Roman"/>
                <a:cs typeface="Times New Roman"/>
              </a:rPr>
              <a:t>i</a:t>
            </a:r>
            <a:r>
              <a:rPr sz="1500" spc="-15" baseline="2777" dirty="0">
                <a:latin typeface="Times New Roman"/>
                <a:cs typeface="Times New Roman"/>
              </a:rPr>
              <a:t>s</a:t>
            </a:r>
            <a:r>
              <a:rPr sz="1500" spc="-7" baseline="2777" dirty="0">
                <a:latin typeface="Times New Roman"/>
                <a:cs typeface="Times New Roman"/>
              </a:rPr>
              <a:t>a</a:t>
            </a:r>
            <a:r>
              <a:rPr sz="1500" spc="7" baseline="2777" dirty="0">
                <a:latin typeface="Times New Roman"/>
                <a:cs typeface="Times New Roman"/>
              </a:rPr>
              <a:t>l</a:t>
            </a:r>
            <a:r>
              <a:rPr sz="1500" baseline="2777" dirty="0">
                <a:latin typeface="Times New Roman"/>
                <a:cs typeface="Times New Roman"/>
              </a:rPr>
              <a:t>n</a:t>
            </a:r>
            <a:r>
              <a:rPr sz="1500" spc="-37" baseline="2777" dirty="0">
                <a:latin typeface="Times New Roman"/>
                <a:cs typeface="Times New Roman"/>
              </a:rPr>
              <a:t>y</a:t>
            </a:r>
            <a:r>
              <a:rPr sz="1500" spc="-7" baseline="2777" dirty="0">
                <a:latin typeface="Times New Roman"/>
                <a:cs typeface="Times New Roman"/>
              </a:rPr>
              <a:t>a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f</a:t>
            </a:r>
            <a:r>
              <a:rPr sz="1500" spc="-22" baseline="2777" dirty="0">
                <a:latin typeface="Times New Roman"/>
                <a:cs typeface="Times New Roman"/>
              </a:rPr>
              <a:t>u</a:t>
            </a:r>
            <a:r>
              <a:rPr sz="1500" baseline="2777" dirty="0">
                <a:latin typeface="Times New Roman"/>
                <a:cs typeface="Times New Roman"/>
              </a:rPr>
              <a:t>n</a:t>
            </a:r>
            <a:r>
              <a:rPr sz="1500" spc="-22" baseline="2777" dirty="0">
                <a:latin typeface="Times New Roman"/>
                <a:cs typeface="Times New Roman"/>
              </a:rPr>
              <a:t>g</a:t>
            </a:r>
            <a:r>
              <a:rPr sz="1500" baseline="2777" dirty="0">
                <a:latin typeface="Times New Roman"/>
                <a:cs typeface="Times New Roman"/>
              </a:rPr>
              <a:t>s</a:t>
            </a:r>
            <a:r>
              <a:rPr sz="1500" spc="-7" baseline="2777" dirty="0">
                <a:latin typeface="Times New Roman"/>
                <a:cs typeface="Times New Roman"/>
              </a:rPr>
              <a:t>i </a:t>
            </a:r>
            <a:r>
              <a:rPr sz="1500" baseline="2777" dirty="0">
                <a:latin typeface="Times New Roman"/>
                <a:cs typeface="Times New Roman"/>
              </a:rPr>
              <a:t>d</a:t>
            </a:r>
            <a:r>
              <a:rPr sz="1500" spc="-22" baseline="2777" dirty="0">
                <a:latin typeface="Times New Roman"/>
                <a:cs typeface="Times New Roman"/>
              </a:rPr>
              <a:t>u</a:t>
            </a:r>
            <a:r>
              <a:rPr sz="1500" spc="-7" baseline="2777" dirty="0">
                <a:latin typeface="Times New Roman"/>
                <a:cs typeface="Times New Roman"/>
              </a:rPr>
              <a:t>a</a:t>
            </a:r>
            <a:r>
              <a:rPr sz="1500" baseline="2777" dirty="0">
                <a:latin typeface="Times New Roman"/>
                <a:cs typeface="Times New Roman"/>
              </a:rPr>
              <a:t> p</a:t>
            </a:r>
            <a:r>
              <a:rPr sz="1500" spc="-7" baseline="2777" dirty="0">
                <a:latin typeface="Times New Roman"/>
                <a:cs typeface="Times New Roman"/>
              </a:rPr>
              <a:t>e</a:t>
            </a:r>
            <a:r>
              <a:rPr sz="1500" spc="-15" baseline="2777" dirty="0">
                <a:latin typeface="Times New Roman"/>
                <a:cs typeface="Times New Roman"/>
              </a:rPr>
              <a:t>u</a:t>
            </a:r>
            <a:r>
              <a:rPr sz="1500" baseline="2777" dirty="0">
                <a:latin typeface="Times New Roman"/>
                <a:cs typeface="Times New Roman"/>
              </a:rPr>
              <a:t>b</a:t>
            </a:r>
            <a:r>
              <a:rPr sz="1500" spc="-7" baseline="2777" dirty="0">
                <a:latin typeface="Times New Roman"/>
                <a:cs typeface="Times New Roman"/>
              </a:rPr>
              <a:t>ah </a:t>
            </a:r>
            <a:r>
              <a:rPr sz="1500" baseline="2777" dirty="0">
                <a:latin typeface="Times New Roman"/>
                <a:cs typeface="Times New Roman"/>
              </a:rPr>
              <a:t>b</a:t>
            </a:r>
            <a:r>
              <a:rPr sz="1500" spc="-7" baseline="2777" dirty="0">
                <a:latin typeface="Times New Roman"/>
                <a:cs typeface="Times New Roman"/>
              </a:rPr>
              <a:t>e</a:t>
            </a:r>
            <a:r>
              <a:rPr sz="1500" baseline="2777" dirty="0">
                <a:latin typeface="Times New Roman"/>
                <a:cs typeface="Times New Roman"/>
              </a:rPr>
              <a:t>b</a:t>
            </a:r>
            <a:r>
              <a:rPr sz="1500" spc="-7" baseline="2777" dirty="0">
                <a:latin typeface="Times New Roman"/>
                <a:cs typeface="Times New Roman"/>
              </a:rPr>
              <a:t>as,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000" i="1" spc="30" dirty="0">
                <a:latin typeface="Times New Roman"/>
                <a:cs typeface="Times New Roman"/>
              </a:rPr>
              <a:t>z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i="1" spc="25" dirty="0">
                <a:latin typeface="Times New Roman"/>
                <a:cs typeface="Times New Roman"/>
              </a:rPr>
              <a:t>f</a:t>
            </a:r>
            <a:r>
              <a:rPr sz="1000" i="1" spc="-45" dirty="0">
                <a:latin typeface="Times New Roman"/>
                <a:cs typeface="Times New Roman"/>
              </a:rPr>
              <a:t> </a:t>
            </a:r>
            <a:r>
              <a:rPr sz="1000" spc="70" dirty="0">
                <a:latin typeface="Times New Roman"/>
                <a:cs typeface="Times New Roman"/>
              </a:rPr>
              <a:t>(</a:t>
            </a:r>
            <a:r>
              <a:rPr sz="1000" i="1" dirty="0">
                <a:latin typeface="Times New Roman"/>
                <a:cs typeface="Times New Roman"/>
              </a:rPr>
              <a:t>x</a:t>
            </a:r>
            <a:r>
              <a:rPr sz="1000" spc="20" dirty="0">
                <a:latin typeface="Times New Roman"/>
                <a:cs typeface="Times New Roman"/>
              </a:rPr>
              <a:t>,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i="1" spc="30" dirty="0">
                <a:latin typeface="Times New Roman"/>
                <a:cs typeface="Times New Roman"/>
              </a:rPr>
              <a:t>y</a:t>
            </a:r>
            <a:r>
              <a:rPr sz="1000" spc="30" dirty="0">
                <a:latin typeface="Times New Roman"/>
                <a:cs typeface="Times New Roman"/>
              </a:rPr>
              <a:t>)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:</a:t>
            </a:r>
            <a:endParaRPr sz="1500" baseline="277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78720" y="3861798"/>
            <a:ext cx="8064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15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08657" y="3685677"/>
            <a:ext cx="177165" cy="354965"/>
            <a:chOff x="1908657" y="3685677"/>
            <a:chExt cx="177165" cy="35496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8657" y="3685677"/>
              <a:ext cx="176811" cy="19973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5313" y="3848539"/>
              <a:ext cx="170155" cy="19209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433467" y="3833507"/>
            <a:ext cx="66675" cy="134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i="1" spc="10" dirty="0">
                <a:latin typeface="Times New Roman"/>
                <a:cs typeface="Times New Roman"/>
              </a:rPr>
              <a:t>x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5080" y="3760944"/>
            <a:ext cx="174117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118235" algn="l"/>
              </a:tabLst>
            </a:pPr>
            <a:r>
              <a:rPr sz="1000" spc="-5" dirty="0">
                <a:latin typeface="Times New Roman"/>
                <a:cs typeface="Times New Roman"/>
              </a:rPr>
              <a:t>derivatif </a:t>
            </a:r>
            <a:r>
              <a:rPr sz="1000" dirty="0">
                <a:latin typeface="Times New Roman"/>
                <a:cs typeface="Times New Roman"/>
              </a:rPr>
              <a:t>pertama:	</a:t>
            </a:r>
            <a:r>
              <a:rPr sz="1500" i="1" spc="-22" baseline="36111" dirty="0">
                <a:latin typeface="Times New Roman"/>
                <a:cs typeface="Times New Roman"/>
              </a:rPr>
              <a:t>z</a:t>
            </a:r>
            <a:r>
              <a:rPr sz="1500" i="1" spc="487" baseline="3611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i="1" spc="10" dirty="0">
                <a:latin typeface="Times New Roman"/>
                <a:cs typeface="Times New Roman"/>
              </a:rPr>
              <a:t>z  </a:t>
            </a:r>
            <a:r>
              <a:rPr sz="1000" i="1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36275" y="3858900"/>
            <a:ext cx="7937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i="1" spc="-2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65923" y="3684401"/>
            <a:ext cx="177165" cy="378460"/>
            <a:chOff x="2665923" y="3684401"/>
            <a:chExt cx="177165" cy="37846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5923" y="3684401"/>
              <a:ext cx="177100" cy="1988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72868" y="3845868"/>
              <a:ext cx="170155" cy="21668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193181" y="3831052"/>
            <a:ext cx="6540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i="1" dirty="0">
                <a:latin typeface="Times New Roman"/>
                <a:cs typeface="Times New Roman"/>
              </a:rPr>
              <a:t>y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13480" y="3759995"/>
            <a:ext cx="5219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i="1" spc="-37" baseline="36111" dirty="0">
                <a:latin typeface="Times New Roman"/>
                <a:cs typeface="Times New Roman"/>
              </a:rPr>
              <a:t>z</a:t>
            </a:r>
            <a:r>
              <a:rPr sz="1500" i="1" spc="472" baseline="3611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z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0480" y="4331589"/>
            <a:ext cx="824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derivatif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kedua: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50652" y="4193304"/>
            <a:ext cx="182880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00" spc="-15" dirty="0">
                <a:latin typeface="Times New Roman"/>
                <a:cs typeface="Times New Roman"/>
              </a:rPr>
              <a:t>2</a:t>
            </a:r>
            <a:r>
              <a:rPr sz="700" spc="-50" dirty="0">
                <a:latin typeface="Times New Roman"/>
                <a:cs typeface="Times New Roman"/>
              </a:rPr>
              <a:t> </a:t>
            </a:r>
            <a:r>
              <a:rPr sz="1500" i="1" spc="-30" baseline="-25000" dirty="0">
                <a:latin typeface="Times New Roman"/>
                <a:cs typeface="Times New Roman"/>
              </a:rPr>
              <a:t>z</a:t>
            </a:r>
            <a:endParaRPr sz="1500" baseline="-25000">
              <a:latin typeface="Times New Roman"/>
              <a:cs typeface="Times New Roman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97898" y="4237121"/>
            <a:ext cx="240909" cy="373740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943032" y="4331174"/>
            <a:ext cx="764540" cy="2146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7329">
              <a:lnSpc>
                <a:spcPts val="730"/>
              </a:lnSpc>
              <a:spcBef>
                <a:spcPts val="125"/>
              </a:spcBef>
              <a:tabLst>
                <a:tab pos="694055" algn="l"/>
              </a:tabLst>
            </a:pP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spc="254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Times New Roman"/>
                <a:cs typeface="Times New Roman"/>
              </a:rPr>
              <a:t>z	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  <a:p>
            <a:pPr marL="38100">
              <a:lnSpc>
                <a:spcPts val="730"/>
              </a:lnSpc>
              <a:tabLst>
                <a:tab pos="558165" algn="l"/>
              </a:tabLst>
            </a:pPr>
            <a:r>
              <a:rPr sz="1500" i="1" spc="22" baseline="-33333" dirty="0">
                <a:latin typeface="Times New Roman"/>
                <a:cs typeface="Times New Roman"/>
              </a:rPr>
              <a:t>x</a:t>
            </a:r>
            <a:r>
              <a:rPr sz="1050" spc="22" baseline="-11904" dirty="0">
                <a:latin typeface="Times New Roman"/>
                <a:cs typeface="Times New Roman"/>
              </a:rPr>
              <a:t>2	</a:t>
            </a:r>
            <a:r>
              <a:rPr sz="700" i="1" dirty="0">
                <a:latin typeface="Times New Roman"/>
                <a:cs typeface="Times New Roman"/>
              </a:rPr>
              <a:t>xx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11613" y="4192931"/>
            <a:ext cx="1841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700" spc="-10" dirty="0">
                <a:latin typeface="Times New Roman"/>
                <a:cs typeface="Times New Roman"/>
              </a:rPr>
              <a:t>2</a:t>
            </a:r>
            <a:r>
              <a:rPr sz="700" spc="-55" dirty="0">
                <a:latin typeface="Times New Roman"/>
                <a:cs typeface="Times New Roman"/>
              </a:rPr>
              <a:t> </a:t>
            </a:r>
            <a:r>
              <a:rPr sz="1500" i="1" spc="-15" baseline="-25000" dirty="0">
                <a:latin typeface="Times New Roman"/>
                <a:cs typeface="Times New Roman"/>
              </a:rPr>
              <a:t>z</a:t>
            </a:r>
            <a:endParaRPr sz="1500" baseline="-25000">
              <a:latin typeface="Times New Roman"/>
              <a:cs typeface="Times New Roman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57688" y="4237066"/>
            <a:ext cx="240909" cy="411896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802822" y="4330906"/>
            <a:ext cx="678180" cy="235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>
              <a:lnSpc>
                <a:spcPts val="825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i="1" spc="25" dirty="0">
                <a:latin typeface="Times New Roman"/>
                <a:cs typeface="Times New Roman"/>
              </a:rPr>
              <a:t>z</a:t>
            </a:r>
            <a:r>
              <a:rPr sz="1050" i="1" spc="37" baseline="-19841" dirty="0">
                <a:latin typeface="Times New Roman"/>
                <a:cs typeface="Times New Roman"/>
              </a:rPr>
              <a:t>yy</a:t>
            </a:r>
            <a:endParaRPr sz="1050" baseline="-19841">
              <a:latin typeface="Times New Roman"/>
              <a:cs typeface="Times New Roman"/>
            </a:endParaRPr>
          </a:p>
          <a:p>
            <a:pPr marL="38100">
              <a:lnSpc>
                <a:spcPts val="825"/>
              </a:lnSpc>
            </a:pPr>
            <a:r>
              <a:rPr sz="1500" i="1" spc="44" baseline="-25000" dirty="0">
                <a:latin typeface="Times New Roman"/>
                <a:cs typeface="Times New Roman"/>
              </a:rPr>
              <a:t>y</a:t>
            </a:r>
            <a:r>
              <a:rPr sz="700" spc="3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855094" y="4820560"/>
            <a:ext cx="317500" cy="398780"/>
            <a:chOff x="1855094" y="4820560"/>
            <a:chExt cx="317500" cy="398780"/>
          </a:xfrm>
        </p:grpSpPr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55094" y="4820560"/>
              <a:ext cx="317370" cy="21986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61922" y="5003081"/>
              <a:ext cx="310542" cy="216110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2822834" y="4820560"/>
            <a:ext cx="317500" cy="398780"/>
            <a:chOff x="2822834" y="4820560"/>
            <a:chExt cx="317500" cy="398780"/>
          </a:xfrm>
        </p:grpSpPr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2834" y="4820560"/>
              <a:ext cx="317370" cy="21986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29662" y="5003081"/>
              <a:ext cx="310542" cy="216110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939189" y="5384920"/>
            <a:ext cx="508634" cy="457834"/>
            <a:chOff x="939189" y="5384920"/>
            <a:chExt cx="508634" cy="457834"/>
          </a:xfrm>
        </p:grpSpPr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9189" y="5384920"/>
              <a:ext cx="508091" cy="26670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4690" y="5651634"/>
              <a:ext cx="386559" cy="190492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39039" y="6006584"/>
            <a:ext cx="688659" cy="266707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912512" y="6006584"/>
            <a:ext cx="894080" cy="457834"/>
            <a:chOff x="1912512" y="6006584"/>
            <a:chExt cx="894080" cy="457834"/>
          </a:xfrm>
        </p:grpSpPr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12512" y="6006584"/>
              <a:ext cx="689148" cy="26670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05070" y="6273299"/>
              <a:ext cx="501141" cy="190492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659180" y="4776362"/>
            <a:ext cx="3781425" cy="1665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21435">
              <a:lnSpc>
                <a:spcPts val="1140"/>
              </a:lnSpc>
              <a:spcBef>
                <a:spcPts val="110"/>
              </a:spcBef>
              <a:tabLst>
                <a:tab pos="2288540" algn="l"/>
              </a:tabLst>
            </a:pPr>
            <a:r>
              <a:rPr sz="700" dirty="0">
                <a:latin typeface="Times New Roman"/>
                <a:cs typeface="Times New Roman"/>
              </a:rPr>
              <a:t>2</a:t>
            </a:r>
            <a:r>
              <a:rPr sz="700" spc="-70" dirty="0">
                <a:latin typeface="Times New Roman"/>
                <a:cs typeface="Times New Roman"/>
              </a:rPr>
              <a:t> </a:t>
            </a:r>
            <a:r>
              <a:rPr sz="1500" i="1" baseline="-25000" dirty="0">
                <a:latin typeface="Times New Roman"/>
                <a:cs typeface="Times New Roman"/>
              </a:rPr>
              <a:t>z	</a:t>
            </a:r>
            <a:r>
              <a:rPr sz="700" dirty="0">
                <a:latin typeface="Times New Roman"/>
                <a:cs typeface="Times New Roman"/>
              </a:rPr>
              <a:t>2</a:t>
            </a:r>
            <a:r>
              <a:rPr sz="700" spc="-70" dirty="0">
                <a:latin typeface="Times New Roman"/>
                <a:cs typeface="Times New Roman"/>
              </a:rPr>
              <a:t> </a:t>
            </a:r>
            <a:r>
              <a:rPr sz="1500" i="1" baseline="-25000" dirty="0">
                <a:latin typeface="Times New Roman"/>
                <a:cs typeface="Times New Roman"/>
              </a:rPr>
              <a:t>z</a:t>
            </a:r>
            <a:endParaRPr sz="1500" baseline="-25000">
              <a:latin typeface="Times New Roman"/>
              <a:cs typeface="Times New Roman"/>
            </a:endParaRPr>
          </a:p>
          <a:p>
            <a:pPr marL="1278890">
              <a:lnSpc>
                <a:spcPts val="1140"/>
              </a:lnSpc>
              <a:tabLst>
                <a:tab pos="2246630" algn="l"/>
              </a:tabLst>
            </a:pPr>
            <a:r>
              <a:rPr sz="1500" i="1" baseline="-44444" dirty="0">
                <a:latin typeface="Times New Roman"/>
                <a:cs typeface="Times New Roman"/>
              </a:rPr>
              <a:t>x</a:t>
            </a:r>
            <a:r>
              <a:rPr sz="1500" i="1" spc="509" baseline="-44444" dirty="0">
                <a:latin typeface="Times New Roman"/>
                <a:cs typeface="Times New Roman"/>
              </a:rPr>
              <a:t> </a:t>
            </a:r>
            <a:r>
              <a:rPr sz="1500" i="1" baseline="-44444" dirty="0">
                <a:latin typeface="Times New Roman"/>
                <a:cs typeface="Times New Roman"/>
              </a:rPr>
              <a:t>y</a:t>
            </a:r>
            <a:r>
              <a:rPr sz="1500" i="1" spc="547" baseline="-4444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  </a:t>
            </a:r>
            <a:r>
              <a:rPr sz="1000" i="1" spc="15" dirty="0">
                <a:latin typeface="Times New Roman"/>
                <a:cs typeface="Times New Roman"/>
              </a:rPr>
              <a:t>z</a:t>
            </a:r>
            <a:r>
              <a:rPr sz="1050" i="1" spc="22" baseline="-19841" dirty="0">
                <a:latin typeface="Times New Roman"/>
                <a:cs typeface="Times New Roman"/>
              </a:rPr>
              <a:t>xy </a:t>
            </a:r>
            <a:r>
              <a:rPr sz="1050" i="1" spc="135" baseline="-1984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	</a:t>
            </a:r>
            <a:r>
              <a:rPr sz="1500" i="1" baseline="-44444" dirty="0">
                <a:latin typeface="Times New Roman"/>
                <a:cs typeface="Times New Roman"/>
              </a:rPr>
              <a:t>y</a:t>
            </a:r>
            <a:r>
              <a:rPr sz="1500" i="1" spc="494" baseline="-44444" dirty="0">
                <a:latin typeface="Times New Roman"/>
                <a:cs typeface="Times New Roman"/>
              </a:rPr>
              <a:t> </a:t>
            </a:r>
            <a:r>
              <a:rPr sz="1500" i="1" baseline="-44444" dirty="0">
                <a:latin typeface="Times New Roman"/>
                <a:cs typeface="Times New Roman"/>
              </a:rPr>
              <a:t>x</a:t>
            </a:r>
            <a:r>
              <a:rPr sz="1500" i="1" spc="487" baseline="-4444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i="1" spc="30" dirty="0">
                <a:latin typeface="Times New Roman"/>
                <a:cs typeface="Times New Roman"/>
              </a:rPr>
              <a:t>z</a:t>
            </a:r>
            <a:r>
              <a:rPr sz="1050" i="1" spc="44" baseline="-19841" dirty="0">
                <a:latin typeface="Times New Roman"/>
                <a:cs typeface="Times New Roman"/>
              </a:rPr>
              <a:t>yx</a:t>
            </a:r>
            <a:endParaRPr sz="1050" baseline="-19841">
              <a:latin typeface="Times New Roman"/>
              <a:cs typeface="Times New Roman"/>
            </a:endParaRPr>
          </a:p>
          <a:p>
            <a:pPr marL="250825" indent="-226060">
              <a:lnSpc>
                <a:spcPct val="100000"/>
              </a:lnSpc>
              <a:spcBef>
                <a:spcPts val="1165"/>
              </a:spcBef>
              <a:buFont typeface="Symbol"/>
              <a:buChar char=""/>
              <a:tabLst>
                <a:tab pos="250825" algn="l"/>
                <a:tab pos="251460" algn="l"/>
              </a:tabLst>
            </a:pPr>
            <a:r>
              <a:rPr sz="1000" spc="-5" dirty="0">
                <a:latin typeface="Times New Roman"/>
                <a:cs typeface="Times New Roman"/>
              </a:rPr>
              <a:t>integral:</a:t>
            </a:r>
            <a:endParaRPr sz="1000">
              <a:latin typeface="Times New Roman"/>
              <a:cs typeface="Times New Roman"/>
            </a:endParaRPr>
          </a:p>
          <a:p>
            <a:pPr marL="410209">
              <a:lnSpc>
                <a:spcPct val="100000"/>
              </a:lnSpc>
              <a:spcBef>
                <a:spcPts val="350"/>
              </a:spcBef>
            </a:pPr>
            <a:r>
              <a:rPr sz="1000" i="1" spc="30" dirty="0">
                <a:latin typeface="Times New Roman"/>
                <a:cs typeface="Times New Roman"/>
              </a:rPr>
              <a:t>g</a:t>
            </a:r>
            <a:r>
              <a:rPr sz="1000" spc="30" dirty="0">
                <a:latin typeface="Times New Roman"/>
                <a:cs typeface="Times New Roman"/>
              </a:rPr>
              <a:t>(</a:t>
            </a:r>
            <a:r>
              <a:rPr sz="1000" i="1" spc="30" dirty="0">
                <a:latin typeface="Times New Roman"/>
                <a:cs typeface="Times New Roman"/>
              </a:rPr>
              <a:t>x</a:t>
            </a:r>
            <a:r>
              <a:rPr sz="1000" spc="30" dirty="0">
                <a:latin typeface="Times New Roman"/>
                <a:cs typeface="Times New Roman"/>
              </a:rPr>
              <a:t>)</a:t>
            </a:r>
            <a:r>
              <a:rPr sz="1000" i="1" spc="30" dirty="0">
                <a:latin typeface="Times New Roman"/>
                <a:cs typeface="Times New Roman"/>
              </a:rPr>
              <a:t>dx</a:t>
            </a:r>
            <a:r>
              <a:rPr sz="1000" i="1" spc="2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integral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terhadap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satu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peubah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bebas</a:t>
            </a:r>
            <a:endParaRPr sz="10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605"/>
              </a:spcBef>
              <a:tabLst>
                <a:tab pos="508000" algn="l"/>
              </a:tabLst>
            </a:pPr>
            <a:r>
              <a:rPr sz="1000" i="1" spc="30" dirty="0">
                <a:latin typeface="Times New Roman"/>
                <a:cs typeface="Times New Roman"/>
              </a:rPr>
              <a:t>y	</a:t>
            </a:r>
            <a:r>
              <a:rPr sz="1000" i="1" spc="75" dirty="0">
                <a:latin typeface="Times New Roman"/>
                <a:cs typeface="Times New Roman"/>
              </a:rPr>
              <a:t>g</a:t>
            </a:r>
            <a:r>
              <a:rPr sz="1000" spc="60" dirty="0">
                <a:latin typeface="Times New Roman"/>
                <a:cs typeface="Times New Roman"/>
              </a:rPr>
              <a:t>(</a:t>
            </a:r>
            <a:r>
              <a:rPr sz="1000" i="1" spc="20" dirty="0">
                <a:latin typeface="Times New Roman"/>
                <a:cs typeface="Times New Roman"/>
              </a:rPr>
              <a:t>x</a:t>
            </a:r>
            <a:r>
              <a:rPr sz="1000" spc="20" dirty="0">
                <a:latin typeface="Times New Roman"/>
                <a:cs typeface="Times New Roman"/>
              </a:rPr>
              <a:t>)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53365" marR="17780" indent="236854">
              <a:lnSpc>
                <a:spcPct val="150500"/>
              </a:lnSpc>
              <a:tabLst>
                <a:tab pos="1464310" algn="l"/>
                <a:tab pos="1778000" algn="l"/>
              </a:tabLst>
            </a:pPr>
            <a:r>
              <a:rPr sz="1000" i="1" spc="25" dirty="0">
                <a:latin typeface="Times New Roman"/>
                <a:cs typeface="Times New Roman"/>
              </a:rPr>
              <a:t>g</a:t>
            </a:r>
            <a:r>
              <a:rPr sz="1000" i="1" spc="-95" dirty="0">
                <a:latin typeface="Times New Roman"/>
                <a:cs typeface="Times New Roman"/>
              </a:rPr>
              <a:t> </a:t>
            </a:r>
            <a:r>
              <a:rPr sz="1000" spc="65" dirty="0">
                <a:latin typeface="Times New Roman"/>
                <a:cs typeface="Times New Roman"/>
              </a:rPr>
              <a:t>(</a:t>
            </a:r>
            <a:r>
              <a:rPr sz="1000" i="1" spc="5" dirty="0">
                <a:latin typeface="Times New Roman"/>
                <a:cs typeface="Times New Roman"/>
              </a:rPr>
              <a:t>x</a:t>
            </a:r>
            <a:r>
              <a:rPr sz="1000" spc="10" dirty="0">
                <a:latin typeface="Times New Roman"/>
                <a:cs typeface="Times New Roman"/>
              </a:rPr>
              <a:t>,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i="1" spc="35" dirty="0">
                <a:latin typeface="Times New Roman"/>
                <a:cs typeface="Times New Roman"/>
              </a:rPr>
              <a:t>y</a:t>
            </a:r>
            <a:r>
              <a:rPr sz="1000" spc="15" dirty="0">
                <a:latin typeface="Times New Roman"/>
                <a:cs typeface="Times New Roman"/>
              </a:rPr>
              <a:t>)</a:t>
            </a:r>
            <a:r>
              <a:rPr sz="1000" spc="-140" dirty="0">
                <a:latin typeface="Times New Roman"/>
                <a:cs typeface="Times New Roman"/>
              </a:rPr>
              <a:t> </a:t>
            </a:r>
            <a:r>
              <a:rPr sz="1000" i="1" spc="-10" dirty="0">
                <a:latin typeface="Times New Roman"/>
                <a:cs typeface="Times New Roman"/>
              </a:rPr>
              <a:t>d</a:t>
            </a:r>
            <a:r>
              <a:rPr sz="1000" i="1" spc="145" dirty="0">
                <a:latin typeface="Times New Roman"/>
                <a:cs typeface="Times New Roman"/>
              </a:rPr>
              <a:t>x</a:t>
            </a:r>
            <a:r>
              <a:rPr sz="1000" i="1" spc="-10" dirty="0">
                <a:latin typeface="Times New Roman"/>
                <a:cs typeface="Times New Roman"/>
              </a:rPr>
              <a:t>d</a:t>
            </a:r>
            <a:r>
              <a:rPr sz="1000" i="1" spc="25" dirty="0">
                <a:latin typeface="Times New Roman"/>
                <a:cs typeface="Times New Roman"/>
              </a:rPr>
              <a:t>y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i="1" spc="25" dirty="0">
                <a:latin typeface="Times New Roman"/>
                <a:cs typeface="Times New Roman"/>
              </a:rPr>
              <a:t>g</a:t>
            </a:r>
            <a:r>
              <a:rPr sz="1000" i="1" spc="-95" dirty="0">
                <a:latin typeface="Times New Roman"/>
                <a:cs typeface="Times New Roman"/>
              </a:rPr>
              <a:t> </a:t>
            </a:r>
            <a:r>
              <a:rPr sz="1000" spc="65" dirty="0">
                <a:latin typeface="Times New Roman"/>
                <a:cs typeface="Times New Roman"/>
              </a:rPr>
              <a:t>(</a:t>
            </a:r>
            <a:r>
              <a:rPr sz="1000" i="1" spc="5" dirty="0">
                <a:latin typeface="Times New Roman"/>
                <a:cs typeface="Times New Roman"/>
              </a:rPr>
              <a:t>x</a:t>
            </a:r>
            <a:r>
              <a:rPr sz="1000" spc="10" dirty="0">
                <a:latin typeface="Times New Roman"/>
                <a:cs typeface="Times New Roman"/>
              </a:rPr>
              <a:t>,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i="1" spc="35" dirty="0">
                <a:latin typeface="Times New Roman"/>
                <a:cs typeface="Times New Roman"/>
              </a:rPr>
              <a:t>y</a:t>
            </a:r>
            <a:r>
              <a:rPr sz="1000" spc="15" dirty="0">
                <a:latin typeface="Times New Roman"/>
                <a:cs typeface="Times New Roman"/>
              </a:rPr>
              <a:t>)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d</a:t>
            </a:r>
            <a:r>
              <a:rPr sz="1000" i="1" spc="160" dirty="0">
                <a:latin typeface="Times New Roman"/>
                <a:cs typeface="Times New Roman"/>
              </a:rPr>
              <a:t>y</a:t>
            </a:r>
            <a:r>
              <a:rPr sz="1000" i="1" spc="-5" dirty="0">
                <a:latin typeface="Times New Roman"/>
                <a:cs typeface="Times New Roman"/>
              </a:rPr>
              <a:t>d</a:t>
            </a:r>
            <a:r>
              <a:rPr sz="1000" i="1" spc="25" dirty="0">
                <a:latin typeface="Times New Roman"/>
                <a:cs typeface="Times New Roman"/>
              </a:rPr>
              <a:t>x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i="1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k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ral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</a:t>
            </a:r>
            <a:r>
              <a:rPr sz="1000" spc="-15" dirty="0">
                <a:latin typeface="Times New Roman"/>
                <a:cs typeface="Times New Roman"/>
              </a:rPr>
              <a:t>h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ap 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un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spc="10" dirty="0">
                <a:latin typeface="Times New Roman"/>
                <a:cs typeface="Times New Roman"/>
              </a:rPr>
              <a:t>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ah 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i="1" spc="30" dirty="0">
                <a:latin typeface="Times New Roman"/>
                <a:cs typeface="Times New Roman"/>
              </a:rPr>
              <a:t>z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i="1" spc="75" dirty="0">
                <a:latin typeface="Times New Roman"/>
                <a:cs typeface="Times New Roman"/>
              </a:rPr>
              <a:t>g</a:t>
            </a:r>
            <a:r>
              <a:rPr sz="1000" spc="65" dirty="0">
                <a:latin typeface="Times New Roman"/>
                <a:cs typeface="Times New Roman"/>
              </a:rPr>
              <a:t>(</a:t>
            </a:r>
            <a:r>
              <a:rPr sz="1000" i="1" spc="5" dirty="0">
                <a:latin typeface="Times New Roman"/>
                <a:cs typeface="Times New Roman"/>
              </a:rPr>
              <a:t>x</a:t>
            </a:r>
            <a:r>
              <a:rPr sz="1000" spc="20" dirty="0">
                <a:latin typeface="Times New Roman"/>
                <a:cs typeface="Times New Roman"/>
              </a:rPr>
              <a:t>,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i="1" spc="35" dirty="0">
                <a:latin typeface="Times New Roman"/>
                <a:cs typeface="Times New Roman"/>
              </a:rPr>
              <a:t>y</a:t>
            </a:r>
            <a:r>
              <a:rPr sz="1000" spc="30" dirty="0">
                <a:latin typeface="Times New Roman"/>
                <a:cs typeface="Times New Roman"/>
              </a:rPr>
              <a:t>)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023" y="430783"/>
            <a:ext cx="2463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27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444" y="2241031"/>
            <a:ext cx="462585" cy="1728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6383" y="2417579"/>
            <a:ext cx="402866" cy="1904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2004" y="912622"/>
            <a:ext cx="3982720" cy="1868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D.</a:t>
            </a:r>
            <a:r>
              <a:rPr sz="1000" b="1" spc="55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JENIS MODEL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MATEMATIS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7620" indent="226695" algn="just">
              <a:lnSpc>
                <a:spcPct val="108000"/>
              </a:lnSpc>
            </a:pP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memperhatikan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parameter,</a:t>
            </a:r>
            <a:r>
              <a:rPr sz="1000" dirty="0">
                <a:latin typeface="Times New Roman"/>
                <a:cs typeface="Times New Roman"/>
              </a:rPr>
              <a:t> operator,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hubungan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antar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parameter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seperti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-5" dirty="0">
                <a:latin typeface="Times New Roman"/>
                <a:cs typeface="Times New Roman"/>
              </a:rPr>
              <a:t> disebutkan</a:t>
            </a:r>
            <a:r>
              <a:rPr sz="1000" dirty="0">
                <a:latin typeface="Times New Roman"/>
                <a:cs typeface="Times New Roman"/>
              </a:rPr>
              <a:t> di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suatu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dirty="0">
                <a:latin typeface="Times New Roman"/>
                <a:cs typeface="Times New Roman"/>
              </a:rPr>
              <a:t> dapat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disebutkan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jenisnya.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i="1" spc="-5" dirty="0">
                <a:latin typeface="Times New Roman"/>
                <a:cs typeface="Times New Roman"/>
              </a:rPr>
              <a:t>Contoh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1.3</a:t>
            </a:r>
            <a:endParaRPr sz="1000">
              <a:latin typeface="Times New Roman"/>
              <a:cs typeface="Times New Roman"/>
            </a:endParaRPr>
          </a:p>
          <a:p>
            <a:pPr marL="239395" marR="5080" indent="-227329">
              <a:lnSpc>
                <a:spcPct val="127600"/>
              </a:lnSpc>
              <a:spcBef>
                <a:spcPts val="940"/>
              </a:spcBef>
              <a:tabLst>
                <a:tab pos="275590" algn="l"/>
                <a:tab pos="474345" algn="l"/>
                <a:tab pos="3315335" algn="l"/>
              </a:tabLst>
            </a:pPr>
            <a:r>
              <a:rPr sz="1000" spc="-5" dirty="0">
                <a:latin typeface="Times New Roman"/>
                <a:cs typeface="Times New Roman"/>
              </a:rPr>
              <a:t>(i)		</a:t>
            </a:r>
            <a:r>
              <a:rPr sz="950" i="1" spc="15" dirty="0">
                <a:latin typeface="Times New Roman"/>
                <a:cs typeface="Times New Roman"/>
              </a:rPr>
              <a:t>y	</a:t>
            </a:r>
            <a:r>
              <a:rPr sz="950" spc="30" dirty="0">
                <a:latin typeface="Times New Roman"/>
                <a:cs typeface="Times New Roman"/>
              </a:rPr>
              <a:t>1000</a:t>
            </a:r>
            <a:r>
              <a:rPr sz="950" i="1" spc="30" dirty="0">
                <a:latin typeface="Times New Roman"/>
                <a:cs typeface="Times New Roman"/>
              </a:rPr>
              <a:t>x</a:t>
            </a:r>
            <a:r>
              <a:rPr sz="950" i="1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seperti </a:t>
            </a: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 </a:t>
            </a:r>
            <a:r>
              <a:rPr sz="1000" dirty="0">
                <a:latin typeface="Times New Roman"/>
                <a:cs typeface="Times New Roman"/>
              </a:rPr>
              <a:t>1.1,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dapat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disebut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persamaan.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Lebih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khusus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lagi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disebut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persamaan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linear,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karena</a:t>
            </a:r>
            <a:r>
              <a:rPr sz="1000" spc="555" dirty="0">
                <a:latin typeface="Times New Roman"/>
                <a:cs typeface="Times New Roman"/>
              </a:rPr>
              <a:t> </a:t>
            </a:r>
            <a:r>
              <a:rPr sz="1000" i="1" spc="30" dirty="0">
                <a:latin typeface="Times New Roman"/>
                <a:cs typeface="Times New Roman"/>
              </a:rPr>
              <a:t>y	</a:t>
            </a:r>
            <a:r>
              <a:rPr sz="1000" i="1" spc="20" dirty="0">
                <a:latin typeface="Times New Roman"/>
                <a:cs typeface="Times New Roman"/>
              </a:rPr>
              <a:t>f </a:t>
            </a:r>
            <a:r>
              <a:rPr sz="1000" spc="35" dirty="0">
                <a:latin typeface="Times New Roman"/>
                <a:cs typeface="Times New Roman"/>
              </a:rPr>
              <a:t>(</a:t>
            </a:r>
            <a:r>
              <a:rPr sz="1000" i="1" spc="35" dirty="0">
                <a:latin typeface="Times New Roman"/>
                <a:cs typeface="Times New Roman"/>
              </a:rPr>
              <a:t>x</a:t>
            </a:r>
            <a:r>
              <a:rPr sz="1000" spc="35" dirty="0">
                <a:latin typeface="Times New Roman"/>
                <a:cs typeface="Times New Roman"/>
              </a:rPr>
              <a:t>)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berupa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linear</a:t>
            </a:r>
            <a:r>
              <a:rPr sz="1000" dirty="0">
                <a:latin typeface="Times New Roman"/>
                <a:cs typeface="Times New Roman"/>
              </a:rPr>
              <a:t> (berderajat </a:t>
            </a:r>
            <a:r>
              <a:rPr sz="1000" spc="-5" dirty="0">
                <a:latin typeface="Times New Roman"/>
                <a:cs typeface="Times New Roman"/>
              </a:rPr>
              <a:t>satu).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3028314"/>
            <a:ext cx="1809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(ii)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9637" y="2896938"/>
            <a:ext cx="920750" cy="4006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274320" algn="l"/>
                <a:tab pos="558800" algn="l"/>
              </a:tabLst>
            </a:pPr>
            <a:r>
              <a:rPr sz="950" spc="80" dirty="0">
                <a:latin typeface="Times New Roman"/>
                <a:cs typeface="Times New Roman"/>
              </a:rPr>
              <a:t>4</a:t>
            </a:r>
            <a:r>
              <a:rPr sz="950" i="1" spc="15" dirty="0">
                <a:latin typeface="Times New Roman"/>
                <a:cs typeface="Times New Roman"/>
              </a:rPr>
              <a:t>x</a:t>
            </a:r>
            <a:r>
              <a:rPr sz="950" i="1" dirty="0">
                <a:latin typeface="Times New Roman"/>
                <a:cs typeface="Times New Roman"/>
              </a:rPr>
              <a:t>	</a:t>
            </a:r>
            <a:r>
              <a:rPr sz="950" spc="15" dirty="0">
                <a:latin typeface="Times New Roman"/>
                <a:cs typeface="Times New Roman"/>
              </a:rPr>
              <a:t>5</a:t>
            </a:r>
            <a:r>
              <a:rPr sz="950" spc="-140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y</a:t>
            </a:r>
            <a:r>
              <a:rPr sz="950" i="1" dirty="0">
                <a:latin typeface="Times New Roman"/>
                <a:cs typeface="Times New Roman"/>
              </a:rPr>
              <a:t>	</a:t>
            </a:r>
            <a:r>
              <a:rPr sz="950" spc="20" dirty="0">
                <a:latin typeface="Times New Roman"/>
                <a:cs typeface="Times New Roman"/>
              </a:rPr>
              <a:t>50</a:t>
            </a:r>
            <a:r>
              <a:rPr sz="950" spc="5" dirty="0">
                <a:latin typeface="Times New Roman"/>
                <a:cs typeface="Times New Roman"/>
              </a:rPr>
              <a:t>.</a:t>
            </a:r>
            <a:r>
              <a:rPr sz="950" spc="20" dirty="0">
                <a:latin typeface="Times New Roman"/>
                <a:cs typeface="Times New Roman"/>
              </a:rPr>
              <a:t>00</a:t>
            </a:r>
            <a:r>
              <a:rPr sz="950" spc="15" dirty="0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335"/>
              </a:spcBef>
              <a:tabLst>
                <a:tab pos="358775" algn="l"/>
                <a:tab pos="558165" algn="l"/>
              </a:tabLst>
            </a:pPr>
            <a:r>
              <a:rPr sz="950" spc="80" dirty="0">
                <a:latin typeface="Times New Roman"/>
                <a:cs typeface="Times New Roman"/>
              </a:rPr>
              <a:t>2</a:t>
            </a:r>
            <a:r>
              <a:rPr sz="950" i="1" spc="15" dirty="0">
                <a:latin typeface="Times New Roman"/>
                <a:cs typeface="Times New Roman"/>
              </a:rPr>
              <a:t>x</a:t>
            </a:r>
            <a:r>
              <a:rPr sz="950" i="1" dirty="0">
                <a:latin typeface="Times New Roman"/>
                <a:cs typeface="Times New Roman"/>
              </a:rPr>
              <a:t>	</a:t>
            </a:r>
            <a:r>
              <a:rPr sz="950" i="1" spc="15" dirty="0">
                <a:latin typeface="Times New Roman"/>
                <a:cs typeface="Times New Roman"/>
              </a:rPr>
              <a:t>y</a:t>
            </a:r>
            <a:r>
              <a:rPr sz="950" i="1" dirty="0">
                <a:latin typeface="Times New Roman"/>
                <a:cs typeface="Times New Roman"/>
              </a:rPr>
              <a:t>	</a:t>
            </a:r>
            <a:r>
              <a:rPr sz="950" spc="20" dirty="0">
                <a:latin typeface="Times New Roman"/>
                <a:cs typeface="Times New Roman"/>
              </a:rPr>
              <a:t>16</a:t>
            </a:r>
            <a:r>
              <a:rPr sz="950" spc="5" dirty="0">
                <a:latin typeface="Times New Roman"/>
                <a:cs typeface="Times New Roman"/>
              </a:rPr>
              <a:t>.</a:t>
            </a:r>
            <a:r>
              <a:rPr sz="950" spc="20" dirty="0">
                <a:latin typeface="Times New Roman"/>
                <a:cs typeface="Times New Roman"/>
              </a:rPr>
              <a:t>00</a:t>
            </a:r>
            <a:r>
              <a:rPr sz="950" spc="15" dirty="0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58033" y="2938901"/>
            <a:ext cx="987425" cy="393065"/>
            <a:chOff x="1158033" y="2938901"/>
            <a:chExt cx="987425" cy="39306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033" y="2938901"/>
              <a:ext cx="508942" cy="1825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146" y="2938901"/>
              <a:ext cx="774984" cy="197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033" y="2938901"/>
              <a:ext cx="508942" cy="2038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033" y="2966220"/>
              <a:ext cx="508942" cy="2147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8033" y="3027533"/>
              <a:ext cx="508942" cy="2147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033" y="3095524"/>
              <a:ext cx="508942" cy="2147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1977" y="3108878"/>
              <a:ext cx="773154" cy="2147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8033" y="3147730"/>
              <a:ext cx="508942" cy="18424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203830" y="3028314"/>
            <a:ext cx="2679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3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dapat</a:t>
            </a:r>
            <a:r>
              <a:rPr sz="1000" spc="3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disebut</a:t>
            </a:r>
            <a:r>
              <a:rPr sz="1000" spc="3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3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sistem</a:t>
            </a:r>
            <a:r>
              <a:rPr sz="1000" spc="3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3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linear,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29080" y="3314217"/>
            <a:ext cx="3756025" cy="68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83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karena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kedua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disebutkan</a:t>
            </a:r>
            <a:r>
              <a:rPr sz="1000" dirty="0">
                <a:latin typeface="Times New Roman"/>
                <a:cs typeface="Times New Roman"/>
              </a:rPr>
              <a:t> di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atas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berupa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linear.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samping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itu,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dan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i="1" spc="2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pertama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harus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memenuhi persamaan kedua,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demikian pula </a:t>
            </a:r>
            <a:r>
              <a:rPr sz="1000" i="1" spc="-5" dirty="0">
                <a:latin typeface="Times New Roman"/>
                <a:cs typeface="Times New Roman"/>
              </a:rPr>
              <a:t>x </a:t>
            </a:r>
            <a:r>
              <a:rPr sz="1000" spc="-5" dirty="0">
                <a:latin typeface="Times New Roman"/>
                <a:cs typeface="Times New Roman"/>
              </a:rPr>
              <a:t>dan </a:t>
            </a:r>
            <a:r>
              <a:rPr sz="1000" i="1" spc="-5" dirty="0">
                <a:latin typeface="Times New Roman"/>
                <a:cs typeface="Times New Roman"/>
              </a:rPr>
              <a:t>y </a:t>
            </a:r>
            <a:r>
              <a:rPr sz="1000" dirty="0">
                <a:latin typeface="Times New Roman"/>
                <a:cs typeface="Times New Roman"/>
              </a:rPr>
              <a:t>pada </a:t>
            </a:r>
            <a:r>
              <a:rPr sz="1000" spc="-5" dirty="0">
                <a:latin typeface="Times New Roman"/>
                <a:cs typeface="Times New Roman"/>
              </a:rPr>
              <a:t>persamaan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kedua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harus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memenuhi persamaan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pertama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(membentuk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sistem).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7478" y="434215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>
                <a:moveTo>
                  <a:pt x="0" y="0"/>
                </a:moveTo>
                <a:lnTo>
                  <a:pt x="138948" y="0"/>
                </a:lnTo>
              </a:path>
            </a:pathLst>
          </a:custGeom>
          <a:ln w="62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73366" y="4333939"/>
            <a:ext cx="12255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15" dirty="0">
                <a:latin typeface="Times New Roman"/>
                <a:cs typeface="Times New Roman"/>
              </a:rPr>
              <a:t>dt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36285" y="4220755"/>
            <a:ext cx="275472" cy="21793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63904" y="4233716"/>
            <a:ext cx="278638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98170" algn="l"/>
              </a:tabLst>
            </a:pPr>
            <a:r>
              <a:rPr sz="1000" spc="-5" dirty="0">
                <a:latin typeface="Times New Roman"/>
                <a:cs typeface="Times New Roman"/>
              </a:rPr>
              <a:t>(iii)</a:t>
            </a:r>
            <a:r>
              <a:rPr sz="1000" spc="330" dirty="0">
                <a:latin typeface="Times New Roman"/>
                <a:cs typeface="Times New Roman"/>
              </a:rPr>
              <a:t> </a:t>
            </a:r>
            <a:r>
              <a:rPr sz="1500" i="1" baseline="36111" dirty="0">
                <a:latin typeface="Times New Roman"/>
                <a:cs typeface="Times New Roman"/>
              </a:rPr>
              <a:t>dx	</a:t>
            </a:r>
            <a:r>
              <a:rPr sz="1000" i="1" spc="-5" dirty="0">
                <a:latin typeface="Times New Roman"/>
                <a:cs typeface="Times New Roman"/>
              </a:rPr>
              <a:t>kx</a:t>
            </a:r>
            <a:r>
              <a:rPr sz="1000" i="1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disebut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diferensial,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9080" y="4508373"/>
            <a:ext cx="3755390" cy="3384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28575">
              <a:lnSpc>
                <a:spcPct val="105200"/>
              </a:lnSpc>
              <a:spcBef>
                <a:spcPts val="30"/>
              </a:spcBef>
            </a:pPr>
            <a:r>
              <a:rPr sz="1000" spc="-5" dirty="0">
                <a:latin typeface="Times New Roman"/>
                <a:cs typeface="Times New Roman"/>
              </a:rPr>
              <a:t>karena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mengandung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simbol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(yaitu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=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)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dan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mengandung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simbol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diferensial</a:t>
            </a:r>
            <a:r>
              <a:rPr sz="1500" baseline="2777" dirty="0">
                <a:latin typeface="Times New Roman"/>
                <a:cs typeface="Times New Roman"/>
              </a:rPr>
              <a:t> (yaitu</a:t>
            </a:r>
            <a:r>
              <a:rPr sz="1500" spc="292" baseline="2777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dy</a:t>
            </a:r>
            <a:r>
              <a:rPr sz="1000" i="1" spc="10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,</a:t>
            </a:r>
            <a:r>
              <a:rPr sz="1500" spc="254" baseline="2777" dirty="0">
                <a:latin typeface="Times New Roman"/>
                <a:cs typeface="Times New Roman"/>
              </a:rPr>
              <a:t> </a:t>
            </a:r>
            <a:r>
              <a:rPr sz="1425" i="1" spc="15" baseline="2923" dirty="0">
                <a:latin typeface="Times New Roman"/>
                <a:cs typeface="Times New Roman"/>
              </a:rPr>
              <a:t>dx</a:t>
            </a:r>
            <a:r>
              <a:rPr sz="1425" i="1" spc="75" baseline="2923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).</a:t>
            </a:r>
            <a:endParaRPr sz="1500" baseline="277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2004" y="5136261"/>
            <a:ext cx="207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(i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67955" y="5244560"/>
            <a:ext cx="570865" cy="0"/>
          </a:xfrm>
          <a:custGeom>
            <a:avLst/>
            <a:gdLst/>
            <a:ahLst/>
            <a:cxnLst/>
            <a:rect l="l" t="t" r="r" b="b"/>
            <a:pathLst>
              <a:path w="570864">
                <a:moveTo>
                  <a:pt x="0" y="0"/>
                </a:moveTo>
                <a:lnTo>
                  <a:pt x="212812" y="0"/>
                </a:lnTo>
              </a:path>
              <a:path w="570864">
                <a:moveTo>
                  <a:pt x="356198" y="0"/>
                </a:moveTo>
                <a:lnTo>
                  <a:pt x="570817" y="0"/>
                </a:lnTo>
              </a:path>
            </a:pathLst>
          </a:custGeom>
          <a:ln w="6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99914" y="4956866"/>
            <a:ext cx="575310" cy="41338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425"/>
              </a:spcBef>
              <a:tabLst>
                <a:tab pos="415290" algn="l"/>
              </a:tabLst>
            </a:pPr>
            <a:r>
              <a:rPr sz="700" spc="5" dirty="0">
                <a:latin typeface="Times New Roman"/>
                <a:cs typeface="Times New Roman"/>
              </a:rPr>
              <a:t>2</a:t>
            </a:r>
            <a:r>
              <a:rPr sz="700" spc="-70" dirty="0">
                <a:latin typeface="Times New Roman"/>
                <a:cs typeface="Times New Roman"/>
              </a:rPr>
              <a:t> </a:t>
            </a:r>
            <a:r>
              <a:rPr sz="1500" i="1" spc="7" baseline="-25000" dirty="0">
                <a:latin typeface="Times New Roman"/>
                <a:cs typeface="Times New Roman"/>
              </a:rPr>
              <a:t>z</a:t>
            </a:r>
            <a:r>
              <a:rPr sz="1500" i="1" baseline="-25000" dirty="0">
                <a:latin typeface="Times New Roman"/>
                <a:cs typeface="Times New Roman"/>
              </a:rPr>
              <a:t>	</a:t>
            </a:r>
            <a:r>
              <a:rPr sz="700" spc="5" dirty="0">
                <a:latin typeface="Times New Roman"/>
                <a:cs typeface="Times New Roman"/>
              </a:rPr>
              <a:t>2</a:t>
            </a:r>
            <a:r>
              <a:rPr sz="700" spc="-70" dirty="0">
                <a:latin typeface="Times New Roman"/>
                <a:cs typeface="Times New Roman"/>
              </a:rPr>
              <a:t> </a:t>
            </a:r>
            <a:r>
              <a:rPr sz="1500" i="1" spc="7" baseline="-25000" dirty="0">
                <a:latin typeface="Times New Roman"/>
                <a:cs typeface="Times New Roman"/>
              </a:rPr>
              <a:t>z</a:t>
            </a:r>
            <a:endParaRPr sz="1500" baseline="-25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25"/>
              </a:spcBef>
              <a:tabLst>
                <a:tab pos="406400" algn="l"/>
              </a:tabLst>
            </a:pPr>
            <a:r>
              <a:rPr sz="1500" i="1" spc="37" baseline="-25000" dirty="0">
                <a:latin typeface="Times New Roman"/>
                <a:cs typeface="Times New Roman"/>
              </a:rPr>
              <a:t>x</a:t>
            </a:r>
            <a:r>
              <a:rPr sz="700" spc="25" dirty="0">
                <a:latin typeface="Times New Roman"/>
                <a:cs typeface="Times New Roman"/>
              </a:rPr>
              <a:t>2	</a:t>
            </a:r>
            <a:r>
              <a:rPr sz="1500" i="1" spc="44" baseline="-25000" dirty="0">
                <a:latin typeface="Times New Roman"/>
                <a:cs typeface="Times New Roman"/>
              </a:rPr>
              <a:t>y</a:t>
            </a:r>
            <a:r>
              <a:rPr sz="700" spc="3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74927" y="5041611"/>
            <a:ext cx="805815" cy="412115"/>
            <a:chOff x="1174927" y="5041611"/>
            <a:chExt cx="805815" cy="412115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5535" y="5041611"/>
              <a:ext cx="805155" cy="21870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03501" y="5123029"/>
              <a:ext cx="577189" cy="2187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4927" y="5235583"/>
              <a:ext cx="805762" cy="21792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890386" y="5136075"/>
            <a:ext cx="25038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spc="5" dirty="0">
                <a:latin typeface="Times New Roman"/>
                <a:cs typeface="Times New Roman"/>
              </a:rPr>
              <a:t>x</a:t>
            </a:r>
            <a:r>
              <a:rPr sz="1000" i="1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disebut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diferensial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parsial,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44683" y="5625231"/>
            <a:ext cx="240909" cy="37374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57763" y="5625176"/>
            <a:ext cx="240909" cy="41189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56699" y="6532379"/>
            <a:ext cx="368396" cy="190492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078280" y="5448680"/>
            <a:ext cx="3858260" cy="144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 algn="ctr">
              <a:lnSpc>
                <a:spcPts val="1125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karena</a:t>
            </a:r>
            <a:r>
              <a:rPr sz="1000" spc="3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mengandung</a:t>
            </a:r>
            <a:r>
              <a:rPr sz="1000" spc="3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simbol</a:t>
            </a:r>
            <a:r>
              <a:rPr sz="1000" spc="3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3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(yaitu</a:t>
            </a:r>
            <a:r>
              <a:rPr sz="1000" spc="3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=</a:t>
            </a:r>
            <a:r>
              <a:rPr sz="1000" spc="3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)</a:t>
            </a:r>
            <a:r>
              <a:rPr sz="1000" spc="3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3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mengandung</a:t>
            </a:r>
            <a:endParaRPr sz="1000">
              <a:latin typeface="Times New Roman"/>
              <a:cs typeface="Times New Roman"/>
            </a:endParaRPr>
          </a:p>
          <a:p>
            <a:pPr marL="478155" algn="ctr">
              <a:lnSpc>
                <a:spcPts val="1070"/>
              </a:lnSpc>
              <a:tabLst>
                <a:tab pos="992505" algn="l"/>
              </a:tabLst>
            </a:pPr>
            <a:r>
              <a:rPr sz="700" spc="-15" dirty="0">
                <a:latin typeface="Times New Roman"/>
                <a:cs typeface="Times New Roman"/>
              </a:rPr>
              <a:t>2</a:t>
            </a:r>
            <a:r>
              <a:rPr sz="700" spc="-50" dirty="0">
                <a:latin typeface="Times New Roman"/>
                <a:cs typeface="Times New Roman"/>
              </a:rPr>
              <a:t> </a:t>
            </a:r>
            <a:r>
              <a:rPr sz="1500" i="1" spc="-30" baseline="-25000" dirty="0">
                <a:latin typeface="Times New Roman"/>
                <a:cs typeface="Times New Roman"/>
              </a:rPr>
              <a:t>z</a:t>
            </a:r>
            <a:r>
              <a:rPr sz="1500" i="1" baseline="-25000" dirty="0">
                <a:latin typeface="Times New Roman"/>
                <a:cs typeface="Times New Roman"/>
              </a:rPr>
              <a:t>	</a:t>
            </a:r>
            <a:r>
              <a:rPr sz="700" spc="-10" dirty="0">
                <a:latin typeface="Times New Roman"/>
                <a:cs typeface="Times New Roman"/>
              </a:rPr>
              <a:t>2</a:t>
            </a:r>
            <a:r>
              <a:rPr sz="700" spc="-55" dirty="0">
                <a:latin typeface="Times New Roman"/>
                <a:cs typeface="Times New Roman"/>
              </a:rPr>
              <a:t> </a:t>
            </a:r>
            <a:r>
              <a:rPr sz="1500" i="1" spc="-15" baseline="-25000" dirty="0">
                <a:latin typeface="Times New Roman"/>
                <a:cs typeface="Times New Roman"/>
              </a:rPr>
              <a:t>z</a:t>
            </a:r>
            <a:endParaRPr sz="1500" baseline="-25000">
              <a:latin typeface="Times New Roman"/>
              <a:cs typeface="Times New Roman"/>
            </a:endParaRPr>
          </a:p>
          <a:p>
            <a:pPr marR="1190625" algn="ctr">
              <a:lnSpc>
                <a:spcPts val="765"/>
              </a:lnSpc>
              <a:tabLst>
                <a:tab pos="1975485" algn="l"/>
                <a:tab pos="2457450" algn="l"/>
              </a:tabLst>
            </a:pPr>
            <a:r>
              <a:rPr sz="1000" spc="-5" dirty="0">
                <a:latin typeface="Times New Roman"/>
                <a:cs typeface="Times New Roman"/>
              </a:rPr>
              <a:t>simbol</a:t>
            </a:r>
            <a:r>
              <a:rPr sz="1000" spc="2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diferensial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parsial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(yaitu	</a:t>
            </a:r>
            <a:r>
              <a:rPr sz="1000" spc="-5" dirty="0">
                <a:latin typeface="Times New Roman"/>
                <a:cs typeface="Times New Roman"/>
              </a:rPr>
              <a:t>dan	).</a:t>
            </a:r>
            <a:endParaRPr sz="1000">
              <a:latin typeface="Times New Roman"/>
              <a:cs typeface="Times New Roman"/>
            </a:endParaRPr>
          </a:p>
          <a:p>
            <a:pPr marL="463550" algn="ctr">
              <a:lnSpc>
                <a:spcPts val="819"/>
              </a:lnSpc>
              <a:tabLst>
                <a:tab pos="976630" algn="l"/>
              </a:tabLst>
            </a:pPr>
            <a:r>
              <a:rPr sz="1500" i="1" spc="22" baseline="-22222" dirty="0">
                <a:latin typeface="Times New Roman"/>
                <a:cs typeface="Times New Roman"/>
              </a:rPr>
              <a:t>x</a:t>
            </a:r>
            <a:r>
              <a:rPr sz="1050" spc="22" baseline="3968" dirty="0">
                <a:latin typeface="Times New Roman"/>
                <a:cs typeface="Times New Roman"/>
              </a:rPr>
              <a:t>2	</a:t>
            </a:r>
            <a:r>
              <a:rPr sz="1500" i="1" spc="44" baseline="-25000" dirty="0">
                <a:latin typeface="Times New Roman"/>
                <a:cs typeface="Times New Roman"/>
              </a:rPr>
              <a:t>y</a:t>
            </a:r>
            <a:r>
              <a:rPr sz="700" spc="3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 marL="63500" marR="55880" algn="just">
              <a:lnSpc>
                <a:spcPct val="107200"/>
              </a:lnSpc>
              <a:spcBef>
                <a:spcPts val="730"/>
              </a:spcBef>
            </a:pPr>
            <a:r>
              <a:rPr sz="1000" spc="-5" dirty="0">
                <a:latin typeface="Times New Roman"/>
                <a:cs typeface="Times New Roman"/>
              </a:rPr>
              <a:t>Untuk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membedakan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jenis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kedua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diferensial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25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atas,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diferensial</a:t>
            </a:r>
            <a:r>
              <a:rPr sz="1000" dirty="0">
                <a:latin typeface="Times New Roman"/>
                <a:cs typeface="Times New Roman"/>
              </a:rPr>
              <a:t> pada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(iii)</a:t>
            </a:r>
            <a:r>
              <a:rPr sz="1000" dirty="0">
                <a:latin typeface="Times New Roman"/>
                <a:cs typeface="Times New Roman"/>
              </a:rPr>
              <a:t> sering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disebut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persamaan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diferensial</a:t>
            </a:r>
            <a:r>
              <a:rPr sz="1000" u="sng" spc="4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biasa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240" dirty="0">
                <a:latin typeface="Times New Roman"/>
                <a:cs typeface="Times New Roman"/>
              </a:rPr>
              <a:t>  </a:t>
            </a:r>
            <a:r>
              <a:rPr sz="1000" spc="-5" dirty="0">
                <a:latin typeface="Times New Roman"/>
                <a:cs typeface="Times New Roman"/>
              </a:rPr>
              <a:t>yaitu</a:t>
            </a:r>
            <a:r>
              <a:rPr sz="1000" spc="48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berhubungan</a:t>
            </a:r>
            <a:r>
              <a:rPr sz="1000" spc="48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48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</a:t>
            </a:r>
            <a:r>
              <a:rPr sz="1000" spc="48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satu</a:t>
            </a:r>
            <a:r>
              <a:rPr sz="1000" spc="48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peubah,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i="1" spc="30" dirty="0">
                <a:latin typeface="Times New Roman"/>
                <a:cs typeface="Times New Roman"/>
              </a:rPr>
              <a:t>x</a:t>
            </a:r>
            <a:r>
              <a:rPr sz="1000" i="1" spc="40" dirty="0">
                <a:latin typeface="Times New Roman"/>
                <a:cs typeface="Times New Roman"/>
              </a:rPr>
              <a:t> </a:t>
            </a:r>
            <a:r>
              <a:rPr sz="1000" i="1" spc="15" dirty="0">
                <a:latin typeface="Times New Roman"/>
                <a:cs typeface="Times New Roman"/>
              </a:rPr>
              <a:t>f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(</a:t>
            </a:r>
            <a:r>
              <a:rPr sz="1000" i="1" spc="25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)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Sedangkan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diferensial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(iv)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disebut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endParaRPr sz="10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  <a:spcBef>
                <a:spcPts val="340"/>
              </a:spcBef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persamaan</a:t>
            </a:r>
            <a:r>
              <a:rPr sz="1000" u="sng" spc="5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parsial</a:t>
            </a:r>
            <a:r>
              <a:rPr sz="1000" spc="5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(seperti</a:t>
            </a:r>
            <a:r>
              <a:rPr sz="1000" spc="5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5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telah</a:t>
            </a:r>
            <a:r>
              <a:rPr sz="1000" spc="5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disebutkan</a:t>
            </a:r>
            <a:r>
              <a:rPr sz="1000" spc="5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  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atas),</a:t>
            </a:r>
            <a:r>
              <a:rPr sz="1000" spc="5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yaitu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247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28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172" y="1079634"/>
            <a:ext cx="511771" cy="1904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1880" y="909574"/>
            <a:ext cx="3756025" cy="1028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berhubungan</a:t>
            </a:r>
            <a:r>
              <a:rPr sz="1000" spc="459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4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</a:t>
            </a:r>
            <a:r>
              <a:rPr sz="1000" spc="4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dua</a:t>
            </a:r>
            <a:r>
              <a:rPr sz="1000" spc="4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peubah</a:t>
            </a:r>
            <a:r>
              <a:rPr sz="1000" spc="4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(lebih</a:t>
            </a:r>
            <a:r>
              <a:rPr sz="1000" spc="4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4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satu</a:t>
            </a:r>
            <a:r>
              <a:rPr sz="1000" spc="4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peubah)</a:t>
            </a:r>
            <a:endParaRPr sz="1000">
              <a:latin typeface="Times New Roman"/>
              <a:cs typeface="Times New Roman"/>
            </a:endParaRPr>
          </a:p>
          <a:p>
            <a:pPr marL="42545" algn="just">
              <a:lnSpc>
                <a:spcPct val="100000"/>
              </a:lnSpc>
              <a:spcBef>
                <a:spcPts val="65"/>
              </a:spcBef>
            </a:pPr>
            <a:r>
              <a:rPr sz="1000" i="1" spc="25" dirty="0">
                <a:latin typeface="Times New Roman"/>
                <a:cs typeface="Times New Roman"/>
              </a:rPr>
              <a:t>z     </a:t>
            </a:r>
            <a:r>
              <a:rPr sz="1000" i="1" spc="-90" dirty="0">
                <a:latin typeface="Times New Roman"/>
                <a:cs typeface="Times New Roman"/>
              </a:rPr>
              <a:t> </a:t>
            </a:r>
            <a:r>
              <a:rPr sz="1000" i="1" spc="20" dirty="0">
                <a:latin typeface="Times New Roman"/>
                <a:cs typeface="Times New Roman"/>
              </a:rPr>
              <a:t>f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spc="65" dirty="0">
                <a:latin typeface="Times New Roman"/>
                <a:cs typeface="Times New Roman"/>
              </a:rPr>
              <a:t>(</a:t>
            </a:r>
            <a:r>
              <a:rPr sz="1000" i="1" spc="10" dirty="0">
                <a:latin typeface="Times New Roman"/>
                <a:cs typeface="Times New Roman"/>
              </a:rPr>
              <a:t>x</a:t>
            </a:r>
            <a:r>
              <a:rPr sz="1000" spc="15" dirty="0">
                <a:latin typeface="Times New Roman"/>
                <a:cs typeface="Times New Roman"/>
              </a:rPr>
              <a:t>,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i="1" spc="40" dirty="0">
                <a:latin typeface="Times New Roman"/>
                <a:cs typeface="Times New Roman"/>
              </a:rPr>
              <a:t>y</a:t>
            </a:r>
            <a:r>
              <a:rPr sz="1000" spc="20" dirty="0">
                <a:latin typeface="Times New Roman"/>
                <a:cs typeface="Times New Roman"/>
              </a:rPr>
              <a:t>)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.</a:t>
            </a:r>
            <a:endParaRPr sz="1500" baseline="277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8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Apabila tidak secara khusus disebutkan jenisnya, yaitu hanya disebutkan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 diferensial </a:t>
            </a:r>
            <a:r>
              <a:rPr sz="1000" dirty="0">
                <a:latin typeface="Times New Roman"/>
                <a:cs typeface="Times New Roman"/>
              </a:rPr>
              <a:t>(saja),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 </a:t>
            </a:r>
            <a:r>
              <a:rPr sz="1000" spc="-5" dirty="0">
                <a:latin typeface="Times New Roman"/>
                <a:cs typeface="Times New Roman"/>
              </a:rPr>
              <a:t>yang dimaksudkan </a:t>
            </a:r>
            <a:r>
              <a:rPr sz="1000" dirty="0">
                <a:latin typeface="Times New Roman"/>
                <a:cs typeface="Times New Roman"/>
              </a:rPr>
              <a:t>adalah </a:t>
            </a:r>
            <a:r>
              <a:rPr sz="1000" spc="-5" dirty="0">
                <a:latin typeface="Times New Roman"/>
                <a:cs typeface="Times New Roman"/>
              </a:rPr>
              <a:t>persamaan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diferensial biasa.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350135"/>
            <a:ext cx="172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(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7181" y="2292427"/>
            <a:ext cx="144145" cy="343535"/>
          </a:xfrm>
          <a:custGeom>
            <a:avLst/>
            <a:gdLst/>
            <a:ahLst/>
            <a:cxnLst/>
            <a:rect l="l" t="t" r="r" b="b"/>
            <a:pathLst>
              <a:path w="144144" h="343535">
                <a:moveTo>
                  <a:pt x="3055" y="0"/>
                </a:moveTo>
                <a:lnTo>
                  <a:pt x="143914" y="0"/>
                </a:lnTo>
              </a:path>
              <a:path w="144144" h="343535">
                <a:moveTo>
                  <a:pt x="0" y="343412"/>
                </a:moveTo>
                <a:lnTo>
                  <a:pt x="142694" y="343412"/>
                </a:lnTo>
              </a:path>
            </a:pathLst>
          </a:custGeom>
          <a:ln w="6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59345" y="2184231"/>
            <a:ext cx="25717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160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Times New Roman"/>
                <a:cs typeface="Times New Roman"/>
              </a:rPr>
              <a:t>5</a:t>
            </a:r>
            <a:r>
              <a:rPr sz="1000" i="1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8669" y="2184231"/>
            <a:ext cx="3702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1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0</a:t>
            </a:r>
            <a:r>
              <a:rPr sz="1000" spc="-20" dirty="0">
                <a:latin typeface="Times New Roman"/>
                <a:cs typeface="Times New Roman"/>
              </a:rPr>
              <a:t>1</a:t>
            </a:r>
            <a:r>
              <a:rPr sz="1000" i="1" spc="-10" dirty="0">
                <a:latin typeface="Times New Roman"/>
                <a:cs typeface="Times New Roman"/>
              </a:rPr>
              <a:t>x</a:t>
            </a:r>
            <a:r>
              <a:rPr sz="1000" i="1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6511" y="2527643"/>
            <a:ext cx="2628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1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r>
              <a:rPr sz="1000" spc="-1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1763" y="2527643"/>
            <a:ext cx="37084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1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0</a:t>
            </a:r>
            <a:r>
              <a:rPr sz="1000" spc="-20" dirty="0">
                <a:latin typeface="Times New Roman"/>
                <a:cs typeface="Times New Roman"/>
              </a:rPr>
              <a:t>1</a:t>
            </a:r>
            <a:r>
              <a:rPr sz="1000" i="1" spc="-10" dirty="0">
                <a:latin typeface="Times New Roman"/>
                <a:cs typeface="Times New Roman"/>
              </a:rPr>
              <a:t>x</a:t>
            </a:r>
            <a:r>
              <a:rPr sz="1000" i="1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176" y="2074906"/>
            <a:ext cx="149225" cy="7308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3175" algn="just">
              <a:lnSpc>
                <a:spcPct val="114599"/>
              </a:lnSpc>
              <a:spcBef>
                <a:spcPts val="150"/>
              </a:spcBef>
            </a:pPr>
            <a:r>
              <a:rPr sz="1000" i="1" spc="-5" dirty="0">
                <a:latin typeface="Times New Roman"/>
                <a:cs typeface="Times New Roman"/>
              </a:rPr>
              <a:t>dx  dt </a:t>
            </a:r>
            <a:r>
              <a:rPr sz="1000" i="1" spc="-24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dy  dt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0874" y="2096242"/>
            <a:ext cx="1203960" cy="724535"/>
            <a:chOff x="700874" y="2096242"/>
            <a:chExt cx="1203960" cy="72453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874" y="2096242"/>
              <a:ext cx="509052" cy="1972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874" y="2097145"/>
              <a:ext cx="509052" cy="2179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874" y="2150079"/>
              <a:ext cx="509052" cy="2179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351" y="2171059"/>
              <a:ext cx="963111" cy="2179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874" y="2203301"/>
              <a:ext cx="509052" cy="2179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874" y="2256536"/>
              <a:ext cx="509052" cy="2179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874" y="2288778"/>
              <a:ext cx="509052" cy="2179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874" y="2351130"/>
              <a:ext cx="509052" cy="2179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874" y="2420179"/>
              <a:ext cx="509052" cy="2179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874" y="2473100"/>
              <a:ext cx="509052" cy="2179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0132" y="2514469"/>
              <a:ext cx="964330" cy="2179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874" y="2526331"/>
              <a:ext cx="509052" cy="2179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874" y="2579561"/>
              <a:ext cx="509052" cy="2179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0874" y="2625795"/>
              <a:ext cx="509052" cy="19436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891410" y="2350135"/>
            <a:ext cx="2381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disebut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sistem</a:t>
            </a:r>
            <a:r>
              <a:rPr sz="1000" spc="-5" dirty="0">
                <a:latin typeface="Times New Roman"/>
                <a:cs typeface="Times New Roman"/>
              </a:rPr>
              <a:t> persamaan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diferensial,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56171" y="3738548"/>
            <a:ext cx="895350" cy="326390"/>
            <a:chOff x="956171" y="3738548"/>
            <a:chExt cx="895350" cy="32639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6171" y="3770953"/>
              <a:ext cx="510035" cy="2172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6127" y="3738548"/>
              <a:ext cx="765065" cy="325956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26807" y="4348148"/>
            <a:ext cx="203366" cy="32595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43896" y="5880223"/>
            <a:ext cx="197095" cy="164468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44500" y="2979547"/>
            <a:ext cx="3984625" cy="35687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40029" marR="6350">
              <a:lnSpc>
                <a:spcPct val="106300"/>
              </a:lnSpc>
              <a:spcBef>
                <a:spcPts val="20"/>
              </a:spcBef>
              <a:tabLst>
                <a:tab pos="2386330" algn="l"/>
              </a:tabLst>
            </a:pPr>
            <a:r>
              <a:rPr sz="1000" spc="-5" dirty="0">
                <a:latin typeface="Times New Roman"/>
                <a:cs typeface="Times New Roman"/>
              </a:rPr>
              <a:t>Karena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keduanya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mengandung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simbol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(yaitu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=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)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simbol</a:t>
            </a:r>
            <a:r>
              <a:rPr sz="1500" spc="67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diferensial</a:t>
            </a:r>
            <a:r>
              <a:rPr sz="1500" spc="68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(yaitu  </a:t>
            </a:r>
            <a:r>
              <a:rPr sz="1500" spc="225" baseline="2777" dirty="0">
                <a:latin typeface="Times New Roman"/>
                <a:cs typeface="Times New Roman"/>
              </a:rPr>
              <a:t> </a:t>
            </a:r>
            <a:r>
              <a:rPr sz="1425" i="1" spc="15" baseline="2923" dirty="0">
                <a:latin typeface="Times New Roman"/>
                <a:cs typeface="Times New Roman"/>
              </a:rPr>
              <a:t>dx</a:t>
            </a:r>
            <a:r>
              <a:rPr sz="1425" i="1" spc="82" baseline="2923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,</a:t>
            </a:r>
            <a:r>
              <a:rPr sz="1500" spc="944" baseline="2777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dy</a:t>
            </a:r>
            <a:r>
              <a:rPr sz="1000" i="1" spc="15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,	</a:t>
            </a:r>
            <a:r>
              <a:rPr sz="1425" i="1" spc="15" baseline="2923" dirty="0">
                <a:latin typeface="Times New Roman"/>
                <a:cs typeface="Times New Roman"/>
              </a:rPr>
              <a:t>dt</a:t>
            </a:r>
            <a:r>
              <a:rPr sz="1425" i="1" spc="7" baseline="2923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).</a:t>
            </a:r>
            <a:r>
              <a:rPr sz="1500" spc="30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Di</a:t>
            </a:r>
            <a:r>
              <a:rPr sz="1500" spc="29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samping</a:t>
            </a:r>
            <a:r>
              <a:rPr sz="1500" spc="27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itu,</a:t>
            </a:r>
            <a:r>
              <a:rPr sz="1500" spc="3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kedua</a:t>
            </a:r>
            <a:endParaRPr sz="1500" baseline="2777">
              <a:latin typeface="Times New Roman"/>
              <a:cs typeface="Times New Roman"/>
            </a:endParaRPr>
          </a:p>
          <a:p>
            <a:pPr marL="240029">
              <a:lnSpc>
                <a:spcPct val="100000"/>
              </a:lnSpc>
              <a:spcBef>
                <a:spcPts val="330"/>
              </a:spcBef>
            </a:pPr>
            <a:r>
              <a:rPr sz="1000" spc="-5" dirty="0">
                <a:latin typeface="Times New Roman"/>
                <a:cs typeface="Times New Roman"/>
              </a:rPr>
              <a:t>persamaan tersebut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membentuk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suatu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sistem.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676275">
              <a:lnSpc>
                <a:spcPct val="100000"/>
              </a:lnSpc>
            </a:pPr>
            <a:r>
              <a:rPr sz="700" i="1" dirty="0">
                <a:latin typeface="Times New Roman"/>
                <a:cs typeface="Times New Roman"/>
              </a:rPr>
              <a:t>x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771525" algn="l"/>
              </a:tabLst>
            </a:pPr>
            <a:r>
              <a:rPr sz="1000" spc="-5" dirty="0">
                <a:latin typeface="Times New Roman"/>
                <a:cs typeface="Times New Roman"/>
              </a:rPr>
              <a:t>(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i)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Symbol"/>
                <a:cs typeface="Symbol"/>
              </a:rPr>
              <a:t></a:t>
            </a:r>
            <a:r>
              <a:rPr sz="1000" spc="70" dirty="0">
                <a:latin typeface="Times New Roman"/>
                <a:cs typeface="Times New Roman"/>
              </a:rPr>
              <a:t>(</a:t>
            </a:r>
            <a:r>
              <a:rPr sz="1000" i="1" spc="20" dirty="0">
                <a:latin typeface="Times New Roman"/>
                <a:cs typeface="Times New Roman"/>
              </a:rPr>
              <a:t>x</a:t>
            </a:r>
            <a:r>
              <a:rPr sz="1000" dirty="0">
                <a:latin typeface="Times New Roman"/>
                <a:cs typeface="Times New Roman"/>
              </a:rPr>
              <a:t>)	</a:t>
            </a:r>
            <a:r>
              <a:rPr sz="1000" i="1" dirty="0">
                <a:latin typeface="Times New Roman"/>
                <a:cs typeface="Times New Roman"/>
              </a:rPr>
              <a:t>K</a:t>
            </a:r>
            <a:r>
              <a:rPr sz="1000" i="1" spc="-140" dirty="0">
                <a:latin typeface="Times New Roman"/>
                <a:cs typeface="Times New Roman"/>
              </a:rPr>
              <a:t> </a:t>
            </a:r>
            <a:r>
              <a:rPr sz="1000" spc="70" dirty="0">
                <a:latin typeface="Times New Roman"/>
                <a:cs typeface="Times New Roman"/>
              </a:rPr>
              <a:t>(</a:t>
            </a:r>
            <a:r>
              <a:rPr sz="1000" i="1" spc="5" dirty="0">
                <a:latin typeface="Times New Roman"/>
                <a:cs typeface="Times New Roman"/>
              </a:rPr>
              <a:t>x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160" dirty="0">
                <a:latin typeface="Times New Roman"/>
                <a:cs typeface="Times New Roman"/>
              </a:rPr>
              <a:t> 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spc="-55" dirty="0">
                <a:latin typeface="Times New Roman"/>
                <a:cs typeface="Times New Roman"/>
              </a:rPr>
              <a:t>)</a:t>
            </a:r>
            <a:r>
              <a:rPr sz="1050" spc="60" dirty="0">
                <a:latin typeface="Symbol"/>
                <a:cs typeface="Symbol"/>
              </a:rPr>
              <a:t></a:t>
            </a:r>
            <a:r>
              <a:rPr sz="1000" spc="-5" dirty="0">
                <a:latin typeface="Times New Roman"/>
                <a:cs typeface="Times New Roman"/>
              </a:rPr>
              <a:t>(</a:t>
            </a:r>
            <a:r>
              <a:rPr sz="1000" i="1" spc="60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)</a:t>
            </a:r>
            <a:r>
              <a:rPr sz="1000" i="1" dirty="0">
                <a:latin typeface="Times New Roman"/>
                <a:cs typeface="Times New Roman"/>
              </a:rPr>
              <a:t>dt</a:t>
            </a:r>
            <a:r>
              <a:rPr sz="1000" i="1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 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  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dirty="0">
                <a:latin typeface="Times New Roman"/>
                <a:cs typeface="Times New Roman"/>
              </a:rPr>
              <a:t>  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  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spc="-10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ral,</a:t>
            </a:r>
            <a:r>
              <a:rPr sz="1000" dirty="0">
                <a:latin typeface="Times New Roman"/>
                <a:cs typeface="Times New Roman"/>
              </a:rPr>
              <a:t>  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k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671195">
              <a:lnSpc>
                <a:spcPct val="100000"/>
              </a:lnSpc>
              <a:spcBef>
                <a:spcPts val="355"/>
              </a:spcBef>
            </a:pPr>
            <a:r>
              <a:rPr sz="700" i="1" dirty="0">
                <a:latin typeface="Times New Roman"/>
                <a:cs typeface="Times New Roman"/>
              </a:rPr>
              <a:t>a</a:t>
            </a:r>
            <a:endParaRPr sz="700">
              <a:latin typeface="Times New Roman"/>
              <a:cs typeface="Times New Roman"/>
            </a:endParaRPr>
          </a:p>
          <a:p>
            <a:pPr marL="240029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Times New Roman"/>
                <a:cs typeface="Times New Roman"/>
              </a:rPr>
              <a:t>mengandung</a:t>
            </a:r>
            <a:r>
              <a:rPr sz="1000" spc="3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simbol</a:t>
            </a:r>
            <a:r>
              <a:rPr sz="1000" spc="3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3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(yaitu</a:t>
            </a:r>
            <a:r>
              <a:rPr sz="1000" spc="3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=</a:t>
            </a:r>
            <a:r>
              <a:rPr sz="1000" spc="3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)</a:t>
            </a:r>
            <a:r>
              <a:rPr sz="1000" spc="3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3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mengandung</a:t>
            </a:r>
            <a:r>
              <a:rPr sz="1000" spc="3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simbol</a:t>
            </a:r>
            <a:endParaRPr sz="1000">
              <a:latin typeface="Times New Roman"/>
              <a:cs typeface="Times New Roman"/>
            </a:endParaRPr>
          </a:p>
          <a:p>
            <a:pPr marL="1016635">
              <a:lnSpc>
                <a:spcPct val="100000"/>
              </a:lnSpc>
              <a:spcBef>
                <a:spcPts val="80"/>
              </a:spcBef>
            </a:pPr>
            <a:r>
              <a:rPr sz="700" i="1" spc="-10" dirty="0">
                <a:latin typeface="Times New Roman"/>
                <a:cs typeface="Times New Roman"/>
              </a:rPr>
              <a:t>x</a:t>
            </a:r>
            <a:endParaRPr sz="700">
              <a:latin typeface="Times New Roman"/>
              <a:cs typeface="Times New Roman"/>
            </a:endParaRPr>
          </a:p>
          <a:p>
            <a:pPr marL="240029">
              <a:lnSpc>
                <a:spcPct val="100000"/>
              </a:lnSpc>
              <a:spcBef>
                <a:spcPts val="125"/>
              </a:spcBef>
              <a:tabLst>
                <a:tab pos="1184910" algn="l"/>
              </a:tabLst>
            </a:pPr>
            <a:r>
              <a:rPr sz="1000" spc="-5" dirty="0">
                <a:latin typeface="Times New Roman"/>
                <a:cs typeface="Times New Roman"/>
              </a:rPr>
              <a:t>integral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(yaitu	)</a:t>
            </a:r>
            <a:endParaRPr sz="1000">
              <a:latin typeface="Times New Roman"/>
              <a:cs typeface="Times New Roman"/>
            </a:endParaRPr>
          </a:p>
          <a:p>
            <a:pPr marL="1012190">
              <a:lnSpc>
                <a:spcPct val="100000"/>
              </a:lnSpc>
              <a:spcBef>
                <a:spcPts val="360"/>
              </a:spcBef>
            </a:pPr>
            <a:r>
              <a:rPr sz="700" i="1" spc="-10" dirty="0">
                <a:latin typeface="Times New Roman"/>
                <a:cs typeface="Times New Roman"/>
              </a:rPr>
              <a:t>a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715" indent="227329" algn="just">
              <a:lnSpc>
                <a:spcPct val="109000"/>
              </a:lnSpc>
            </a:pP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BMP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Pemodelan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tidak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dibahas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menggunakan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 (iv)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 (vi).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indent="227329" algn="just">
              <a:lnSpc>
                <a:spcPct val="108400"/>
              </a:lnSpc>
            </a:pP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pembahasan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dirty="0">
                <a:latin typeface="Times New Roman"/>
                <a:cs typeface="Times New Roman"/>
              </a:rPr>
              <a:t> di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dianggap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digunakan (sebagai hasil pemodelan) dianggap merupakan fungsi kontinu.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Kadang-kadang fungsi yang digunakan merupakan fungsi </a:t>
            </a:r>
            <a:r>
              <a:rPr sz="1000" dirty="0">
                <a:latin typeface="Times New Roman"/>
                <a:cs typeface="Times New Roman"/>
              </a:rPr>
              <a:t>diskret. Dalam </a:t>
            </a:r>
            <a:r>
              <a:rPr sz="1000" spc="-5" dirty="0">
                <a:latin typeface="Times New Roman"/>
                <a:cs typeface="Times New Roman"/>
              </a:rPr>
              <a:t>hal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 simbol diferensial (misal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950" i="1" spc="10" dirty="0">
                <a:latin typeface="Times New Roman"/>
                <a:cs typeface="Times New Roman"/>
              </a:rPr>
              <a:t>dx </a:t>
            </a:r>
            <a:r>
              <a:rPr sz="1000" spc="-5" dirty="0">
                <a:latin typeface="Times New Roman"/>
                <a:cs typeface="Times New Roman"/>
              </a:rPr>
              <a:t>digantikan dengan simbol diferensi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950" i="1" spc="10" dirty="0">
                <a:latin typeface="Times New Roman"/>
                <a:cs typeface="Times New Roman"/>
              </a:rPr>
              <a:t>x </a:t>
            </a:r>
            <a:r>
              <a:rPr sz="1000" spc="-5" dirty="0">
                <a:latin typeface="Times New Roman"/>
                <a:cs typeface="Times New Roman"/>
              </a:rPr>
              <a:t>),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sehingga </a:t>
            </a:r>
            <a:r>
              <a:rPr sz="1000" dirty="0">
                <a:latin typeface="Times New Roman"/>
                <a:cs typeface="Times New Roman"/>
              </a:rPr>
              <a:t>jenis </a:t>
            </a:r>
            <a:r>
              <a:rPr sz="1000" spc="-5" dirty="0">
                <a:latin typeface="Times New Roman"/>
                <a:cs typeface="Times New Roman"/>
              </a:rPr>
              <a:t>model matematis persamaan diferensial menjadi persamaan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diferensi). Pembahasan masalah </a:t>
            </a:r>
            <a:r>
              <a:rPr sz="1000" spc="-10" dirty="0">
                <a:latin typeface="Times New Roman"/>
                <a:cs typeface="Times New Roman"/>
              </a:rPr>
              <a:t>yang </a:t>
            </a:r>
            <a:r>
              <a:rPr sz="1000" spc="-5" dirty="0">
                <a:latin typeface="Times New Roman"/>
                <a:cs typeface="Times New Roman"/>
              </a:rPr>
              <a:t>menggunakan </a:t>
            </a:r>
            <a:r>
              <a:rPr sz="1000" dirty="0">
                <a:latin typeface="Times New Roman"/>
                <a:cs typeface="Times New Roman"/>
              </a:rPr>
              <a:t>persamaan </a:t>
            </a:r>
            <a:r>
              <a:rPr sz="1000" spc="-5" dirty="0">
                <a:latin typeface="Times New Roman"/>
                <a:cs typeface="Times New Roman"/>
              </a:rPr>
              <a:t>diferensi ini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akan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dijumpai</a:t>
            </a:r>
            <a:r>
              <a:rPr sz="1000" dirty="0">
                <a:latin typeface="Times New Roman"/>
                <a:cs typeface="Times New Roman"/>
              </a:rPr>
              <a:t> pada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Modul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9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Modul </a:t>
            </a:r>
            <a:r>
              <a:rPr sz="1000" dirty="0">
                <a:latin typeface="Times New Roman"/>
                <a:cs typeface="Times New Roman"/>
              </a:rPr>
              <a:t>10.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023" y="430783"/>
            <a:ext cx="2463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29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12622"/>
            <a:ext cx="3980815" cy="1165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E.</a:t>
            </a:r>
            <a:r>
              <a:rPr sz="1000" b="1" spc="6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MEMAKNAI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MODEL MATEMATIS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indent="226695" algn="just">
              <a:lnSpc>
                <a:spcPct val="108000"/>
              </a:lnSpc>
            </a:pP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saja,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tanpa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penjelasan </a:t>
            </a:r>
            <a:r>
              <a:rPr sz="1000" spc="-10" dirty="0">
                <a:latin typeface="Times New Roman"/>
                <a:cs typeface="Times New Roman"/>
              </a:rPr>
              <a:t>makna </a:t>
            </a:r>
            <a:r>
              <a:rPr sz="1000" dirty="0">
                <a:latin typeface="Times New Roman"/>
                <a:cs typeface="Times New Roman"/>
              </a:rPr>
              <a:t>peubah </a:t>
            </a:r>
            <a:r>
              <a:rPr sz="1000" spc="-5" dirty="0">
                <a:latin typeface="Times New Roman"/>
                <a:cs typeface="Times New Roman"/>
              </a:rPr>
              <a:t>dan tetapan yang diberikan,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maka tidak mungkin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memahami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maknanya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dalam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i="1" spc="-5" dirty="0">
                <a:latin typeface="Times New Roman"/>
                <a:cs typeface="Times New Roman"/>
              </a:rPr>
              <a:t>Contoh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1.4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086" y="2241031"/>
            <a:ext cx="412994" cy="17285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2004" y="2184171"/>
            <a:ext cx="500380" cy="3892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30"/>
              </a:spcBef>
            </a:pPr>
            <a:r>
              <a:rPr sz="1000" dirty="0">
                <a:latin typeface="Times New Roman"/>
                <a:cs typeface="Times New Roman"/>
              </a:rPr>
              <a:t>Pada</a:t>
            </a:r>
            <a:endParaRPr sz="1000">
              <a:latin typeface="Times New Roman"/>
              <a:cs typeface="Times New Roman"/>
            </a:endParaRPr>
          </a:p>
          <a:p>
            <a:pPr marR="50165" algn="r">
              <a:lnSpc>
                <a:spcPct val="100000"/>
              </a:lnSpc>
              <a:spcBef>
                <a:spcPts val="229"/>
              </a:spcBef>
            </a:pP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475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y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4011" y="2422641"/>
            <a:ext cx="412994" cy="17285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93609" y="2184171"/>
            <a:ext cx="3391535" cy="3892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330"/>
              </a:spcBef>
              <a:tabLst>
                <a:tab pos="231140" algn="l"/>
                <a:tab pos="420370" algn="l"/>
              </a:tabLst>
            </a:pPr>
            <a:r>
              <a:rPr sz="950" i="1" spc="15" dirty="0">
                <a:latin typeface="Times New Roman"/>
                <a:cs typeface="Times New Roman"/>
              </a:rPr>
              <a:t>y	x	</a:t>
            </a:r>
            <a:r>
              <a:rPr sz="950" spc="20" dirty="0">
                <a:latin typeface="Times New Roman"/>
                <a:cs typeface="Times New Roman"/>
              </a:rPr>
              <a:t>3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409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tanpa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penjelasan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makna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i="1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tetapan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3,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201295" algn="l"/>
              </a:tabLst>
            </a:pPr>
            <a:r>
              <a:rPr sz="950" i="1" spc="15" dirty="0">
                <a:latin typeface="Times New Roman"/>
                <a:cs typeface="Times New Roman"/>
              </a:rPr>
              <a:t>x	</a:t>
            </a:r>
            <a:r>
              <a:rPr sz="950" spc="20" dirty="0">
                <a:latin typeface="Times New Roman"/>
                <a:cs typeface="Times New Roman"/>
              </a:rPr>
              <a:t>3 </a:t>
            </a:r>
            <a:r>
              <a:rPr sz="950" spc="229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hanyalah</a:t>
            </a:r>
            <a:r>
              <a:rPr sz="1000" spc="25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suatu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pernyataan</a:t>
            </a:r>
            <a:r>
              <a:rPr sz="1000" spc="25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belaka</a:t>
            </a:r>
            <a:r>
              <a:rPr sz="1000" spc="2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tidak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2595499"/>
            <a:ext cx="2736215" cy="83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memberikan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makna.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penjelasan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awal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seperti </a:t>
            </a:r>
            <a:r>
              <a:rPr sz="1000" spc="-5" dirty="0">
                <a:latin typeface="Times New Roman"/>
                <a:cs typeface="Times New Roman"/>
              </a:rPr>
              <a:t>berikut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ini,</a:t>
            </a:r>
            <a:endParaRPr sz="10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110"/>
              </a:spcBef>
            </a:pP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-10" dirty="0">
                <a:latin typeface="Times New Roman"/>
                <a:cs typeface="Times New Roman"/>
              </a:rPr>
              <a:t> umur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 </a:t>
            </a:r>
            <a:r>
              <a:rPr sz="1000" dirty="0">
                <a:latin typeface="Times New Roman"/>
                <a:cs typeface="Times New Roman"/>
              </a:rPr>
              <a:t>(dalam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tahun)</a:t>
            </a:r>
            <a:endParaRPr sz="10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-10" dirty="0">
                <a:latin typeface="Times New Roman"/>
                <a:cs typeface="Times New Roman"/>
              </a:rPr>
              <a:t> umur </a:t>
            </a:r>
            <a:r>
              <a:rPr sz="1000" dirty="0">
                <a:latin typeface="Times New Roman"/>
                <a:cs typeface="Times New Roman"/>
              </a:rPr>
              <a:t>Badu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(dalam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tahun),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7052" y="3596121"/>
            <a:ext cx="412994" cy="17285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956649" y="3569335"/>
            <a:ext cx="659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1295" algn="l"/>
              </a:tabLst>
            </a:pPr>
            <a:r>
              <a:rPr sz="950" i="1" spc="15" dirty="0">
                <a:latin typeface="Times New Roman"/>
                <a:cs typeface="Times New Roman"/>
              </a:rPr>
              <a:t>x	</a:t>
            </a:r>
            <a:r>
              <a:rPr sz="950" spc="20" dirty="0">
                <a:latin typeface="Times New Roman"/>
                <a:cs typeface="Times New Roman"/>
              </a:rPr>
              <a:t>3</a:t>
            </a:r>
            <a:r>
              <a:rPr sz="95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yaitu: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3523005"/>
            <a:ext cx="2035175" cy="7531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kita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memahami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makna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y</a:t>
            </a:r>
            <a:endParaRPr sz="95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360"/>
              </a:spcBef>
            </a:pPr>
            <a:r>
              <a:rPr sz="1000" spc="-10" dirty="0">
                <a:latin typeface="Times New Roman"/>
                <a:cs typeface="Times New Roman"/>
              </a:rPr>
              <a:t>‘Ali </a:t>
            </a:r>
            <a:r>
              <a:rPr sz="1000" dirty="0">
                <a:latin typeface="Times New Roman"/>
                <a:cs typeface="Times New Roman"/>
              </a:rPr>
              <a:t>lebih </a:t>
            </a:r>
            <a:r>
              <a:rPr sz="1000" spc="-10" dirty="0">
                <a:latin typeface="Times New Roman"/>
                <a:cs typeface="Times New Roman"/>
              </a:rPr>
              <a:t>muda</a:t>
            </a:r>
            <a:r>
              <a:rPr sz="1000" spc="-5" dirty="0">
                <a:latin typeface="Times New Roman"/>
                <a:cs typeface="Times New Roman"/>
              </a:rPr>
              <a:t> 3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tahun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Badu’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atau</a:t>
            </a:r>
            <a:endParaRPr sz="10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110"/>
              </a:spcBef>
            </a:pPr>
            <a:r>
              <a:rPr sz="1000" spc="-5" dirty="0">
                <a:latin typeface="Times New Roman"/>
                <a:cs typeface="Times New Roman"/>
              </a:rPr>
              <a:t>‘Badu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lebih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tua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3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tahun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Ali’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4511" y="5098531"/>
            <a:ext cx="412994" cy="17285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02004" y="4413275"/>
            <a:ext cx="3981450" cy="25209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00" dirty="0">
                <a:latin typeface="Times New Roman"/>
                <a:cs typeface="Times New Roman"/>
              </a:rPr>
              <a:t>Tetapi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apabila diberikan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penjelasan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awal</a:t>
            </a:r>
            <a:endParaRPr sz="10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110"/>
              </a:spcBef>
            </a:pP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 tabungan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Ali </a:t>
            </a:r>
            <a:r>
              <a:rPr sz="1000" dirty="0">
                <a:latin typeface="Times New Roman"/>
                <a:cs typeface="Times New Roman"/>
              </a:rPr>
              <a:t>(dalam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jutaan rupiah)</a:t>
            </a:r>
            <a:endParaRPr sz="10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tabungan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Badu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(dalam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rupiah),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94385" algn="l"/>
                <a:tab pos="983615" algn="l"/>
              </a:tabLst>
            </a:pP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kita</a:t>
            </a:r>
            <a:r>
              <a:rPr sz="1000" spc="305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y	x	</a:t>
            </a:r>
            <a:r>
              <a:rPr sz="950" spc="20" dirty="0">
                <a:latin typeface="Times New Roman"/>
                <a:cs typeface="Times New Roman"/>
              </a:rPr>
              <a:t>3</a:t>
            </a:r>
            <a:r>
              <a:rPr sz="950" spc="2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memberikan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makna,</a:t>
            </a:r>
            <a:endParaRPr sz="1000">
              <a:latin typeface="Times New Roman"/>
              <a:cs typeface="Times New Roman"/>
            </a:endParaRPr>
          </a:p>
          <a:p>
            <a:pPr marL="243840" marR="6350" indent="-5080">
              <a:lnSpc>
                <a:spcPct val="109000"/>
              </a:lnSpc>
              <a:spcBef>
                <a:spcPts val="250"/>
              </a:spcBef>
            </a:pPr>
            <a:r>
              <a:rPr sz="1000" spc="-5" dirty="0">
                <a:latin typeface="Times New Roman"/>
                <a:cs typeface="Times New Roman"/>
              </a:rPr>
              <a:t>‘Uang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tabungan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Ali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tiga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juta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lebih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sedikit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tabungan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Badu’.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indent="226695" algn="just">
              <a:lnSpc>
                <a:spcPct val="108500"/>
              </a:lnSpc>
            </a:pPr>
            <a:r>
              <a:rPr sz="1000" dirty="0">
                <a:latin typeface="Times New Roman"/>
                <a:cs typeface="Times New Roman"/>
              </a:rPr>
              <a:t>Jadi,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dalam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memahami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makna</a:t>
            </a:r>
            <a:r>
              <a:rPr sz="1000" spc="-5" dirty="0">
                <a:latin typeface="Times New Roman"/>
                <a:cs typeface="Times New Roman"/>
              </a:rPr>
              <a:t> suatu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harus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memahami makna simbol-simbol matematis yang tertulis </a:t>
            </a:r>
            <a:r>
              <a:rPr sz="1000" dirty="0">
                <a:latin typeface="Times New Roman"/>
                <a:cs typeface="Times New Roman"/>
              </a:rPr>
              <a:t>dalam </a:t>
            </a:r>
            <a:r>
              <a:rPr sz="1000" spc="-5" dirty="0">
                <a:latin typeface="Times New Roman"/>
                <a:cs typeface="Times New Roman"/>
              </a:rPr>
              <a:t>pernyataan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Dalam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sudah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barang</a:t>
            </a:r>
            <a:r>
              <a:rPr sz="1000" dirty="0">
                <a:latin typeface="Times New Roman"/>
                <a:cs typeface="Times New Roman"/>
              </a:rPr>
              <a:t> tentu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harus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terlebih</a:t>
            </a:r>
            <a:r>
              <a:rPr sz="1000" dirty="0">
                <a:latin typeface="Times New Roman"/>
                <a:cs typeface="Times New Roman"/>
              </a:rPr>
              <a:t> dahulu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memahami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menjadi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asal</a:t>
            </a:r>
            <a:r>
              <a:rPr sz="1000" dirty="0">
                <a:latin typeface="Times New Roman"/>
                <a:cs typeface="Times New Roman"/>
              </a:rPr>
              <a:t> dari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penjelasan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awal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diberikan.</a:t>
            </a:r>
            <a:endParaRPr sz="1000">
              <a:latin typeface="Times New Roman"/>
              <a:cs typeface="Times New Roman"/>
            </a:endParaRPr>
          </a:p>
          <a:p>
            <a:pPr marL="12700" marR="6350" indent="226695" algn="just">
              <a:lnSpc>
                <a:spcPct val="108000"/>
              </a:lnSpc>
            </a:pPr>
            <a:r>
              <a:rPr sz="1000" spc="-5" dirty="0">
                <a:latin typeface="Times New Roman"/>
                <a:cs typeface="Times New Roman"/>
              </a:rPr>
              <a:t>Proses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bagaimana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membuat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menurunkan suatu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proses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awal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dilakukan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disebut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pemodelan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7984" y="430783"/>
            <a:ext cx="187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dirty="0"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1094" y="914400"/>
            <a:ext cx="3688079" cy="728980"/>
            <a:chOff x="1141094" y="914400"/>
            <a:chExt cx="3688079" cy="728980"/>
          </a:xfrm>
        </p:grpSpPr>
        <p:sp>
          <p:nvSpPr>
            <p:cNvPr id="5" name="object 5"/>
            <p:cNvSpPr/>
            <p:nvPr/>
          </p:nvSpPr>
          <p:spPr>
            <a:xfrm>
              <a:off x="1179195" y="939799"/>
              <a:ext cx="3649979" cy="703580"/>
            </a:xfrm>
            <a:custGeom>
              <a:avLst/>
              <a:gdLst/>
              <a:ahLst/>
              <a:cxnLst/>
              <a:rect l="l" t="t" r="r" b="b"/>
              <a:pathLst>
                <a:path w="3649979" h="703580">
                  <a:moveTo>
                    <a:pt x="3649980" y="0"/>
                  </a:moveTo>
                  <a:lnTo>
                    <a:pt x="0" y="0"/>
                  </a:lnTo>
                  <a:lnTo>
                    <a:pt x="0" y="678180"/>
                  </a:lnTo>
                  <a:lnTo>
                    <a:pt x="0" y="703580"/>
                  </a:lnTo>
                  <a:lnTo>
                    <a:pt x="3649980" y="703580"/>
                  </a:lnTo>
                  <a:lnTo>
                    <a:pt x="3649980" y="678180"/>
                  </a:lnTo>
                  <a:lnTo>
                    <a:pt x="364998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1094" y="914400"/>
              <a:ext cx="3649979" cy="703580"/>
            </a:xfrm>
            <a:custGeom>
              <a:avLst/>
              <a:gdLst/>
              <a:ahLst/>
              <a:cxnLst/>
              <a:rect l="l" t="t" r="r" b="b"/>
              <a:pathLst>
                <a:path w="3649979" h="703580">
                  <a:moveTo>
                    <a:pt x="3649979" y="0"/>
                  </a:moveTo>
                  <a:lnTo>
                    <a:pt x="0" y="0"/>
                  </a:lnTo>
                  <a:lnTo>
                    <a:pt x="0" y="703580"/>
                  </a:lnTo>
                  <a:lnTo>
                    <a:pt x="3649979" y="703580"/>
                  </a:lnTo>
                  <a:lnTo>
                    <a:pt x="36499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2004" y="935481"/>
            <a:ext cx="3985260" cy="56737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835" marR="182245">
              <a:lnSpc>
                <a:spcPts val="1150"/>
              </a:lnSpc>
              <a:spcBef>
                <a:spcPts val="175"/>
              </a:spcBef>
            </a:pPr>
            <a:r>
              <a:rPr sz="1000" b="1" spc="-5" dirty="0">
                <a:latin typeface="Times New Roman"/>
                <a:cs typeface="Times New Roman"/>
              </a:rPr>
              <a:t>Model</a:t>
            </a:r>
            <a:r>
              <a:rPr sz="1000" b="1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penyajian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dalam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bentuk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lebih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sederhana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daripada </a:t>
            </a:r>
            <a:r>
              <a:rPr sz="1000" spc="-5" dirty="0">
                <a:latin typeface="Times New Roman"/>
                <a:cs typeface="Times New Roman"/>
              </a:rPr>
              <a:t>masalah sebenarnya,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tetapi diharapkan:</a:t>
            </a:r>
            <a:endParaRPr sz="1000">
              <a:latin typeface="Times New Roman"/>
              <a:cs typeface="Times New Roman"/>
            </a:endParaRPr>
          </a:p>
          <a:p>
            <a:pPr marL="560070" indent="-229870">
              <a:lnSpc>
                <a:spcPts val="1195"/>
              </a:lnSpc>
              <a:buFont typeface="Symbol"/>
              <a:buChar char=""/>
              <a:tabLst>
                <a:tab pos="560070" algn="l"/>
                <a:tab pos="560705" algn="l"/>
              </a:tabLst>
            </a:pPr>
            <a:r>
              <a:rPr sz="1000" spc="-5" dirty="0">
                <a:latin typeface="Times New Roman"/>
                <a:cs typeface="Times New Roman"/>
              </a:rPr>
              <a:t>mewakili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</a:t>
            </a:r>
            <a:endParaRPr sz="1000">
              <a:latin typeface="Times New Roman"/>
              <a:cs typeface="Times New Roman"/>
            </a:endParaRPr>
          </a:p>
          <a:p>
            <a:pPr marL="560070" indent="-229870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560070" algn="l"/>
                <a:tab pos="560705" algn="l"/>
              </a:tabLst>
            </a:pPr>
            <a:r>
              <a:rPr sz="1000" spc="-5" dirty="0">
                <a:latin typeface="Times New Roman"/>
                <a:cs typeface="Times New Roman"/>
              </a:rPr>
              <a:t>lebih </a:t>
            </a:r>
            <a:r>
              <a:rPr sz="1000" spc="-10" dirty="0">
                <a:latin typeface="Times New Roman"/>
                <a:cs typeface="Times New Roman"/>
              </a:rPr>
              <a:t>mudah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dipahami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255" indent="226695" algn="just">
              <a:lnSpc>
                <a:spcPct val="108400"/>
              </a:lnSpc>
            </a:pPr>
            <a:r>
              <a:rPr sz="1000" spc="-5" dirty="0">
                <a:latin typeface="Times New Roman"/>
                <a:cs typeface="Times New Roman"/>
              </a:rPr>
              <a:t>Seperti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-5" dirty="0">
                <a:latin typeface="Times New Roman"/>
                <a:cs typeface="Times New Roman"/>
              </a:rPr>
              <a:t> telah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dikemukakan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sebelumnya,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</a:t>
            </a:r>
            <a:r>
              <a:rPr sz="1000" dirty="0">
                <a:latin typeface="Times New Roman"/>
                <a:cs typeface="Times New Roman"/>
              </a:rPr>
              <a:t> dibuat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sebelum masalah sebenarnya diselesaikan. </a:t>
            </a:r>
            <a:r>
              <a:rPr sz="1000" dirty="0">
                <a:latin typeface="Times New Roman"/>
                <a:cs typeface="Times New Roman"/>
              </a:rPr>
              <a:t>Hal </a:t>
            </a:r>
            <a:r>
              <a:rPr sz="1000" spc="-5" dirty="0">
                <a:latin typeface="Times New Roman"/>
                <a:cs typeface="Times New Roman"/>
              </a:rPr>
              <a:t>ini dilakukan dengan tujuan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untuk mengurangi kerugian </a:t>
            </a:r>
            <a:r>
              <a:rPr sz="1000" dirty="0">
                <a:latin typeface="Times New Roman"/>
                <a:cs typeface="Times New Roman"/>
              </a:rPr>
              <a:t>ataupun </a:t>
            </a:r>
            <a:r>
              <a:rPr sz="1000" spc="-5" dirty="0">
                <a:latin typeface="Times New Roman"/>
                <a:cs typeface="Times New Roman"/>
              </a:rPr>
              <a:t>risiko </a:t>
            </a:r>
            <a:r>
              <a:rPr sz="1000" spc="-10" dirty="0">
                <a:latin typeface="Times New Roman"/>
                <a:cs typeface="Times New Roman"/>
              </a:rPr>
              <a:t>yang </a:t>
            </a:r>
            <a:r>
              <a:rPr sz="1000" spc="-5" dirty="0">
                <a:latin typeface="Times New Roman"/>
                <a:cs typeface="Times New Roman"/>
              </a:rPr>
              <a:t>mungkin akan </a:t>
            </a:r>
            <a:r>
              <a:rPr sz="1000" dirty="0">
                <a:latin typeface="Times New Roman"/>
                <a:cs typeface="Times New Roman"/>
              </a:rPr>
              <a:t>terjadi pada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saat pelaksanaan penyelesaian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buAutoNum type="alphaUcPeriod" startAt="2"/>
              <a:tabLst>
                <a:tab pos="240029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JENIS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MODEL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lphaUcPeriod" startAt="2"/>
            </a:pPr>
            <a:endParaRPr sz="1100">
              <a:latin typeface="Times New Roman"/>
              <a:cs typeface="Times New Roman"/>
            </a:endParaRPr>
          </a:p>
          <a:p>
            <a:pPr marL="12700" marR="5080" indent="226695">
              <a:lnSpc>
                <a:spcPct val="108000"/>
              </a:lnSpc>
            </a:pPr>
            <a:r>
              <a:rPr sz="1000" spc="-5" dirty="0">
                <a:latin typeface="Times New Roman"/>
                <a:cs typeface="Times New Roman"/>
              </a:rPr>
              <a:t>Secara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umum,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ditinjau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bentuk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penyajiannya,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terdiri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(dua)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jenis,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yaitu:</a:t>
            </a:r>
            <a:endParaRPr sz="1000">
              <a:latin typeface="Times New Roman"/>
              <a:cs typeface="Times New Roman"/>
            </a:endParaRPr>
          </a:p>
          <a:p>
            <a:pPr marL="239395" lvl="1" indent="-227329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39395" algn="l"/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fisik</a:t>
            </a:r>
            <a:endParaRPr sz="1000">
              <a:latin typeface="Times New Roman"/>
              <a:cs typeface="Times New Roman"/>
            </a:endParaRPr>
          </a:p>
          <a:p>
            <a:pPr marL="239395" lvl="1" indent="-227329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39395" algn="l"/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abstrak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Selanjutnya</a:t>
            </a:r>
            <a:r>
              <a:rPr sz="1000" dirty="0">
                <a:latin typeface="Times New Roman"/>
                <a:cs typeface="Times New Roman"/>
              </a:rPr>
              <a:t> akan </a:t>
            </a:r>
            <a:r>
              <a:rPr sz="1000" spc="-5" dirty="0">
                <a:latin typeface="Times New Roman"/>
                <a:cs typeface="Times New Roman"/>
              </a:rPr>
              <a:t>dijelaskan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kedua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jenis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latin typeface="Times New Roman"/>
                <a:cs typeface="Times New Roman"/>
              </a:rPr>
              <a:t>1.    </a:t>
            </a:r>
            <a:r>
              <a:rPr sz="1000" b="1" spc="-5" dirty="0">
                <a:latin typeface="Times New Roman"/>
                <a:cs typeface="Times New Roman"/>
              </a:rPr>
              <a:t>Model Fisik</a:t>
            </a:r>
            <a:endParaRPr sz="1000">
              <a:latin typeface="Times New Roman"/>
              <a:cs typeface="Times New Roman"/>
            </a:endParaRPr>
          </a:p>
          <a:p>
            <a:pPr marL="12700" marR="11430" indent="226695" algn="just">
              <a:lnSpc>
                <a:spcPts val="1300"/>
              </a:lnSpc>
              <a:spcBef>
                <a:spcPts val="40"/>
              </a:spcBef>
            </a:pPr>
            <a:r>
              <a:rPr sz="1000" spc="-5" dirty="0">
                <a:latin typeface="Times New Roman"/>
                <a:cs typeface="Times New Roman"/>
              </a:rPr>
              <a:t>Disebut model fisik karena secara fisik model tersebut </a:t>
            </a:r>
            <a:r>
              <a:rPr sz="1000" dirty="0">
                <a:latin typeface="Times New Roman"/>
                <a:cs typeface="Times New Roman"/>
              </a:rPr>
              <a:t>dapat </a:t>
            </a:r>
            <a:r>
              <a:rPr sz="1000" spc="-5" dirty="0">
                <a:latin typeface="Times New Roman"/>
                <a:cs typeface="Times New Roman"/>
              </a:rPr>
              <a:t>dilihat dan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diraba, bentuknya mirip dengan yang sebenarnya. Perbedaannya hanya </a:t>
            </a:r>
            <a:r>
              <a:rPr sz="1000" dirty="0">
                <a:latin typeface="Times New Roman"/>
                <a:cs typeface="Times New Roman"/>
              </a:rPr>
              <a:t>dalam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skala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ukuran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maupun kebutuhan fungsionalnya.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 misalnya,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i)</a:t>
            </a:r>
            <a:r>
              <a:rPr sz="1000" spc="6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Maket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produk</a:t>
            </a:r>
            <a:endParaRPr sz="1000">
              <a:latin typeface="Times New Roman"/>
              <a:cs typeface="Times New Roman"/>
            </a:endParaRPr>
          </a:p>
          <a:p>
            <a:pPr marL="12700" marR="10160" indent="226695" algn="just">
              <a:lnSpc>
                <a:spcPts val="130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Maket suatu produk dibuat </a:t>
            </a:r>
            <a:r>
              <a:rPr sz="1000" dirty="0">
                <a:latin typeface="Times New Roman"/>
                <a:cs typeface="Times New Roman"/>
              </a:rPr>
              <a:t>sebelum </a:t>
            </a:r>
            <a:r>
              <a:rPr sz="1000" spc="-5" dirty="0">
                <a:latin typeface="Times New Roman"/>
                <a:cs typeface="Times New Roman"/>
              </a:rPr>
              <a:t>diproduksi produk yang sebenarnya.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contoh,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maket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(atau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bangunan),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maket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kapal,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maket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kapal</a:t>
            </a:r>
            <a:endParaRPr sz="1000">
              <a:latin typeface="Times New Roman"/>
              <a:cs typeface="Times New Roman"/>
            </a:endParaRPr>
          </a:p>
          <a:p>
            <a:pPr marL="12700" marR="8255" algn="just">
              <a:lnSpc>
                <a:spcPts val="1300"/>
              </a:lnSpc>
              <a:spcBef>
                <a:spcPts val="10"/>
              </a:spcBef>
            </a:pPr>
            <a:r>
              <a:rPr sz="1000" spc="-5" dirty="0">
                <a:latin typeface="Times New Roman"/>
                <a:cs typeface="Times New Roman"/>
              </a:rPr>
              <a:t>terbang, dan sebagainya. </a:t>
            </a:r>
            <a:r>
              <a:rPr sz="1000" dirty="0">
                <a:latin typeface="Times New Roman"/>
                <a:cs typeface="Times New Roman"/>
              </a:rPr>
              <a:t>Anda dapat </a:t>
            </a:r>
            <a:r>
              <a:rPr sz="1000" spc="-5" dirty="0">
                <a:latin typeface="Times New Roman"/>
                <a:cs typeface="Times New Roman"/>
              </a:rPr>
              <a:t>membayangkan </a:t>
            </a:r>
            <a:r>
              <a:rPr sz="1000" dirty="0">
                <a:latin typeface="Times New Roman"/>
                <a:cs typeface="Times New Roman"/>
              </a:rPr>
              <a:t>apabila </a:t>
            </a:r>
            <a:r>
              <a:rPr sz="1000" spc="-5" dirty="0">
                <a:latin typeface="Times New Roman"/>
                <a:cs typeface="Times New Roman"/>
              </a:rPr>
              <a:t>suatu produk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dibuat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tanpa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melalui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pembuatan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maket.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ternyata</a:t>
            </a:r>
            <a:r>
              <a:rPr sz="1000" dirty="0">
                <a:latin typeface="Times New Roman"/>
                <a:cs typeface="Times New Roman"/>
              </a:rPr>
              <a:t> pada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perjalanan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pembuatan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produk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sebenarnya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ternyata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tidak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sesuai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kebutuhan</a:t>
            </a:r>
            <a:endParaRPr sz="1000">
              <a:latin typeface="Times New Roman"/>
              <a:cs typeface="Times New Roman"/>
            </a:endParaRPr>
          </a:p>
          <a:p>
            <a:pPr marL="12700" marR="10795" algn="just">
              <a:lnSpc>
                <a:spcPts val="1300"/>
              </a:lnSpc>
            </a:pPr>
            <a:r>
              <a:rPr sz="1000" spc="-5" dirty="0">
                <a:latin typeface="Times New Roman"/>
                <a:cs typeface="Times New Roman"/>
              </a:rPr>
              <a:t>permintaan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pengguna,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-5" dirty="0">
                <a:latin typeface="Times New Roman"/>
                <a:cs typeface="Times New Roman"/>
              </a:rPr>
              <a:t> betapa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besar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tambahan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biaya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dikeluarkan ataupun tambahan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waktu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-5" dirty="0">
                <a:latin typeface="Times New Roman"/>
                <a:cs typeface="Times New Roman"/>
              </a:rPr>
              <a:t> digunakan.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247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30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034" y="4558784"/>
            <a:ext cx="1296344" cy="1524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896772"/>
            <a:ext cx="3984625" cy="6134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7329" algn="just">
              <a:lnSpc>
                <a:spcPct val="1082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Secara lebih rinci proses pemodelan matematis ini akan </a:t>
            </a:r>
            <a:r>
              <a:rPr sz="1000" dirty="0">
                <a:latin typeface="Times New Roman"/>
                <a:cs typeface="Times New Roman"/>
              </a:rPr>
              <a:t>dibahas </a:t>
            </a:r>
            <a:r>
              <a:rPr sz="1000" spc="-5" dirty="0">
                <a:latin typeface="Times New Roman"/>
                <a:cs typeface="Times New Roman"/>
              </a:rPr>
              <a:t>secara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khusus </a:t>
            </a:r>
            <a:r>
              <a:rPr sz="1000" dirty="0">
                <a:latin typeface="Times New Roman"/>
                <a:cs typeface="Times New Roman"/>
              </a:rPr>
              <a:t>dalam </a:t>
            </a:r>
            <a:r>
              <a:rPr sz="1000" spc="-5" dirty="0">
                <a:latin typeface="Times New Roman"/>
                <a:cs typeface="Times New Roman"/>
              </a:rPr>
              <a:t>Modul </a:t>
            </a:r>
            <a:r>
              <a:rPr sz="1000" dirty="0">
                <a:latin typeface="Times New Roman"/>
                <a:cs typeface="Times New Roman"/>
              </a:rPr>
              <a:t>2. Pada </a:t>
            </a:r>
            <a:r>
              <a:rPr sz="1000" spc="-5" dirty="0">
                <a:latin typeface="Times New Roman"/>
                <a:cs typeface="Times New Roman"/>
              </a:rPr>
              <a:t>Kegiatan </a:t>
            </a:r>
            <a:r>
              <a:rPr sz="1000" dirty="0">
                <a:latin typeface="Times New Roman"/>
                <a:cs typeface="Times New Roman"/>
              </a:rPr>
              <a:t>Belajar </a:t>
            </a:r>
            <a:r>
              <a:rPr sz="1000" spc="-5" dirty="0">
                <a:latin typeface="Times New Roman"/>
                <a:cs typeface="Times New Roman"/>
              </a:rPr>
              <a:t>2 ini dibahas (melalui </a:t>
            </a:r>
            <a:r>
              <a:rPr sz="1000" dirty="0">
                <a:latin typeface="Times New Roman"/>
                <a:cs typeface="Times New Roman"/>
              </a:rPr>
              <a:t>contoh-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contoh)</a:t>
            </a:r>
            <a:r>
              <a:rPr sz="1000" dirty="0">
                <a:latin typeface="Times New Roman"/>
                <a:cs typeface="Times New Roman"/>
              </a:rPr>
              <a:t> bentuk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sederhana.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diturunkan </a:t>
            </a:r>
            <a:r>
              <a:rPr sz="1000" dirty="0">
                <a:latin typeface="Times New Roman"/>
                <a:cs typeface="Times New Roman"/>
              </a:rPr>
              <a:t>dari </a:t>
            </a:r>
            <a:r>
              <a:rPr sz="1000" spc="-5" dirty="0">
                <a:latin typeface="Times New Roman"/>
                <a:cs typeface="Times New Roman"/>
              </a:rPr>
              <a:t>hubungan perubahan </a:t>
            </a:r>
            <a:r>
              <a:rPr sz="1000" dirty="0">
                <a:latin typeface="Times New Roman"/>
                <a:cs typeface="Times New Roman"/>
              </a:rPr>
              <a:t>dari </a:t>
            </a:r>
            <a:r>
              <a:rPr sz="1000" spc="-5" dirty="0">
                <a:latin typeface="Times New Roman"/>
                <a:cs typeface="Times New Roman"/>
              </a:rPr>
              <a:t>satu entitas dan hubungan antara </a:t>
            </a:r>
            <a:r>
              <a:rPr sz="1000" dirty="0">
                <a:latin typeface="Times New Roman"/>
                <a:cs typeface="Times New Roman"/>
              </a:rPr>
              <a:t> beberapa</a:t>
            </a:r>
            <a:r>
              <a:rPr sz="1000" spc="-5" dirty="0">
                <a:latin typeface="Times New Roman"/>
                <a:cs typeface="Times New Roman"/>
              </a:rPr>
              <a:t> entitas </a:t>
            </a:r>
            <a:r>
              <a:rPr sz="1000" dirty="0">
                <a:latin typeface="Times New Roman"/>
                <a:cs typeface="Times New Roman"/>
              </a:rPr>
              <a:t>dalam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sederhana.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buAutoNum type="arabicParenBoth"/>
              <a:tabLst>
                <a:tab pos="240665" algn="l"/>
              </a:tabLst>
            </a:pPr>
            <a:r>
              <a:rPr sz="1000" spc="-5" dirty="0">
                <a:latin typeface="Times New Roman"/>
                <a:cs typeface="Times New Roman"/>
              </a:rPr>
              <a:t>Penurunan model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sederhana</a:t>
            </a:r>
            <a:endParaRPr sz="1000">
              <a:latin typeface="Times New Roman"/>
              <a:cs typeface="Times New Roman"/>
            </a:endParaRPr>
          </a:p>
          <a:p>
            <a:pPr marL="240029" marR="10160">
              <a:lnSpc>
                <a:spcPts val="1310"/>
              </a:lnSpc>
              <a:spcBef>
                <a:spcPts val="50"/>
              </a:spcBef>
            </a:pPr>
            <a:r>
              <a:rPr sz="1000" spc="-5" dirty="0">
                <a:latin typeface="Times New Roman"/>
                <a:cs typeface="Times New Roman"/>
              </a:rPr>
              <a:t>Berikut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beberapa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penurunan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sederhana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</a:t>
            </a:r>
            <a:r>
              <a:rPr sz="1000" dirty="0">
                <a:latin typeface="Times New Roman"/>
                <a:cs typeface="Times New Roman"/>
              </a:rPr>
              <a:t>berdasarkan:</a:t>
            </a:r>
            <a:endParaRPr sz="1000">
              <a:latin typeface="Times New Roman"/>
              <a:cs typeface="Times New Roman"/>
            </a:endParaRPr>
          </a:p>
          <a:p>
            <a:pPr marL="465455" lvl="1" indent="-226060">
              <a:lnSpc>
                <a:spcPct val="100000"/>
              </a:lnSpc>
              <a:spcBef>
                <a:spcPts val="35"/>
              </a:spcBef>
              <a:buAutoNum type="romanLcParenBoth"/>
              <a:tabLst>
                <a:tab pos="466090" algn="l"/>
              </a:tabLst>
            </a:pPr>
            <a:r>
              <a:rPr sz="1000" spc="-5" dirty="0">
                <a:latin typeface="Times New Roman"/>
                <a:cs typeface="Times New Roman"/>
              </a:rPr>
              <a:t>Perubahan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-5" dirty="0">
                <a:latin typeface="Times New Roman"/>
                <a:cs typeface="Times New Roman"/>
              </a:rPr>
              <a:t> satu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parameter,</a:t>
            </a:r>
            <a:endParaRPr sz="1000">
              <a:latin typeface="Times New Roman"/>
              <a:cs typeface="Times New Roman"/>
            </a:endParaRPr>
          </a:p>
          <a:p>
            <a:pPr marL="465455" lvl="1" indent="-226060">
              <a:lnSpc>
                <a:spcPct val="100000"/>
              </a:lnSpc>
              <a:spcBef>
                <a:spcPts val="95"/>
              </a:spcBef>
              <a:buAutoNum type="romanLcParenBoth"/>
              <a:tabLst>
                <a:tab pos="466090" algn="l"/>
              </a:tabLst>
            </a:pPr>
            <a:r>
              <a:rPr sz="1000" spc="-5" dirty="0">
                <a:latin typeface="Times New Roman"/>
                <a:cs typeface="Times New Roman"/>
              </a:rPr>
              <a:t>Hubungan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beberapa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parameter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i="1" spc="-5" dirty="0">
                <a:latin typeface="Times New Roman"/>
                <a:cs typeface="Times New Roman"/>
              </a:rPr>
              <a:t>Contoh</a:t>
            </a:r>
            <a:r>
              <a:rPr sz="1000" i="1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1.5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(perubahan satu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parameter)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6350" indent="179705" algn="just">
              <a:lnSpc>
                <a:spcPct val="108000"/>
              </a:lnSpc>
            </a:pPr>
            <a:r>
              <a:rPr sz="1000" spc="-5" dirty="0">
                <a:latin typeface="Times New Roman"/>
                <a:cs typeface="Times New Roman"/>
              </a:rPr>
              <a:t>Setelah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diambil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satu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tabungan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menjadi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juta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dinyatakan:</a:t>
            </a:r>
            <a:endParaRPr sz="1000">
              <a:latin typeface="Times New Roman"/>
              <a:cs typeface="Times New Roman"/>
            </a:endParaRPr>
          </a:p>
          <a:p>
            <a:pPr marL="192405" algn="just">
              <a:lnSpc>
                <a:spcPct val="100000"/>
              </a:lnSpc>
              <a:spcBef>
                <a:spcPts val="95"/>
              </a:spcBef>
              <a:tabLst>
                <a:tab pos="3670935" algn="l"/>
              </a:tabLst>
            </a:pP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banyaknya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2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tabungan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(dalam </a:t>
            </a:r>
            <a:r>
              <a:rPr sz="1000" spc="-5" dirty="0">
                <a:latin typeface="Times New Roman"/>
                <a:cs typeface="Times New Roman"/>
              </a:rPr>
              <a:t>rupiah)	</a:t>
            </a:r>
            <a:r>
              <a:rPr sz="1000" dirty="0">
                <a:latin typeface="Times New Roman"/>
                <a:cs typeface="Times New Roman"/>
              </a:rPr>
              <a:t>(1.1)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perubahan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banyaknya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tabungan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</a:t>
            </a:r>
            <a:r>
              <a:rPr sz="1000" dirty="0">
                <a:latin typeface="Times New Roman"/>
                <a:cs typeface="Times New Roman"/>
              </a:rPr>
              <a:t> dapat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dinyatakan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sebagai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22250" algn="just">
              <a:lnSpc>
                <a:spcPct val="100000"/>
              </a:lnSpc>
              <a:spcBef>
                <a:spcPts val="5"/>
              </a:spcBef>
              <a:tabLst>
                <a:tab pos="3670935" algn="l"/>
              </a:tabLst>
            </a:pPr>
            <a:r>
              <a:rPr sz="1000" i="1" spc="20" dirty="0">
                <a:latin typeface="Times New Roman"/>
                <a:cs typeface="Times New Roman"/>
              </a:rPr>
              <a:t>x  </a:t>
            </a:r>
            <a:r>
              <a:rPr sz="1000" i="1" spc="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1.000.000</a:t>
            </a:r>
            <a:r>
              <a:rPr sz="1000" spc="345" dirty="0">
                <a:latin typeface="Times New Roman"/>
                <a:cs typeface="Times New Roman"/>
              </a:rPr>
              <a:t> </a:t>
            </a:r>
            <a:r>
              <a:rPr sz="1000" spc="3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2.000.000	</a:t>
            </a:r>
            <a:r>
              <a:rPr sz="1000" dirty="0">
                <a:latin typeface="Times New Roman"/>
                <a:cs typeface="Times New Roman"/>
              </a:rPr>
              <a:t>(1.2)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0160" indent="179705" algn="just">
              <a:lnSpc>
                <a:spcPct val="1085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Perhatikan bahwa </a:t>
            </a:r>
            <a:r>
              <a:rPr sz="1000" dirty="0">
                <a:latin typeface="Times New Roman"/>
                <a:cs typeface="Times New Roman"/>
              </a:rPr>
              <a:t>(1.1) </a:t>
            </a:r>
            <a:r>
              <a:rPr sz="1000" spc="-5" dirty="0">
                <a:latin typeface="Times New Roman"/>
                <a:cs typeface="Times New Roman"/>
              </a:rPr>
              <a:t>merupakan pernyataan awal </a:t>
            </a:r>
            <a:r>
              <a:rPr sz="1000" dirty="0">
                <a:latin typeface="Times New Roman"/>
                <a:cs typeface="Times New Roman"/>
              </a:rPr>
              <a:t>sebelum </a:t>
            </a:r>
            <a:r>
              <a:rPr sz="1000" spc="-5" dirty="0">
                <a:latin typeface="Times New Roman"/>
                <a:cs typeface="Times New Roman"/>
              </a:rPr>
              <a:t>menurunkan </a:t>
            </a:r>
            <a:r>
              <a:rPr sz="1000" dirty="0">
                <a:latin typeface="Times New Roman"/>
                <a:cs typeface="Times New Roman"/>
              </a:rPr>
              <a:t> (1.2). </a:t>
            </a:r>
            <a:r>
              <a:rPr sz="1000" spc="-5" dirty="0">
                <a:latin typeface="Times New Roman"/>
                <a:cs typeface="Times New Roman"/>
              </a:rPr>
              <a:t>Sedangkan </a:t>
            </a:r>
            <a:r>
              <a:rPr sz="1000" dirty="0">
                <a:latin typeface="Times New Roman"/>
                <a:cs typeface="Times New Roman"/>
              </a:rPr>
              <a:t>(1.2) </a:t>
            </a:r>
            <a:r>
              <a:rPr sz="1000" spc="-5" dirty="0">
                <a:latin typeface="Times New Roman"/>
                <a:cs typeface="Times New Roman"/>
              </a:rPr>
              <a:t>merupakan model matematis perubahan banyaknya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tabungan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(sebagai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suatu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entitas)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diturunkan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berdasarkan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(1.1).</a:t>
            </a:r>
            <a:endParaRPr sz="1000">
              <a:latin typeface="Times New Roman"/>
              <a:cs typeface="Times New Roman"/>
            </a:endParaRPr>
          </a:p>
          <a:p>
            <a:pPr marL="12700" marR="8255" indent="179705" algn="just">
              <a:lnSpc>
                <a:spcPts val="130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Perhatikan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selanjutnya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dirty="0">
                <a:latin typeface="Times New Roman"/>
                <a:cs typeface="Times New Roman"/>
              </a:rPr>
              <a:t> apabila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(1.2),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kita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menyangka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kita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harus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menghitung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berapa</a:t>
            </a:r>
            <a:endParaRPr sz="1000">
              <a:latin typeface="Times New Roman"/>
              <a:cs typeface="Times New Roman"/>
            </a:endParaRPr>
          </a:p>
          <a:p>
            <a:pPr marL="12700" marR="10160" algn="just">
              <a:lnSpc>
                <a:spcPts val="1300"/>
              </a:lnSpc>
              <a:spcBef>
                <a:spcPts val="5"/>
              </a:spcBef>
            </a:pP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Oleh karena kita </a:t>
            </a:r>
            <a:r>
              <a:rPr sz="1000" dirty="0">
                <a:latin typeface="Times New Roman"/>
                <a:cs typeface="Times New Roman"/>
              </a:rPr>
              <a:t>tidak </a:t>
            </a:r>
            <a:r>
              <a:rPr sz="1000" spc="-5" dirty="0">
                <a:latin typeface="Times New Roman"/>
                <a:cs typeface="Times New Roman"/>
              </a:rPr>
              <a:t>mengetahui berasal </a:t>
            </a:r>
            <a:r>
              <a:rPr sz="1000" dirty="0">
                <a:latin typeface="Times New Roman"/>
                <a:cs typeface="Times New Roman"/>
              </a:rPr>
              <a:t>dari </a:t>
            </a:r>
            <a:r>
              <a:rPr sz="1000" spc="-5" dirty="0">
                <a:latin typeface="Times New Roman"/>
                <a:cs typeface="Times New Roman"/>
              </a:rPr>
              <a:t>masalah apakah model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tersebut.</a:t>
            </a:r>
            <a:endParaRPr sz="1000">
              <a:latin typeface="Times New Roman"/>
              <a:cs typeface="Times New Roman"/>
            </a:endParaRPr>
          </a:p>
          <a:p>
            <a:pPr marL="192405" algn="just">
              <a:lnSpc>
                <a:spcPct val="100000"/>
              </a:lnSpc>
              <a:spcBef>
                <a:spcPts val="35"/>
              </a:spcBef>
            </a:pPr>
            <a:r>
              <a:rPr sz="1000" spc="-5" dirty="0">
                <a:latin typeface="Times New Roman"/>
                <a:cs typeface="Times New Roman"/>
              </a:rPr>
              <a:t>Setelah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kita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mengetahui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pernyataan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awal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(1.1),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barulah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kita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mengetahui</a:t>
            </a: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dirty="0">
                <a:latin typeface="Times New Roman"/>
                <a:cs typeface="Times New Roman"/>
              </a:rPr>
              <a:t> (1.2) </a:t>
            </a:r>
            <a:r>
              <a:rPr sz="1000" spc="-5" dirty="0">
                <a:latin typeface="Times New Roman"/>
                <a:cs typeface="Times New Roman"/>
              </a:rPr>
              <a:t>merupakan perubahan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banyaknya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 </a:t>
            </a:r>
            <a:r>
              <a:rPr sz="1000" dirty="0">
                <a:latin typeface="Times New Roman"/>
                <a:cs typeface="Times New Roman"/>
              </a:rPr>
              <a:t>tabungan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Ali.</a:t>
            </a:r>
            <a:endParaRPr sz="1000">
              <a:latin typeface="Times New Roman"/>
              <a:cs typeface="Times New Roman"/>
            </a:endParaRPr>
          </a:p>
          <a:p>
            <a:pPr marL="12700" marR="9525" indent="179705" algn="just">
              <a:lnSpc>
                <a:spcPct val="108000"/>
              </a:lnSpc>
            </a:pPr>
            <a:r>
              <a:rPr sz="1000" dirty="0">
                <a:latin typeface="Times New Roman"/>
                <a:cs typeface="Times New Roman"/>
              </a:rPr>
              <a:t>Jadi, </a:t>
            </a:r>
            <a:r>
              <a:rPr sz="1000" spc="-5" dirty="0">
                <a:latin typeface="Times New Roman"/>
                <a:cs typeface="Times New Roman"/>
              </a:rPr>
              <a:t>dalam memahami </a:t>
            </a:r>
            <a:r>
              <a:rPr sz="1000" dirty="0">
                <a:latin typeface="Times New Roman"/>
                <a:cs typeface="Times New Roman"/>
              </a:rPr>
              <a:t>secara </a:t>
            </a:r>
            <a:r>
              <a:rPr sz="1000" spc="-5" dirty="0">
                <a:latin typeface="Times New Roman"/>
                <a:cs typeface="Times New Roman"/>
              </a:rPr>
              <a:t>utuh suatu model matematis,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kita harus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memahami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dahulu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pernyataan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awal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diberikan.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Dengan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perkataan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lain</a:t>
            </a:r>
            <a:endParaRPr sz="10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8000"/>
              </a:lnSpc>
              <a:spcBef>
                <a:spcPts val="10"/>
              </a:spcBef>
            </a:pPr>
            <a:r>
              <a:rPr sz="1000" spc="-5" dirty="0">
                <a:latin typeface="Times New Roman"/>
                <a:cs typeface="Times New Roman"/>
              </a:rPr>
              <a:t>pernyataan awal </a:t>
            </a:r>
            <a:r>
              <a:rPr sz="1000" dirty="0">
                <a:latin typeface="Times New Roman"/>
                <a:cs typeface="Times New Roman"/>
              </a:rPr>
              <a:t>(1.1) </a:t>
            </a:r>
            <a:r>
              <a:rPr sz="1000" spc="-5" dirty="0">
                <a:latin typeface="Times New Roman"/>
                <a:cs typeface="Times New Roman"/>
              </a:rPr>
              <a:t>merupakan </a:t>
            </a:r>
            <a:r>
              <a:rPr sz="1000" dirty="0">
                <a:latin typeface="Times New Roman"/>
                <a:cs typeface="Times New Roman"/>
              </a:rPr>
              <a:t>bagian </a:t>
            </a:r>
            <a:r>
              <a:rPr sz="1000" spc="-5" dirty="0">
                <a:latin typeface="Times New Roman"/>
                <a:cs typeface="Times New Roman"/>
              </a:rPr>
              <a:t>yang </a:t>
            </a:r>
            <a:r>
              <a:rPr sz="1000" spc="5" dirty="0">
                <a:latin typeface="Times New Roman"/>
                <a:cs typeface="Times New Roman"/>
              </a:rPr>
              <a:t>tidak </a:t>
            </a:r>
            <a:r>
              <a:rPr sz="1000" spc="-5" dirty="0">
                <a:latin typeface="Times New Roman"/>
                <a:cs typeface="Times New Roman"/>
              </a:rPr>
              <a:t>terpisahkan </a:t>
            </a:r>
            <a:r>
              <a:rPr sz="1000" dirty="0">
                <a:latin typeface="Times New Roman"/>
                <a:cs typeface="Times New Roman"/>
              </a:rPr>
              <a:t>dari </a:t>
            </a:r>
            <a:r>
              <a:rPr sz="1000" spc="-5" dirty="0">
                <a:latin typeface="Times New Roman"/>
                <a:cs typeface="Times New Roman"/>
              </a:rPr>
              <a:t>model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(1.2).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023" y="430783"/>
            <a:ext cx="2463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31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814" y="1258055"/>
            <a:ext cx="1944373" cy="1524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896772"/>
            <a:ext cx="397827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9705">
              <a:lnSpc>
                <a:spcPct val="108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kita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ingin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mengetahui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banyaknya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tabungan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Ali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semula,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kita</a:t>
            </a:r>
            <a:r>
              <a:rPr sz="1000" dirty="0">
                <a:latin typeface="Times New Roman"/>
                <a:cs typeface="Times New Roman"/>
              </a:rPr>
              <a:t> dapat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menggunakan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(1.2),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yaitu:</a:t>
            </a:r>
            <a:endParaRPr sz="1000">
              <a:latin typeface="Times New Roman"/>
              <a:cs typeface="Times New Roman"/>
            </a:endParaRPr>
          </a:p>
          <a:p>
            <a:pPr marL="221615">
              <a:lnSpc>
                <a:spcPct val="100000"/>
              </a:lnSpc>
              <a:spcBef>
                <a:spcPts val="45"/>
              </a:spcBef>
              <a:tabLst>
                <a:tab pos="432434" algn="l"/>
                <a:tab pos="1714500" algn="l"/>
              </a:tabLst>
            </a:pPr>
            <a:r>
              <a:rPr sz="1000" i="1" spc="20" dirty="0">
                <a:latin typeface="Times New Roman"/>
                <a:cs typeface="Times New Roman"/>
              </a:rPr>
              <a:t>x	</a:t>
            </a:r>
            <a:r>
              <a:rPr sz="1000" spc="-5" dirty="0">
                <a:latin typeface="Times New Roman"/>
                <a:cs typeface="Times New Roman"/>
              </a:rPr>
              <a:t>2.000.00</a:t>
            </a:r>
            <a:r>
              <a:rPr sz="1000" spc="25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   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1.000.00</a:t>
            </a:r>
            <a:r>
              <a:rPr sz="1000" spc="25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Times New Roman"/>
                <a:cs typeface="Times New Roman"/>
              </a:rPr>
              <a:t>3.000.00</a:t>
            </a:r>
            <a:r>
              <a:rPr sz="1000" spc="25" dirty="0">
                <a:latin typeface="Times New Roman"/>
                <a:cs typeface="Times New Roman"/>
              </a:rPr>
              <a:t>0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00" dirty="0">
                <a:latin typeface="Times New Roman"/>
                <a:cs typeface="Times New Roman"/>
              </a:rPr>
              <a:t>Jadi</a:t>
            </a:r>
            <a:r>
              <a:rPr sz="1000" spc="-5" dirty="0">
                <a:latin typeface="Times New Roman"/>
                <a:cs typeface="Times New Roman"/>
              </a:rPr>
              <a:t> banyaknya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dirty="0">
                <a:latin typeface="Times New Roman"/>
                <a:cs typeface="Times New Roman"/>
              </a:rPr>
              <a:t> tabungan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semula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Rp.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3.000.000.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i="1" spc="-5" dirty="0">
                <a:latin typeface="Times New Roman"/>
                <a:cs typeface="Times New Roman"/>
              </a:rPr>
              <a:t>Contoh</a:t>
            </a:r>
            <a:r>
              <a:rPr sz="1000" i="1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1.6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(model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 </a:t>
            </a:r>
            <a:r>
              <a:rPr sz="1000" spc="-5" dirty="0">
                <a:latin typeface="Times New Roman"/>
                <a:cs typeface="Times New Roman"/>
              </a:rPr>
              <a:t>hubungan 2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parameter)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39395" marR="85090" indent="-227329">
              <a:lnSpc>
                <a:spcPct val="109000"/>
              </a:lnSpc>
            </a:pPr>
            <a:r>
              <a:rPr sz="1000" spc="-5" dirty="0">
                <a:latin typeface="Times New Roman"/>
                <a:cs typeface="Times New Roman"/>
              </a:rPr>
              <a:t>(i)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Dikatakan bahwa banyaknya uang </a:t>
            </a:r>
            <a:r>
              <a:rPr sz="1000" spc="-10" dirty="0">
                <a:latin typeface="Times New Roman"/>
                <a:cs typeface="Times New Roman"/>
              </a:rPr>
              <a:t>Ali </a:t>
            </a:r>
            <a:r>
              <a:rPr sz="1000" spc="-5" dirty="0">
                <a:latin typeface="Times New Roman"/>
                <a:cs typeface="Times New Roman"/>
              </a:rPr>
              <a:t>dan </a:t>
            </a:r>
            <a:r>
              <a:rPr sz="1000" dirty="0">
                <a:latin typeface="Times New Roman"/>
                <a:cs typeface="Times New Roman"/>
              </a:rPr>
              <a:t>Badu adalah </a:t>
            </a:r>
            <a:r>
              <a:rPr sz="1000" spc="-5" dirty="0">
                <a:latin typeface="Times New Roman"/>
                <a:cs typeface="Times New Roman"/>
              </a:rPr>
              <a:t>tiga juta rupiah.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Apabila dinyatakan: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0489" y="2546121"/>
            <a:ext cx="2089150" cy="3581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banyaknya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 Ali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(dalam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rupiah),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banyaknya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Badu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(dalam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rupiah).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492" y="3560565"/>
            <a:ext cx="700472" cy="1734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79404" y="4073006"/>
            <a:ext cx="504720" cy="17285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5239" y="4427975"/>
            <a:ext cx="1932420" cy="15240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85111" y="5741786"/>
            <a:ext cx="704153" cy="17285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02004" y="3041421"/>
            <a:ext cx="3983354" cy="4040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10795" algn="just">
              <a:lnSpc>
                <a:spcPct val="109000"/>
              </a:lnSpc>
              <a:spcBef>
                <a:spcPts val="100"/>
              </a:spcBef>
            </a:pP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hubungan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diberikan,</a:t>
            </a:r>
            <a:r>
              <a:rPr sz="1000" dirty="0">
                <a:latin typeface="Times New Roman"/>
                <a:cs typeface="Times New Roman"/>
              </a:rPr>
              <a:t> diperoleh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bahwa</a:t>
            </a:r>
            <a:r>
              <a:rPr sz="1000" spc="-5" dirty="0">
                <a:latin typeface="Times New Roman"/>
                <a:cs typeface="Times New Roman"/>
              </a:rPr>
              <a:t> model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matematisnya adalah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  <a:tabLst>
                <a:tab pos="474345" algn="l"/>
                <a:tab pos="681990" algn="l"/>
                <a:tab pos="3670935" algn="l"/>
              </a:tabLst>
            </a:pPr>
            <a:r>
              <a:rPr sz="950" i="1" spc="20" dirty="0">
                <a:latin typeface="Times New Roman"/>
                <a:cs typeface="Times New Roman"/>
              </a:rPr>
              <a:t>x	y	</a:t>
            </a:r>
            <a:r>
              <a:rPr sz="950" spc="15" dirty="0">
                <a:latin typeface="Times New Roman"/>
                <a:cs typeface="Times New Roman"/>
              </a:rPr>
              <a:t>3.000.000	</a:t>
            </a:r>
            <a:r>
              <a:rPr sz="1000" dirty="0">
                <a:latin typeface="Times New Roman"/>
                <a:cs typeface="Times New Roman"/>
              </a:rPr>
              <a:t>(1.4)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239395" marR="5715">
              <a:lnSpc>
                <a:spcPts val="1160"/>
              </a:lnSpc>
              <a:tabLst>
                <a:tab pos="690880" algn="l"/>
                <a:tab pos="1346200" algn="l"/>
                <a:tab pos="1891664" algn="l"/>
                <a:tab pos="2089785" algn="l"/>
                <a:tab pos="2827655" algn="l"/>
                <a:tab pos="3602990" algn="l"/>
              </a:tabLst>
            </a:pP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Badu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adalah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satu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juta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rupiah,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menggunakan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</a:t>
            </a:r>
            <a:r>
              <a:rPr sz="1000" dirty="0">
                <a:latin typeface="Times New Roman"/>
                <a:cs typeface="Times New Roman"/>
              </a:rPr>
              <a:t>1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r>
              <a:rPr sz="1000" dirty="0">
                <a:latin typeface="Times New Roman"/>
                <a:cs typeface="Times New Roman"/>
              </a:rPr>
              <a:t>3</a:t>
            </a:r>
            <a:r>
              <a:rPr sz="1000" spc="-5" dirty="0">
                <a:latin typeface="Times New Roman"/>
                <a:cs typeface="Times New Roman"/>
              </a:rPr>
              <a:t>),</a:t>
            </a:r>
            <a:r>
              <a:rPr sz="1000" dirty="0">
                <a:latin typeface="Times New Roman"/>
                <a:cs typeface="Times New Roman"/>
              </a:rPr>
              <a:t>	d</a:t>
            </a:r>
            <a:r>
              <a:rPr sz="1000" spc="-5" dirty="0">
                <a:latin typeface="Times New Roman"/>
                <a:cs typeface="Times New Roman"/>
              </a:rPr>
              <a:t>ipe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leh</a:t>
            </a:r>
            <a:r>
              <a:rPr sz="1000" dirty="0">
                <a:latin typeface="Times New Roman"/>
                <a:cs typeface="Times New Roman"/>
              </a:rPr>
              <a:t>	b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20" dirty="0">
                <a:latin typeface="Times New Roman"/>
                <a:cs typeface="Times New Roman"/>
              </a:rPr>
              <a:t>w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950" i="1" spc="20" dirty="0">
                <a:latin typeface="Times New Roman"/>
                <a:cs typeface="Times New Roman"/>
              </a:rPr>
              <a:t>y</a:t>
            </a:r>
            <a:r>
              <a:rPr sz="950" i="1" dirty="0">
                <a:latin typeface="Times New Roman"/>
                <a:cs typeface="Times New Roman"/>
              </a:rPr>
              <a:t>	</a:t>
            </a:r>
            <a:r>
              <a:rPr sz="950" spc="15" dirty="0">
                <a:latin typeface="Times New Roman"/>
                <a:cs typeface="Times New Roman"/>
              </a:rPr>
              <a:t>1.000.00</a:t>
            </a:r>
            <a:r>
              <a:rPr sz="950" spc="20" dirty="0">
                <a:latin typeface="Times New Roman"/>
                <a:cs typeface="Times New Roman"/>
              </a:rPr>
              <a:t>0</a:t>
            </a:r>
            <a:r>
              <a:rPr sz="95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Times New Roman"/>
                <a:cs typeface="Times New Roman"/>
              </a:rPr>
              <a:t>Sela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j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	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endParaRPr sz="10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345"/>
              </a:spcBef>
            </a:pPr>
            <a:r>
              <a:rPr sz="1000" spc="-5" dirty="0">
                <a:latin typeface="Times New Roman"/>
                <a:cs typeface="Times New Roman"/>
              </a:rPr>
              <a:t>menggunakan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(1.4),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diperoleh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bahwa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  <a:p>
            <a:pPr marL="499109">
              <a:lnSpc>
                <a:spcPct val="100000"/>
              </a:lnSpc>
              <a:spcBef>
                <a:spcPts val="35"/>
              </a:spcBef>
              <a:tabLst>
                <a:tab pos="706120" algn="l"/>
                <a:tab pos="1972310" algn="l"/>
              </a:tabLst>
            </a:pPr>
            <a:r>
              <a:rPr sz="1000" i="1" spc="20" dirty="0">
                <a:latin typeface="Times New Roman"/>
                <a:cs typeface="Times New Roman"/>
              </a:rPr>
              <a:t>x	</a:t>
            </a:r>
            <a:r>
              <a:rPr sz="1000" spc="-5" dirty="0">
                <a:latin typeface="Times New Roman"/>
                <a:cs typeface="Times New Roman"/>
              </a:rPr>
              <a:t>3.000.000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–1.000.000	</a:t>
            </a:r>
            <a:r>
              <a:rPr sz="1000" spc="-5" dirty="0">
                <a:latin typeface="Times New Roman"/>
                <a:cs typeface="Times New Roman"/>
              </a:rPr>
              <a:t>2.000.000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Times New Roman"/>
                <a:cs typeface="Times New Roman"/>
              </a:rPr>
              <a:t>Hal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banyaknya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</a:t>
            </a:r>
            <a:r>
              <a:rPr sz="1000" dirty="0">
                <a:latin typeface="Times New Roman"/>
                <a:cs typeface="Times New Roman"/>
              </a:rPr>
              <a:t> adalah </a:t>
            </a:r>
            <a:r>
              <a:rPr sz="1000" spc="-5" dirty="0">
                <a:latin typeface="Times New Roman"/>
                <a:cs typeface="Times New Roman"/>
              </a:rPr>
              <a:t>2.000.000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39395" marR="5080" indent="-227329">
              <a:lnSpc>
                <a:spcPct val="109000"/>
              </a:lnSpc>
            </a:pPr>
            <a:r>
              <a:rPr sz="1000" spc="-5" dirty="0">
                <a:latin typeface="Times New Roman"/>
                <a:cs typeface="Times New Roman"/>
              </a:rPr>
              <a:t>(ii)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Dikatakan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juta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lebih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dari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Badu.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39395" marR="10160" algn="just">
              <a:lnSpc>
                <a:spcPct val="109300"/>
              </a:lnSpc>
            </a:pPr>
            <a:r>
              <a:rPr sz="1000" spc="-5" dirty="0">
                <a:latin typeface="Times New Roman"/>
                <a:cs typeface="Times New Roman"/>
              </a:rPr>
              <a:t>Dengan pernyataan awal yang sama, yaitu </a:t>
            </a:r>
            <a:r>
              <a:rPr sz="1000" dirty="0">
                <a:latin typeface="Times New Roman"/>
                <a:cs typeface="Times New Roman"/>
              </a:rPr>
              <a:t>(1.3),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 matematisnya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endParaRPr sz="1000">
              <a:latin typeface="Times New Roman"/>
              <a:cs typeface="Times New Roman"/>
            </a:endParaRPr>
          </a:p>
          <a:p>
            <a:pPr marL="499109">
              <a:lnSpc>
                <a:spcPts val="1165"/>
              </a:lnSpc>
              <a:tabLst>
                <a:tab pos="721360" algn="l"/>
                <a:tab pos="916305" algn="l"/>
                <a:tab pos="3670935" algn="l"/>
              </a:tabLst>
            </a:pPr>
            <a:r>
              <a:rPr sz="950" i="1" spc="20" dirty="0">
                <a:latin typeface="Times New Roman"/>
                <a:cs typeface="Times New Roman"/>
              </a:rPr>
              <a:t>x	y	</a:t>
            </a:r>
            <a:r>
              <a:rPr sz="950" spc="15" dirty="0">
                <a:latin typeface="Times New Roman"/>
                <a:cs typeface="Times New Roman"/>
              </a:rPr>
              <a:t>2.000.000	</a:t>
            </a:r>
            <a:r>
              <a:rPr sz="1000" dirty="0">
                <a:latin typeface="Times New Roman"/>
                <a:cs typeface="Times New Roman"/>
              </a:rPr>
              <a:t>(1.5)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239395" marR="6985" algn="just">
              <a:lnSpc>
                <a:spcPct val="108000"/>
              </a:lnSpc>
            </a:pPr>
            <a:r>
              <a:rPr sz="1000" spc="-5" dirty="0">
                <a:latin typeface="Times New Roman"/>
                <a:cs typeface="Times New Roman"/>
              </a:rPr>
              <a:t>Perhatikan bahwa apabila kita hanya diberikan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 </a:t>
            </a:r>
            <a:r>
              <a:rPr sz="1000" dirty="0">
                <a:latin typeface="Times New Roman"/>
                <a:cs typeface="Times New Roman"/>
              </a:rPr>
              <a:t>(1.4)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dirty="0">
                <a:latin typeface="Times New Roman"/>
                <a:cs typeface="Times New Roman"/>
              </a:rPr>
              <a:t> (1.5),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-5" dirty="0">
                <a:latin typeface="Times New Roman"/>
                <a:cs typeface="Times New Roman"/>
              </a:rPr>
              <a:t> kita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tidak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mengetahui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berasal</a:t>
            </a:r>
            <a:r>
              <a:rPr sz="1000" dirty="0">
                <a:latin typeface="Times New Roman"/>
                <a:cs typeface="Times New Roman"/>
              </a:rPr>
              <a:t> dari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masalah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apakah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 tersebut.</a:t>
            </a:r>
            <a:endParaRPr sz="1000">
              <a:latin typeface="Times New Roman"/>
              <a:cs typeface="Times New Roman"/>
            </a:endParaRPr>
          </a:p>
          <a:p>
            <a:pPr marL="239395" marR="8255" algn="just">
              <a:lnSpc>
                <a:spcPct val="108000"/>
              </a:lnSpc>
              <a:spcBef>
                <a:spcPts val="15"/>
              </a:spcBef>
            </a:pPr>
            <a:r>
              <a:rPr sz="1000" spc="-5" dirty="0">
                <a:latin typeface="Times New Roman"/>
                <a:cs typeface="Times New Roman"/>
              </a:rPr>
              <a:t>Setelah kita membaca </a:t>
            </a:r>
            <a:r>
              <a:rPr sz="1000" dirty="0">
                <a:latin typeface="Times New Roman"/>
                <a:cs typeface="Times New Roman"/>
              </a:rPr>
              <a:t>pernyataan </a:t>
            </a:r>
            <a:r>
              <a:rPr sz="1000" spc="-5" dirty="0">
                <a:latin typeface="Times New Roman"/>
                <a:cs typeface="Times New Roman"/>
              </a:rPr>
              <a:t>awal </a:t>
            </a:r>
            <a:r>
              <a:rPr sz="1000" dirty="0">
                <a:latin typeface="Times New Roman"/>
                <a:cs typeface="Times New Roman"/>
              </a:rPr>
              <a:t>(1.3), </a:t>
            </a:r>
            <a:r>
              <a:rPr sz="1000" spc="-5" dirty="0">
                <a:latin typeface="Times New Roman"/>
                <a:cs typeface="Times New Roman"/>
              </a:rPr>
              <a:t>barulah kita mengetahui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 </a:t>
            </a:r>
            <a:r>
              <a:rPr sz="1000" dirty="0">
                <a:latin typeface="Times New Roman"/>
                <a:cs typeface="Times New Roman"/>
              </a:rPr>
              <a:t>(1.4) </a:t>
            </a:r>
            <a:r>
              <a:rPr sz="1000" spc="-5" dirty="0">
                <a:latin typeface="Times New Roman"/>
                <a:cs typeface="Times New Roman"/>
              </a:rPr>
              <a:t>atau </a:t>
            </a:r>
            <a:r>
              <a:rPr sz="1000" dirty="0">
                <a:latin typeface="Times New Roman"/>
                <a:cs typeface="Times New Roman"/>
              </a:rPr>
              <a:t>(1.5) </a:t>
            </a:r>
            <a:r>
              <a:rPr sz="1000" spc="-5" dirty="0">
                <a:latin typeface="Times New Roman"/>
                <a:cs typeface="Times New Roman"/>
              </a:rPr>
              <a:t>merupakan hubungan banyaknya uang </a:t>
            </a:r>
            <a:r>
              <a:rPr sz="1000" spc="-10" dirty="0">
                <a:latin typeface="Times New Roman"/>
                <a:cs typeface="Times New Roman"/>
              </a:rPr>
              <a:t>Ali </a:t>
            </a:r>
            <a:r>
              <a:rPr sz="1000" dirty="0">
                <a:latin typeface="Times New Roman"/>
                <a:cs typeface="Times New Roman"/>
              </a:rPr>
              <a:t>dan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Badu.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85875" y="259842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39488" y="2592450"/>
            <a:ext cx="271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(</a:t>
            </a:r>
            <a:r>
              <a:rPr sz="1000" dirty="0">
                <a:latin typeface="Times New Roman"/>
                <a:cs typeface="Times New Roman"/>
              </a:rPr>
              <a:t>1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r>
              <a:rPr sz="1000" dirty="0">
                <a:latin typeface="Times New Roman"/>
                <a:cs typeface="Times New Roman"/>
              </a:rPr>
              <a:t>3)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247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32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909574"/>
            <a:ext cx="3983354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Contoh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1.7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(penyederhanaan)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indent="179705">
              <a:lnSpc>
                <a:spcPct val="108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Kita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menyederhanakan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penulisan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angka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(bilangan)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1.1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-5" dirty="0">
                <a:latin typeface="Times New Roman"/>
                <a:cs typeface="Times New Roman"/>
              </a:rPr>
              <a:t> atas dengan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menggunakan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pernyataan awal,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722780"/>
            <a:ext cx="2399030" cy="3549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banyaknya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(dalam jutaan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rupiah),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 </a:t>
            </a:r>
            <a:r>
              <a:rPr sz="1000" dirty="0">
                <a:latin typeface="Times New Roman"/>
                <a:cs typeface="Times New Roman"/>
              </a:rPr>
              <a:t>Badu</a:t>
            </a:r>
            <a:r>
              <a:rPr sz="1000" spc="-5" dirty="0">
                <a:latin typeface="Times New Roman"/>
                <a:cs typeface="Times New Roman"/>
              </a:rPr>
              <a:t> (dalam jutaan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050440"/>
            <a:ext cx="3086735" cy="3581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5" dirty="0">
                <a:latin typeface="Times New Roman"/>
                <a:cs typeface="Times New Roman"/>
              </a:rPr>
              <a:t>Berdasarkan </a:t>
            </a:r>
            <a:r>
              <a:rPr sz="1000" dirty="0">
                <a:latin typeface="Times New Roman"/>
                <a:cs typeface="Times New Roman"/>
              </a:rPr>
              <a:t>(1.6)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(1.4) </a:t>
            </a:r>
            <a:r>
              <a:rPr sz="1000" spc="5" dirty="0">
                <a:latin typeface="Times New Roman"/>
                <a:cs typeface="Times New Roman"/>
              </a:rPr>
              <a:t>dapat </a:t>
            </a:r>
            <a:r>
              <a:rPr sz="1000" spc="-5" dirty="0">
                <a:latin typeface="Times New Roman"/>
                <a:cs typeface="Times New Roman"/>
              </a:rPr>
              <a:t>disederhanakan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menjadi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226" y="2544783"/>
            <a:ext cx="50101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17170" algn="l"/>
                <a:tab pos="424815" algn="l"/>
              </a:tabLst>
            </a:pPr>
            <a:r>
              <a:rPr sz="950" i="1" spc="15" dirty="0">
                <a:latin typeface="Times New Roman"/>
                <a:cs typeface="Times New Roman"/>
              </a:rPr>
              <a:t>x	y	</a:t>
            </a:r>
            <a:r>
              <a:rPr sz="950" spc="20" dirty="0"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516" y="2569965"/>
            <a:ext cx="428539" cy="1734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103370" y="2543682"/>
            <a:ext cx="2698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(</a:t>
            </a:r>
            <a:r>
              <a:rPr sz="1000" dirty="0">
                <a:latin typeface="Times New Roman"/>
                <a:cs typeface="Times New Roman"/>
              </a:rPr>
              <a:t>1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r>
              <a:rPr sz="1000" dirty="0">
                <a:latin typeface="Times New Roman"/>
                <a:cs typeface="Times New Roman"/>
              </a:rPr>
              <a:t>7</a:t>
            </a:r>
            <a:r>
              <a:rPr sz="1000" spc="-5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137" y="3248145"/>
            <a:ext cx="420918" cy="1734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44500" y="2907918"/>
            <a:ext cx="1746250" cy="85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(1.5)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disederhanakan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menjadi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  <a:tabLst>
                <a:tab pos="443865" algn="l"/>
                <a:tab pos="638175" algn="l"/>
              </a:tabLst>
            </a:pPr>
            <a:r>
              <a:rPr sz="950" i="1" spc="15" dirty="0">
                <a:latin typeface="Times New Roman"/>
                <a:cs typeface="Times New Roman"/>
              </a:rPr>
              <a:t>x	y	</a:t>
            </a:r>
            <a:r>
              <a:rPr sz="950" spc="2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latin typeface="Times New Roman"/>
                <a:cs typeface="Times New Roman"/>
              </a:rPr>
              <a:t>F.  </a:t>
            </a:r>
            <a:r>
              <a:rPr sz="1000" b="1" spc="13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MODEL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PENDEKATAN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3370" y="3221862"/>
            <a:ext cx="2698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(</a:t>
            </a:r>
            <a:r>
              <a:rPr sz="1000" dirty="0">
                <a:latin typeface="Times New Roman"/>
                <a:cs typeface="Times New Roman"/>
              </a:rPr>
              <a:t>1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r>
              <a:rPr sz="1000" dirty="0">
                <a:latin typeface="Times New Roman"/>
                <a:cs typeface="Times New Roman"/>
              </a:rPr>
              <a:t>8</a:t>
            </a:r>
            <a:r>
              <a:rPr sz="1000" spc="-5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500" y="3901211"/>
            <a:ext cx="3982720" cy="18440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27329" algn="just">
              <a:lnSpc>
                <a:spcPct val="1084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Pada </a:t>
            </a:r>
            <a:r>
              <a:rPr sz="1000" spc="-5" dirty="0">
                <a:latin typeface="Times New Roman"/>
                <a:cs typeface="Times New Roman"/>
              </a:rPr>
              <a:t>contoh-contoh </a:t>
            </a:r>
            <a:r>
              <a:rPr sz="1000" dirty="0">
                <a:latin typeface="Times New Roman"/>
                <a:cs typeface="Times New Roman"/>
              </a:rPr>
              <a:t>di </a:t>
            </a:r>
            <a:r>
              <a:rPr sz="1000" spc="-5" dirty="0">
                <a:latin typeface="Times New Roman"/>
                <a:cs typeface="Times New Roman"/>
              </a:rPr>
              <a:t>atas model matematis </a:t>
            </a:r>
            <a:r>
              <a:rPr sz="1000" spc="-10" dirty="0">
                <a:latin typeface="Times New Roman"/>
                <a:cs typeface="Times New Roman"/>
              </a:rPr>
              <a:t>yang </a:t>
            </a:r>
            <a:r>
              <a:rPr sz="1000" dirty="0">
                <a:latin typeface="Times New Roman"/>
                <a:cs typeface="Times New Roman"/>
              </a:rPr>
              <a:t>diperoleh </a:t>
            </a:r>
            <a:r>
              <a:rPr sz="1000" spc="-5" dirty="0">
                <a:latin typeface="Times New Roman"/>
                <a:cs typeface="Times New Roman"/>
              </a:rPr>
              <a:t>diturunkan </a:t>
            </a:r>
            <a:r>
              <a:rPr sz="1000" dirty="0">
                <a:latin typeface="Times New Roman"/>
                <a:cs typeface="Times New Roman"/>
              </a:rPr>
              <a:t> dari </a:t>
            </a:r>
            <a:r>
              <a:rPr sz="1000" spc="-5" dirty="0">
                <a:latin typeface="Times New Roman"/>
                <a:cs typeface="Times New Roman"/>
              </a:rPr>
              <a:t>masalah yang diberikan. Akan tetapi </a:t>
            </a:r>
            <a:r>
              <a:rPr sz="1000" dirty="0">
                <a:latin typeface="Times New Roman"/>
                <a:cs typeface="Times New Roman"/>
              </a:rPr>
              <a:t>kadang-kadang </a:t>
            </a:r>
            <a:r>
              <a:rPr sz="1000" spc="-5" dirty="0">
                <a:latin typeface="Times New Roman"/>
                <a:cs typeface="Times New Roman"/>
              </a:rPr>
              <a:t>kita menurunkan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pendekatan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-5" dirty="0">
                <a:latin typeface="Times New Roman"/>
                <a:cs typeface="Times New Roman"/>
              </a:rPr>
              <a:t> berbentuk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pendekatan</a:t>
            </a:r>
            <a:r>
              <a:rPr sz="1000" dirty="0">
                <a:latin typeface="Times New Roman"/>
                <a:cs typeface="Times New Roman"/>
              </a:rPr>
              <a:t> dari </a:t>
            </a:r>
            <a:r>
              <a:rPr sz="1000" spc="-5" dirty="0">
                <a:latin typeface="Times New Roman"/>
                <a:cs typeface="Times New Roman"/>
              </a:rPr>
              <a:t>data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observasi yang diberikan oleh masalahnya. Setelah data observasi tersebut </a:t>
            </a:r>
            <a:r>
              <a:rPr sz="1000" spc="5" dirty="0">
                <a:latin typeface="Times New Roman"/>
                <a:cs typeface="Times New Roman"/>
              </a:rPr>
              <a:t>di- 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plot (digambarkan </a:t>
            </a:r>
            <a:r>
              <a:rPr sz="1000" dirty="0">
                <a:latin typeface="Times New Roman"/>
                <a:cs typeface="Times New Roman"/>
              </a:rPr>
              <a:t>dalam sumbu dari </a:t>
            </a:r>
            <a:r>
              <a:rPr sz="1000" spc="-5" dirty="0">
                <a:latin typeface="Times New Roman"/>
                <a:cs typeface="Times New Roman"/>
              </a:rPr>
              <a:t>peubah </a:t>
            </a:r>
            <a:r>
              <a:rPr sz="1000" dirty="0">
                <a:latin typeface="Times New Roman"/>
                <a:cs typeface="Times New Roman"/>
              </a:rPr>
              <a:t>bebas </a:t>
            </a:r>
            <a:r>
              <a:rPr sz="1000" spc="-5" dirty="0">
                <a:latin typeface="Times New Roman"/>
                <a:cs typeface="Times New Roman"/>
              </a:rPr>
              <a:t>dan sumbu </a:t>
            </a:r>
            <a:r>
              <a:rPr sz="1000" dirty="0">
                <a:latin typeface="Times New Roman"/>
                <a:cs typeface="Times New Roman"/>
              </a:rPr>
              <a:t>peubah </a:t>
            </a:r>
            <a:r>
              <a:rPr sz="1000" spc="-5" dirty="0">
                <a:latin typeface="Times New Roman"/>
                <a:cs typeface="Times New Roman"/>
              </a:rPr>
              <a:t>tidak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bebasnya),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kemudian ditentukan fungsi pendekatannya.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i="1" spc="-5" dirty="0">
                <a:latin typeface="Times New Roman"/>
                <a:cs typeface="Times New Roman"/>
              </a:rPr>
              <a:t>Contoh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1.8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8890" indent="227329" algn="just">
              <a:lnSpc>
                <a:spcPct val="109300"/>
              </a:lnSpc>
            </a:pPr>
            <a:r>
              <a:rPr sz="1000" spc="-5" dirty="0">
                <a:latin typeface="Times New Roman"/>
                <a:cs typeface="Times New Roman"/>
              </a:rPr>
              <a:t>Perolehan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keuntungan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harian</a:t>
            </a:r>
            <a:r>
              <a:rPr sz="1000" dirty="0">
                <a:latin typeface="Times New Roman"/>
                <a:cs typeface="Times New Roman"/>
              </a:rPr>
              <a:t> (dalam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jutaan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rupiah)</a:t>
            </a:r>
            <a:r>
              <a:rPr sz="1000" dirty="0">
                <a:latin typeface="Times New Roman"/>
                <a:cs typeface="Times New Roman"/>
              </a:rPr>
              <a:t> dari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suatu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toko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 sebagai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berikut: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25728" y="5902197"/>
          <a:ext cx="3578860" cy="349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7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2211">
                <a:tc>
                  <a:txBody>
                    <a:bodyPr/>
                    <a:lstStyle/>
                    <a:p>
                      <a:pPr marL="9842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66675">
                        <a:lnSpc>
                          <a:spcPts val="1165"/>
                        </a:lnSpc>
                        <a:spcBef>
                          <a:spcPts val="80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keuntungan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1,48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1,6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6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1,65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1,8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1,95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1,9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2,05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44500" y="6399377"/>
            <a:ext cx="3977640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7329">
              <a:lnSpc>
                <a:spcPct val="108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Plot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serta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plot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pendekatannya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gambar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berikut: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8675" y="17399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65270" y="1766062"/>
            <a:ext cx="271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(</a:t>
            </a:r>
            <a:r>
              <a:rPr sz="1000" dirty="0">
                <a:latin typeface="Times New Roman"/>
                <a:cs typeface="Times New Roman"/>
              </a:rPr>
              <a:t>1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r>
              <a:rPr sz="1000" dirty="0">
                <a:latin typeface="Times New Roman"/>
                <a:cs typeface="Times New Roman"/>
              </a:rPr>
              <a:t>6)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023" y="430783"/>
            <a:ext cx="2463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33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17" y="3524384"/>
            <a:ext cx="602703" cy="1904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296" y="4895984"/>
            <a:ext cx="602703" cy="1904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2004" y="3357097"/>
            <a:ext cx="3982085" cy="272796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60"/>
              </a:spcBef>
            </a:pPr>
            <a:r>
              <a:rPr sz="900" spc="-5" dirty="0">
                <a:latin typeface="Trebuchet MS"/>
                <a:cs typeface="Trebuchet MS"/>
              </a:rPr>
              <a:t>Gambar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1.18</a:t>
            </a:r>
            <a:endParaRPr sz="900">
              <a:latin typeface="Trebuchet MS"/>
              <a:cs typeface="Trebuchet MS"/>
            </a:endParaRPr>
          </a:p>
          <a:p>
            <a:pPr marR="10795" algn="ctr">
              <a:lnSpc>
                <a:spcPct val="100000"/>
              </a:lnSpc>
              <a:spcBef>
                <a:spcPts val="95"/>
              </a:spcBef>
              <a:tabLst>
                <a:tab pos="2392045" algn="l"/>
              </a:tabLst>
            </a:pPr>
            <a:r>
              <a:rPr sz="1350" spc="-7" baseline="3086" dirty="0">
                <a:latin typeface="Trebuchet MS"/>
                <a:cs typeface="Trebuchet MS"/>
              </a:rPr>
              <a:t>Data</a:t>
            </a:r>
            <a:r>
              <a:rPr sz="1350" spc="15" baseline="3086" dirty="0">
                <a:latin typeface="Trebuchet MS"/>
                <a:cs typeface="Trebuchet MS"/>
              </a:rPr>
              <a:t> </a:t>
            </a:r>
            <a:r>
              <a:rPr sz="1350" spc="-7" baseline="3086" dirty="0">
                <a:latin typeface="Trebuchet MS"/>
                <a:cs typeface="Trebuchet MS"/>
              </a:rPr>
              <a:t>Observasi</a:t>
            </a:r>
            <a:r>
              <a:rPr sz="1350" spc="22" baseline="3086" dirty="0">
                <a:latin typeface="Trebuchet MS"/>
                <a:cs typeface="Trebuchet MS"/>
              </a:rPr>
              <a:t> </a:t>
            </a:r>
            <a:r>
              <a:rPr sz="1350" spc="-7" baseline="3086" dirty="0">
                <a:latin typeface="Trebuchet MS"/>
                <a:cs typeface="Trebuchet MS"/>
              </a:rPr>
              <a:t>Didekati</a:t>
            </a:r>
            <a:r>
              <a:rPr sz="1350" spc="7" baseline="3086" dirty="0">
                <a:latin typeface="Trebuchet MS"/>
                <a:cs typeface="Trebuchet MS"/>
              </a:rPr>
              <a:t> </a:t>
            </a:r>
            <a:r>
              <a:rPr sz="1350" spc="-7" baseline="3086" dirty="0">
                <a:latin typeface="Trebuchet MS"/>
                <a:cs typeface="Trebuchet MS"/>
              </a:rPr>
              <a:t>dengan</a:t>
            </a:r>
            <a:r>
              <a:rPr sz="1350" spc="37" baseline="3086" dirty="0">
                <a:latin typeface="Trebuchet MS"/>
                <a:cs typeface="Trebuchet MS"/>
              </a:rPr>
              <a:t> </a:t>
            </a:r>
            <a:r>
              <a:rPr sz="1350" spc="-7" baseline="3086" dirty="0">
                <a:latin typeface="Trebuchet MS"/>
                <a:cs typeface="Trebuchet MS"/>
              </a:rPr>
              <a:t>Fungsi</a:t>
            </a:r>
            <a:r>
              <a:rPr sz="1350" spc="157" baseline="3086" dirty="0">
                <a:latin typeface="Trebuchet MS"/>
                <a:cs typeface="Trebuchet MS"/>
              </a:rPr>
              <a:t> </a:t>
            </a:r>
            <a:r>
              <a:rPr sz="1000" i="1" spc="50" dirty="0">
                <a:latin typeface="Times New Roman"/>
                <a:cs typeface="Times New Roman"/>
              </a:rPr>
              <a:t>U</a:t>
            </a:r>
            <a:r>
              <a:rPr sz="1000" spc="50" dirty="0">
                <a:latin typeface="Times New Roman"/>
                <a:cs typeface="Times New Roman"/>
              </a:rPr>
              <a:t>(</a:t>
            </a:r>
            <a:r>
              <a:rPr sz="1000" i="1" spc="50" dirty="0">
                <a:latin typeface="Times New Roman"/>
                <a:cs typeface="Times New Roman"/>
              </a:rPr>
              <a:t>t</a:t>
            </a:r>
            <a:r>
              <a:rPr sz="1000" spc="50" dirty="0">
                <a:latin typeface="Times New Roman"/>
                <a:cs typeface="Times New Roman"/>
              </a:rPr>
              <a:t>)	</a:t>
            </a:r>
            <a:r>
              <a:rPr sz="1000" spc="-20" dirty="0">
                <a:latin typeface="Times New Roman"/>
                <a:cs typeface="Times New Roman"/>
              </a:rPr>
              <a:t>0,1</a:t>
            </a:r>
            <a:r>
              <a:rPr sz="1000" i="1" spc="-20" dirty="0">
                <a:latin typeface="Times New Roman"/>
                <a:cs typeface="Times New Roman"/>
              </a:rPr>
              <a:t>t</a:t>
            </a:r>
            <a:r>
              <a:rPr sz="1000" i="1" spc="66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1,5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1.18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atas,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</a:pPr>
            <a:r>
              <a:rPr sz="1000" i="1" spc="-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hari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ke-</a:t>
            </a:r>
            <a:endParaRPr sz="10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60"/>
              </a:spcBef>
            </a:pPr>
            <a:r>
              <a:rPr sz="1000" i="1" spc="35" dirty="0">
                <a:latin typeface="Times New Roman"/>
                <a:cs typeface="Times New Roman"/>
              </a:rPr>
              <a:t>U</a:t>
            </a:r>
            <a:r>
              <a:rPr sz="1000" i="1" spc="-1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</a:t>
            </a:r>
            <a:r>
              <a:rPr sz="1000" i="1" spc="60" dirty="0">
                <a:latin typeface="Times New Roman"/>
                <a:cs typeface="Times New Roman"/>
              </a:rPr>
              <a:t>t</a:t>
            </a:r>
            <a:r>
              <a:rPr sz="1000" spc="15" dirty="0">
                <a:latin typeface="Times New Roman"/>
                <a:cs typeface="Times New Roman"/>
              </a:rPr>
              <a:t>)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spc="-10" dirty="0">
                <a:latin typeface="Times New Roman"/>
                <a:cs typeface="Times New Roman"/>
              </a:rPr>
              <a:t>k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spc="-10" dirty="0">
                <a:latin typeface="Times New Roman"/>
                <a:cs typeface="Times New Roman"/>
              </a:rPr>
              <a:t>k</a:t>
            </a:r>
            <a:r>
              <a:rPr sz="1000" spc="1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-</a:t>
            </a:r>
            <a:r>
              <a:rPr sz="1000" i="1" spc="-5" dirty="0">
                <a:latin typeface="Times New Roman"/>
                <a:cs typeface="Times New Roman"/>
              </a:rPr>
              <a:t>t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al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j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taan 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ia</a:t>
            </a:r>
            <a:r>
              <a:rPr sz="1000" spc="-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 indent="226695">
              <a:lnSpc>
                <a:spcPct val="105000"/>
              </a:lnSpc>
              <a:tabLst>
                <a:tab pos="1065530" algn="l"/>
              </a:tabLst>
            </a:pP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atas,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pendekatan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besarnya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keuntungan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hari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k</a:t>
            </a:r>
            <a:r>
              <a:rPr sz="1000" spc="-5" dirty="0">
                <a:latin typeface="Times New Roman"/>
                <a:cs typeface="Times New Roman"/>
              </a:rPr>
              <a:t>e-</a:t>
            </a:r>
            <a:r>
              <a:rPr sz="1000" i="1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ai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  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i="1" spc="13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(</a:t>
            </a:r>
            <a:r>
              <a:rPr sz="1000" i="1" spc="60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)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0" dirty="0">
                <a:latin typeface="Times New Roman"/>
                <a:cs typeface="Times New Roman"/>
              </a:rPr>
              <a:t>0</a:t>
            </a:r>
            <a:r>
              <a:rPr sz="1000" spc="10" dirty="0">
                <a:latin typeface="Times New Roman"/>
                <a:cs typeface="Times New Roman"/>
              </a:rPr>
              <a:t>,</a:t>
            </a:r>
            <a:r>
              <a:rPr sz="1000" spc="-100" dirty="0">
                <a:latin typeface="Times New Roman"/>
                <a:cs typeface="Times New Roman"/>
              </a:rPr>
              <a:t>1</a:t>
            </a:r>
            <a:r>
              <a:rPr sz="1000" i="1" spc="20" dirty="0">
                <a:latin typeface="Times New Roman"/>
                <a:cs typeface="Times New Roman"/>
              </a:rPr>
              <a:t>t</a:t>
            </a:r>
            <a:r>
              <a:rPr sz="1000" i="1" dirty="0">
                <a:latin typeface="Times New Roman"/>
                <a:cs typeface="Times New Roman"/>
              </a:rPr>
              <a:t>   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spc="-100" dirty="0">
                <a:latin typeface="Times New Roman"/>
                <a:cs typeface="Times New Roman"/>
              </a:rPr>
              <a:t>1</a:t>
            </a:r>
            <a:r>
              <a:rPr sz="1000" spc="90" dirty="0">
                <a:latin typeface="Times New Roman"/>
                <a:cs typeface="Times New Roman"/>
              </a:rPr>
              <a:t>,</a:t>
            </a:r>
            <a:r>
              <a:rPr sz="1000" spc="40" dirty="0">
                <a:latin typeface="Times New Roman"/>
                <a:cs typeface="Times New Roman"/>
              </a:rPr>
              <a:t>5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r>
              <a:rPr sz="1000" dirty="0">
                <a:latin typeface="Times New Roman"/>
                <a:cs typeface="Times New Roman"/>
              </a:rPr>
              <a:t>  </a:t>
            </a:r>
            <a:r>
              <a:rPr sz="1000" spc="-5" dirty="0">
                <a:latin typeface="Times New Roman"/>
                <a:cs typeface="Times New Roman"/>
              </a:rPr>
              <a:t> F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ng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  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i="1" spc="35" dirty="0">
                <a:latin typeface="Times New Roman"/>
                <a:cs typeface="Times New Roman"/>
              </a:rPr>
              <a:t>U</a:t>
            </a:r>
            <a:r>
              <a:rPr sz="1000" i="1" spc="-1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</a:t>
            </a:r>
            <a:r>
              <a:rPr sz="1000" i="1" spc="60" dirty="0">
                <a:latin typeface="Times New Roman"/>
                <a:cs typeface="Times New Roman"/>
              </a:rPr>
              <a:t>t</a:t>
            </a:r>
            <a:r>
              <a:rPr sz="1000" spc="15" dirty="0">
                <a:latin typeface="Times New Roman"/>
                <a:cs typeface="Times New Roman"/>
              </a:rPr>
              <a:t>)</a:t>
            </a:r>
            <a:r>
              <a:rPr sz="1000" dirty="0">
                <a:latin typeface="Times New Roman"/>
                <a:cs typeface="Times New Roman"/>
              </a:rPr>
              <a:t>   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  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k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dirty="0">
                <a:latin typeface="Times New Roman"/>
                <a:cs typeface="Times New Roman"/>
              </a:rPr>
              <a:t>  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od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000" spc="-5" dirty="0">
                <a:latin typeface="Times New Roman"/>
                <a:cs typeface="Times New Roman"/>
              </a:rPr>
              <a:t>matematis pendekatan</a:t>
            </a:r>
            <a:r>
              <a:rPr sz="1000" dirty="0">
                <a:latin typeface="Times New Roman"/>
                <a:cs typeface="Times New Roman"/>
              </a:rPr>
              <a:t> besarnya </a:t>
            </a:r>
            <a:r>
              <a:rPr sz="1000" spc="-5" dirty="0">
                <a:latin typeface="Times New Roman"/>
                <a:cs typeface="Times New Roman"/>
              </a:rPr>
              <a:t>keuntungan</a:t>
            </a:r>
            <a:r>
              <a:rPr sz="1000" dirty="0">
                <a:latin typeface="Times New Roman"/>
                <a:cs typeface="Times New Roman"/>
              </a:rPr>
              <a:t> dari</a:t>
            </a:r>
            <a:r>
              <a:rPr sz="1000" spc="-5" dirty="0">
                <a:latin typeface="Times New Roman"/>
                <a:cs typeface="Times New Roman"/>
              </a:rPr>
              <a:t> hari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hari.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i="1" spc="-5" dirty="0">
                <a:latin typeface="Times New Roman"/>
                <a:cs typeface="Times New Roman"/>
              </a:rPr>
              <a:t>Contoh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1.9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7620" indent="226695">
              <a:lnSpc>
                <a:spcPct val="109000"/>
              </a:lnSpc>
            </a:pPr>
            <a:r>
              <a:rPr sz="1000" spc="-5" dirty="0">
                <a:latin typeface="Times New Roman"/>
                <a:cs typeface="Times New Roman"/>
              </a:rPr>
              <a:t>Dari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observasi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populasi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penduduk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suatu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daerah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tertentu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diperoleh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populasi </a:t>
            </a:r>
            <a:r>
              <a:rPr sz="1000" dirty="0">
                <a:latin typeface="Times New Roman"/>
                <a:cs typeface="Times New Roman"/>
              </a:rPr>
              <a:t>pada </a:t>
            </a:r>
            <a:r>
              <a:rPr sz="1000" spc="-5" dirty="0">
                <a:latin typeface="Times New Roman"/>
                <a:cs typeface="Times New Roman"/>
              </a:rPr>
              <a:t>tahun ke-</a:t>
            </a:r>
            <a:r>
              <a:rPr sz="1000" i="1" spc="-5" dirty="0">
                <a:latin typeface="Times New Roman"/>
                <a:cs typeface="Times New Roman"/>
              </a:rPr>
              <a:t>t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berikut: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1656" y="6242050"/>
          <a:ext cx="4037329" cy="35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72161"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  <a:spcBef>
                          <a:spcPts val="90"/>
                        </a:spcBef>
                      </a:pPr>
                      <a:r>
                        <a:rPr sz="10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165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165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165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165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165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165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165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165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165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165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68580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populasi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132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198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204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323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357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341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522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549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2004" y="6739229"/>
            <a:ext cx="3977004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6695">
              <a:lnSpc>
                <a:spcPct val="108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Plot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serta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plot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pendekatannya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gambar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berikut: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5209" y="961831"/>
            <a:ext cx="2893337" cy="230807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247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34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907" y="960563"/>
            <a:ext cx="3113309" cy="245479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272244" y="3688838"/>
            <a:ext cx="636905" cy="216535"/>
            <a:chOff x="3272244" y="3688838"/>
            <a:chExt cx="636905" cy="2165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627" y="3688838"/>
              <a:ext cx="276945" cy="1411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2244" y="3688838"/>
              <a:ext cx="508708" cy="21653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6400" y="3498689"/>
            <a:ext cx="4030979" cy="17602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345"/>
              </a:spcBef>
            </a:pPr>
            <a:r>
              <a:rPr sz="900" spc="-5" dirty="0">
                <a:latin typeface="Trebuchet MS"/>
                <a:cs typeface="Trebuchet MS"/>
              </a:rPr>
              <a:t>Gambar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1.19</a:t>
            </a:r>
            <a:endParaRPr sz="900">
              <a:latin typeface="Trebuchet MS"/>
              <a:cs typeface="Trebuchet MS"/>
            </a:endParaRPr>
          </a:p>
          <a:p>
            <a:pPr marL="29209" algn="ctr">
              <a:lnSpc>
                <a:spcPct val="100000"/>
              </a:lnSpc>
              <a:spcBef>
                <a:spcPts val="275"/>
              </a:spcBef>
              <a:tabLst>
                <a:tab pos="2493010" algn="l"/>
              </a:tabLst>
            </a:pPr>
            <a:r>
              <a:rPr sz="900" spc="-5" dirty="0">
                <a:latin typeface="Trebuchet MS"/>
                <a:cs typeface="Trebuchet MS"/>
              </a:rPr>
              <a:t>Data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Observasi</a:t>
            </a:r>
            <a:r>
              <a:rPr sz="900" spc="1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Didekati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dengan</a:t>
            </a:r>
            <a:r>
              <a:rPr sz="900" spc="1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Fungsi</a:t>
            </a:r>
            <a:r>
              <a:rPr sz="900" spc="520" dirty="0">
                <a:latin typeface="Trebuchet MS"/>
                <a:cs typeface="Trebuchet MS"/>
              </a:rPr>
              <a:t> </a:t>
            </a:r>
            <a:r>
              <a:rPr sz="1000" i="1" spc="25" dirty="0">
                <a:latin typeface="Times New Roman"/>
                <a:cs typeface="Times New Roman"/>
              </a:rPr>
              <a:t>P</a:t>
            </a:r>
            <a:r>
              <a:rPr sz="1000" spc="25" dirty="0">
                <a:latin typeface="Times New Roman"/>
                <a:cs typeface="Times New Roman"/>
              </a:rPr>
              <a:t>(</a:t>
            </a:r>
            <a:r>
              <a:rPr sz="1000" i="1" spc="25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)	</a:t>
            </a:r>
            <a:r>
              <a:rPr sz="1000" dirty="0">
                <a:latin typeface="Times New Roman"/>
                <a:cs typeface="Times New Roman"/>
              </a:rPr>
              <a:t>100</a:t>
            </a:r>
            <a:r>
              <a:rPr sz="1000" i="1" dirty="0">
                <a:latin typeface="Times New Roman"/>
                <a:cs typeface="Times New Roman"/>
              </a:rPr>
              <a:t>e</a:t>
            </a:r>
            <a:r>
              <a:rPr sz="1000" i="1" spc="245" dirty="0">
                <a:latin typeface="Times New Roman"/>
                <a:cs typeface="Times New Roman"/>
              </a:rPr>
              <a:t> </a:t>
            </a:r>
            <a:r>
              <a:rPr sz="1050" spc="15" baseline="35714" dirty="0">
                <a:latin typeface="Times New Roman"/>
                <a:cs typeface="Times New Roman"/>
              </a:rPr>
              <a:t>0,2</a:t>
            </a:r>
            <a:r>
              <a:rPr sz="1050" i="1" spc="15" baseline="35714" dirty="0">
                <a:latin typeface="Times New Roman"/>
                <a:cs typeface="Times New Roman"/>
              </a:rPr>
              <a:t>t</a:t>
            </a:r>
            <a:r>
              <a:rPr sz="1050" i="1" spc="172" baseline="3571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1.19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atas,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</a:pPr>
            <a:r>
              <a:rPr sz="1000" i="1" spc="-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waktu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(dalam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tahun)</a:t>
            </a:r>
            <a:endParaRPr sz="10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60"/>
              </a:spcBef>
            </a:pPr>
            <a:r>
              <a:rPr sz="1000" i="1" spc="25" dirty="0">
                <a:latin typeface="Times New Roman"/>
                <a:cs typeface="Times New Roman"/>
              </a:rPr>
              <a:t>P</a:t>
            </a:r>
            <a:r>
              <a:rPr sz="1000" spc="25" dirty="0">
                <a:latin typeface="Times New Roman"/>
                <a:cs typeface="Times New Roman"/>
              </a:rPr>
              <a:t>(</a:t>
            </a:r>
            <a:r>
              <a:rPr sz="1000" i="1" spc="25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)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: populasi </a:t>
            </a:r>
            <a:r>
              <a:rPr sz="1000" dirty="0">
                <a:latin typeface="Times New Roman"/>
                <a:cs typeface="Times New Roman"/>
              </a:rPr>
              <a:t>pada </a:t>
            </a:r>
            <a:r>
              <a:rPr sz="1000" spc="-5" dirty="0">
                <a:latin typeface="Times New Roman"/>
                <a:cs typeface="Times New Roman"/>
              </a:rPr>
              <a:t>tahun ke-</a:t>
            </a:r>
            <a:r>
              <a:rPr sz="1000" i="1" spc="-5" dirty="0">
                <a:latin typeface="Times New Roman"/>
                <a:cs typeface="Times New Roman"/>
              </a:rPr>
              <a:t>t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(dalam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ribuan)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50800" marR="17780" indent="227329">
              <a:lnSpc>
                <a:spcPct val="108000"/>
              </a:lnSpc>
              <a:tabLst>
                <a:tab pos="1597660" algn="l"/>
                <a:tab pos="3270885" algn="l"/>
              </a:tabLst>
            </a:pPr>
            <a:r>
              <a:rPr sz="1000" dirty="0">
                <a:latin typeface="Times New Roman"/>
                <a:cs typeface="Times New Roman"/>
              </a:rPr>
              <a:t>Pada</a:t>
            </a:r>
            <a:r>
              <a:rPr sz="1000" spc="2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spc="2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tersebut,	model</a:t>
            </a:r>
            <a:r>
              <a:rPr sz="1000" spc="2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spc="2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pendekatan	populasi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pada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tahun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ke-</a:t>
            </a:r>
            <a:r>
              <a:rPr sz="1000" i="1" spc="-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yaitu fungsi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8445" y="5206139"/>
            <a:ext cx="5340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baseline="-25000" dirty="0">
                <a:latin typeface="Times New Roman"/>
                <a:cs typeface="Times New Roman"/>
              </a:rPr>
              <a:t>100</a:t>
            </a:r>
            <a:r>
              <a:rPr sz="1500" i="1" baseline="-25000" dirty="0">
                <a:latin typeface="Times New Roman"/>
                <a:cs typeface="Times New Roman"/>
              </a:rPr>
              <a:t>e</a:t>
            </a:r>
            <a:r>
              <a:rPr sz="1500" i="1" spc="315" baseline="-2500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Times New Roman"/>
                <a:cs typeface="Times New Roman"/>
              </a:rPr>
              <a:t>0,2</a:t>
            </a:r>
            <a:r>
              <a:rPr sz="700" i="1" spc="10" dirty="0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7274" y="5263589"/>
            <a:ext cx="2355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spc="20" dirty="0">
                <a:latin typeface="Times New Roman"/>
                <a:cs typeface="Times New Roman"/>
              </a:rPr>
              <a:t>P</a:t>
            </a:r>
            <a:r>
              <a:rPr sz="1000" spc="-15" dirty="0">
                <a:latin typeface="Times New Roman"/>
                <a:cs typeface="Times New Roman"/>
              </a:rPr>
              <a:t>(</a:t>
            </a:r>
            <a:r>
              <a:rPr sz="1000" i="1" spc="60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53923" y="5250938"/>
            <a:ext cx="627380" cy="216535"/>
            <a:chOff x="2253923" y="5250938"/>
            <a:chExt cx="627380" cy="21653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1416" y="5250938"/>
              <a:ext cx="269720" cy="1411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3923" y="5250938"/>
              <a:ext cx="506418" cy="21653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8600" y="6788908"/>
            <a:ext cx="284253" cy="16446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75602" y="6788919"/>
            <a:ext cx="422325" cy="19049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4500" y="5542026"/>
            <a:ext cx="3982720" cy="1415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95"/>
              </a:spcBef>
            </a:pPr>
            <a:r>
              <a:rPr sz="1000" spc="155" dirty="0">
                <a:latin typeface="Verdana"/>
                <a:cs typeface="Verdana"/>
              </a:rPr>
              <a:t>LATIHAN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Verdana"/>
              <a:cs typeface="Verdana"/>
            </a:endParaRPr>
          </a:p>
          <a:p>
            <a:pPr marL="465455" marR="53340">
              <a:lnSpc>
                <a:spcPct val="117000"/>
              </a:lnSpc>
            </a:pPr>
            <a:r>
              <a:rPr sz="1000" spc="-5" dirty="0">
                <a:latin typeface="Times New Roman"/>
                <a:cs typeface="Times New Roman"/>
              </a:rPr>
              <a:t>Untuk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memperdalam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pemahaman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mengenai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materi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atas,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kerjakanlah latihan berikut!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08000"/>
              </a:lnSpc>
              <a:buAutoNum type="arabicParenR"/>
              <a:tabLst>
                <a:tab pos="240665" algn="l"/>
              </a:tabLst>
            </a:pP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abstrak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berikut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manakah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dianggap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sebagai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matematis:</a:t>
            </a:r>
            <a:endParaRPr sz="1000">
              <a:latin typeface="Times New Roman"/>
              <a:cs typeface="Times New Roman"/>
            </a:endParaRPr>
          </a:p>
          <a:p>
            <a:pPr marL="493395" lvl="1" indent="-252729">
              <a:lnSpc>
                <a:spcPct val="100000"/>
              </a:lnSpc>
              <a:spcBef>
                <a:spcPts val="70"/>
              </a:spcBef>
              <a:buSzPct val="105263"/>
              <a:buFont typeface="Times New Roman"/>
              <a:buAutoNum type="romanLcParenBoth"/>
              <a:tabLst>
                <a:tab pos="493395" algn="l"/>
                <a:tab pos="494030" algn="l"/>
                <a:tab pos="961390" algn="l"/>
                <a:tab pos="1863725" algn="l"/>
                <a:tab pos="2070735" algn="l"/>
              </a:tabLst>
            </a:pPr>
            <a:r>
              <a:rPr sz="1425" i="1" spc="37" baseline="2923" dirty="0">
                <a:latin typeface="Times New Roman"/>
                <a:cs typeface="Times New Roman"/>
              </a:rPr>
              <a:t>dx</a:t>
            </a:r>
            <a:r>
              <a:rPr sz="1425" i="1" spc="-60" baseline="2923" dirty="0">
                <a:latin typeface="Times New Roman"/>
                <a:cs typeface="Times New Roman"/>
              </a:rPr>
              <a:t> </a:t>
            </a:r>
            <a:r>
              <a:rPr sz="1425" spc="22" baseline="2923" dirty="0">
                <a:latin typeface="Times New Roman"/>
                <a:cs typeface="Times New Roman"/>
              </a:rPr>
              <a:t>/</a:t>
            </a:r>
            <a:r>
              <a:rPr sz="1425" spc="-44" baseline="2923" dirty="0">
                <a:latin typeface="Times New Roman"/>
                <a:cs typeface="Times New Roman"/>
              </a:rPr>
              <a:t> </a:t>
            </a:r>
            <a:r>
              <a:rPr sz="1425" i="1" spc="30" baseline="2923" dirty="0">
                <a:latin typeface="Times New Roman"/>
                <a:cs typeface="Times New Roman"/>
              </a:rPr>
              <a:t>dt	</a:t>
            </a:r>
            <a:r>
              <a:rPr sz="1425" spc="82" baseline="2923" dirty="0">
                <a:latin typeface="Times New Roman"/>
                <a:cs typeface="Times New Roman"/>
              </a:rPr>
              <a:t>2</a:t>
            </a:r>
            <a:r>
              <a:rPr sz="1425" i="1" spc="82" baseline="2923" dirty="0">
                <a:latin typeface="Times New Roman"/>
                <a:cs typeface="Times New Roman"/>
              </a:rPr>
              <a:t>x</a:t>
            </a:r>
            <a:r>
              <a:rPr sz="1425" i="1" spc="359" baseline="2923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i="1" spc="15" dirty="0">
                <a:latin typeface="Times New Roman"/>
                <a:cs typeface="Times New Roman"/>
              </a:rPr>
              <a:t>dy</a:t>
            </a:r>
            <a:r>
              <a:rPr sz="1000" i="1" spc="-6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/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Times New Roman"/>
                <a:cs typeface="Times New Roman"/>
              </a:rPr>
              <a:t>dt	</a:t>
            </a:r>
            <a:r>
              <a:rPr sz="1000" i="1" spc="35" dirty="0">
                <a:latin typeface="Times New Roman"/>
                <a:cs typeface="Times New Roman"/>
              </a:rPr>
              <a:t>x	y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200" y="5473065"/>
            <a:ext cx="361950" cy="35686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625600" y="5732145"/>
            <a:ext cx="2790190" cy="0"/>
          </a:xfrm>
          <a:custGeom>
            <a:avLst/>
            <a:gdLst/>
            <a:ahLst/>
            <a:cxnLst/>
            <a:rect l="l" t="t" r="r" b="b"/>
            <a:pathLst>
              <a:path w="2790190">
                <a:moveTo>
                  <a:pt x="0" y="0"/>
                </a:moveTo>
                <a:lnTo>
                  <a:pt x="27901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023" y="430783"/>
            <a:ext cx="2463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35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123" y="1079624"/>
            <a:ext cx="712994" cy="2165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0161" y="1460623"/>
            <a:ext cx="424983" cy="1644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3555" y="1460623"/>
            <a:ext cx="419282" cy="1644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4702" y="1791469"/>
            <a:ext cx="617114" cy="1904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9304" y="878921"/>
            <a:ext cx="2517775" cy="14395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481965" indent="-228600">
              <a:lnSpc>
                <a:spcPct val="100000"/>
              </a:lnSpc>
              <a:spcBef>
                <a:spcPts val="335"/>
              </a:spcBef>
              <a:buAutoNum type="romanLcParenBoth" startAt="2"/>
              <a:tabLst>
                <a:tab pos="482600" algn="l"/>
              </a:tabLst>
            </a:pPr>
            <a:r>
              <a:rPr sz="1000" spc="-5" dirty="0">
                <a:latin typeface="Times New Roman"/>
                <a:cs typeface="Times New Roman"/>
              </a:rPr>
              <a:t>2H</a:t>
            </a:r>
            <a:r>
              <a:rPr sz="975" spc="-7" baseline="-12820" dirty="0">
                <a:latin typeface="Times New Roman"/>
                <a:cs typeface="Times New Roman"/>
              </a:rPr>
              <a:t>2</a:t>
            </a:r>
            <a:r>
              <a:rPr sz="975" spc="112" baseline="-128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+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975" spc="-7" baseline="-12820" dirty="0">
                <a:latin typeface="Times New Roman"/>
                <a:cs typeface="Times New Roman"/>
              </a:rPr>
              <a:t>2</a:t>
            </a:r>
            <a:r>
              <a:rPr sz="975" spc="120" baseline="-128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Symbol"/>
                <a:cs typeface="Symbol"/>
              </a:rPr>
              <a:t>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2H</a:t>
            </a:r>
            <a:r>
              <a:rPr sz="975" spc="-7" baseline="-12820" dirty="0">
                <a:latin typeface="Times New Roman"/>
                <a:cs typeface="Times New Roman"/>
              </a:rPr>
              <a:t>2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endParaRPr sz="1000">
              <a:latin typeface="Times New Roman"/>
              <a:cs typeface="Times New Roman"/>
            </a:endParaRPr>
          </a:p>
          <a:p>
            <a:pPr marL="511809" indent="-258445">
              <a:lnSpc>
                <a:spcPct val="100000"/>
              </a:lnSpc>
              <a:spcBef>
                <a:spcPts val="250"/>
              </a:spcBef>
              <a:buFont typeface="Times New Roman"/>
              <a:buAutoNum type="romanLcParenBoth" startAt="2"/>
              <a:tabLst>
                <a:tab pos="512445" algn="l"/>
                <a:tab pos="712470" algn="l"/>
                <a:tab pos="1211580" algn="l"/>
              </a:tabLst>
            </a:pPr>
            <a:r>
              <a:rPr sz="1000" i="1" spc="15" dirty="0">
                <a:latin typeface="Times New Roman"/>
                <a:cs typeface="Times New Roman"/>
              </a:rPr>
              <a:t>y	</a:t>
            </a:r>
            <a:r>
              <a:rPr sz="1000" i="1" spc="25" dirty="0">
                <a:latin typeface="Times New Roman"/>
                <a:cs typeface="Times New Roman"/>
              </a:rPr>
              <a:t>x</a:t>
            </a:r>
            <a:r>
              <a:rPr sz="1050" spc="37" baseline="35714" dirty="0">
                <a:latin typeface="Times New Roman"/>
                <a:cs typeface="Times New Roman"/>
              </a:rPr>
              <a:t>2</a:t>
            </a:r>
            <a:r>
              <a:rPr sz="1050" spc="187" baseline="35714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–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4</a:t>
            </a:r>
            <a:r>
              <a:rPr sz="1000" i="1" spc="35" dirty="0">
                <a:latin typeface="Times New Roman"/>
                <a:cs typeface="Times New Roman"/>
              </a:rPr>
              <a:t>x	</a:t>
            </a:r>
            <a:r>
              <a:rPr sz="1000" spc="2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  <a:p>
            <a:pPr marL="467995" indent="-214629">
              <a:lnSpc>
                <a:spcPct val="100000"/>
              </a:lnSpc>
              <a:spcBef>
                <a:spcPts val="350"/>
              </a:spcBef>
              <a:buAutoNum type="romanLcParenBoth" startAt="2"/>
              <a:tabLst>
                <a:tab pos="468630" algn="l"/>
              </a:tabLst>
            </a:pPr>
            <a:r>
              <a:rPr sz="1000" spc="-5" dirty="0">
                <a:latin typeface="Times New Roman"/>
                <a:cs typeface="Times New Roman"/>
              </a:rPr>
              <a:t>CH</a:t>
            </a:r>
            <a:r>
              <a:rPr sz="975" spc="-7" baseline="-12820" dirty="0">
                <a:latin typeface="Times New Roman"/>
                <a:cs typeface="Times New Roman"/>
              </a:rPr>
              <a:t>2</a:t>
            </a:r>
            <a:r>
              <a:rPr sz="975" spc="112" baseline="-128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+ 2O</a:t>
            </a:r>
            <a:r>
              <a:rPr sz="975" spc="-7" baseline="-12820" dirty="0">
                <a:latin typeface="Times New Roman"/>
                <a:cs typeface="Times New Roman"/>
              </a:rPr>
              <a:t>2</a:t>
            </a:r>
            <a:r>
              <a:rPr sz="975" spc="120" baseline="-128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Symbol"/>
                <a:cs typeface="Symbol"/>
              </a:rPr>
              <a:t>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</a:t>
            </a:r>
            <a:r>
              <a:rPr sz="975" spc="-7" baseline="-12820" dirty="0">
                <a:latin typeface="Times New Roman"/>
                <a:cs typeface="Times New Roman"/>
              </a:rPr>
              <a:t>2</a:t>
            </a:r>
            <a:r>
              <a:rPr sz="975" spc="120" baseline="-128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+ </a:t>
            </a:r>
            <a:r>
              <a:rPr sz="1000" dirty="0">
                <a:latin typeface="Times New Roman"/>
                <a:cs typeface="Times New Roman"/>
              </a:rPr>
              <a:t>2H</a:t>
            </a:r>
            <a:r>
              <a:rPr sz="975" baseline="-12820" dirty="0">
                <a:latin typeface="Times New Roman"/>
                <a:cs typeface="Times New Roman"/>
              </a:rPr>
              <a:t>2</a:t>
            </a:r>
            <a:r>
              <a:rPr sz="1000" dirty="0">
                <a:latin typeface="Times New Roman"/>
                <a:cs typeface="Times New Roman"/>
              </a:rPr>
              <a:t>O</a:t>
            </a:r>
            <a:endParaRPr sz="1000">
              <a:latin typeface="Times New Roman"/>
              <a:cs typeface="Times New Roman"/>
            </a:endParaRPr>
          </a:p>
          <a:p>
            <a:pPr marL="521334" indent="-267970">
              <a:lnSpc>
                <a:spcPct val="100000"/>
              </a:lnSpc>
              <a:spcBef>
                <a:spcPts val="35"/>
              </a:spcBef>
              <a:buSzPct val="105263"/>
              <a:buAutoNum type="romanLcParenBoth" startAt="2"/>
              <a:tabLst>
                <a:tab pos="521970" algn="l"/>
                <a:tab pos="784225" algn="l"/>
                <a:tab pos="1000760" algn="l"/>
                <a:tab pos="1561465" algn="l"/>
                <a:tab pos="1775460" algn="l"/>
              </a:tabLst>
            </a:pPr>
            <a:r>
              <a:rPr sz="950" spc="35" dirty="0">
                <a:latin typeface="Times New Roman"/>
                <a:cs typeface="Times New Roman"/>
              </a:rPr>
              <a:t>2</a:t>
            </a:r>
            <a:r>
              <a:rPr sz="950" i="1" spc="35" dirty="0">
                <a:latin typeface="Times New Roman"/>
                <a:cs typeface="Times New Roman"/>
              </a:rPr>
              <a:t>a	</a:t>
            </a:r>
            <a:r>
              <a:rPr sz="950" i="1" spc="30" dirty="0">
                <a:latin typeface="Times New Roman"/>
                <a:cs typeface="Times New Roman"/>
              </a:rPr>
              <a:t>b	</a:t>
            </a:r>
            <a:r>
              <a:rPr sz="950" spc="30" dirty="0">
                <a:latin typeface="Times New Roman"/>
                <a:cs typeface="Times New Roman"/>
              </a:rPr>
              <a:t>4</a:t>
            </a:r>
            <a:r>
              <a:rPr sz="950" spc="2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950" i="1" spc="30" dirty="0">
                <a:latin typeface="Times New Roman"/>
                <a:cs typeface="Times New Roman"/>
              </a:rPr>
              <a:t>b	a	</a:t>
            </a:r>
            <a:r>
              <a:rPr sz="950" spc="30" dirty="0">
                <a:latin typeface="Times New Roman"/>
                <a:cs typeface="Times New Roman"/>
              </a:rPr>
              <a:t>5</a:t>
            </a:r>
            <a:endParaRPr sz="950">
              <a:latin typeface="Times New Roman"/>
              <a:cs typeface="Times New Roman"/>
            </a:endParaRPr>
          </a:p>
          <a:p>
            <a:pPr marL="499745" indent="-246379">
              <a:lnSpc>
                <a:spcPct val="100000"/>
              </a:lnSpc>
              <a:spcBef>
                <a:spcPts val="170"/>
              </a:spcBef>
              <a:buAutoNum type="romanLcParenBoth" startAt="2"/>
              <a:tabLst>
                <a:tab pos="500380" algn="l"/>
              </a:tabLst>
            </a:pPr>
            <a:r>
              <a:rPr sz="1000" spc="-5" dirty="0">
                <a:latin typeface="Times New Roman"/>
                <a:cs typeface="Times New Roman"/>
              </a:rPr>
              <a:t>S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5" dirty="0">
                <a:latin typeface="Times New Roman"/>
                <a:cs typeface="Times New Roman"/>
              </a:rPr>
              <a:t> B ;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;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Symbol"/>
                <a:cs typeface="Symbol"/>
              </a:rPr>
              <a:t>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527685" indent="-274320">
              <a:lnSpc>
                <a:spcPct val="100000"/>
              </a:lnSpc>
              <a:spcBef>
                <a:spcPts val="65"/>
              </a:spcBef>
              <a:buFont typeface="Times New Roman"/>
              <a:buAutoNum type="romanLcParenBoth" startAt="2"/>
              <a:tabLst>
                <a:tab pos="528320" algn="l"/>
                <a:tab pos="991869" algn="l"/>
              </a:tabLst>
            </a:pPr>
            <a:r>
              <a:rPr sz="1000" i="1" spc="15" dirty="0">
                <a:latin typeface="Times New Roman"/>
                <a:cs typeface="Times New Roman"/>
              </a:rPr>
              <a:t>dx</a:t>
            </a:r>
            <a:r>
              <a:rPr sz="1000" i="1" spc="-9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/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i="1" spc="10" dirty="0">
                <a:latin typeface="Times New Roman"/>
                <a:cs typeface="Times New Roman"/>
              </a:rPr>
              <a:t>dt	</a:t>
            </a:r>
            <a:r>
              <a:rPr sz="1000" i="1" spc="60" dirty="0">
                <a:latin typeface="Times New Roman"/>
                <a:cs typeface="Times New Roman"/>
              </a:rPr>
              <a:t>k</a:t>
            </a:r>
            <a:r>
              <a:rPr sz="1000" spc="60" dirty="0">
                <a:latin typeface="Times New Roman"/>
                <a:cs typeface="Times New Roman"/>
              </a:rPr>
              <a:t>(</a:t>
            </a:r>
            <a:r>
              <a:rPr sz="1000" i="1" spc="60" dirty="0">
                <a:latin typeface="Times New Roman"/>
                <a:cs typeface="Times New Roman"/>
              </a:rPr>
              <a:t>x </a:t>
            </a:r>
            <a:r>
              <a:rPr sz="1000" i="1" spc="2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10)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2)  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Sebutkan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jenis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berikut </a:t>
            </a:r>
            <a:r>
              <a:rPr sz="1000" dirty="0">
                <a:latin typeface="Times New Roman"/>
                <a:cs typeface="Times New Roman"/>
              </a:rPr>
              <a:t>ini: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934" y="2266088"/>
            <a:ext cx="1847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i="1" spc="37" baseline="-25000" dirty="0">
                <a:latin typeface="Times New Roman"/>
                <a:cs typeface="Times New Roman"/>
              </a:rPr>
              <a:t>x</a:t>
            </a:r>
            <a:r>
              <a:rPr sz="700" spc="25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604" y="2323538"/>
            <a:ext cx="8864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860" algn="l"/>
                <a:tab pos="744220" algn="l"/>
              </a:tabLst>
            </a:pPr>
            <a:r>
              <a:rPr sz="1000" spc="-5" dirty="0">
                <a:latin typeface="Times New Roman"/>
                <a:cs typeface="Times New Roman"/>
              </a:rPr>
              <a:t>(i)	</a:t>
            </a:r>
            <a:r>
              <a:rPr sz="1000" i="1" spc="15" dirty="0">
                <a:latin typeface="Times New Roman"/>
                <a:cs typeface="Times New Roman"/>
              </a:rPr>
              <a:t>y	</a:t>
            </a:r>
            <a:r>
              <a:rPr sz="1000" spc="55" dirty="0">
                <a:latin typeface="Times New Roman"/>
                <a:cs typeface="Times New Roman"/>
              </a:rPr>
              <a:t>4</a:t>
            </a:r>
            <a:r>
              <a:rPr sz="1000" i="1" spc="15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77855" y="2310888"/>
            <a:ext cx="554355" cy="394970"/>
            <a:chOff x="1477855" y="2310888"/>
            <a:chExt cx="554355" cy="39497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3063" y="2310888"/>
              <a:ext cx="507128" cy="2165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1222" y="2310888"/>
              <a:ext cx="270892" cy="2165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7855" y="2531865"/>
              <a:ext cx="478045" cy="17347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30604" y="2505582"/>
            <a:ext cx="1574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6884" algn="l"/>
                <a:tab pos="675640" algn="l"/>
                <a:tab pos="1497965" algn="l"/>
              </a:tabLst>
            </a:pPr>
            <a:r>
              <a:rPr sz="1000" spc="-5" dirty="0">
                <a:latin typeface="Times New Roman"/>
                <a:cs typeface="Times New Roman"/>
              </a:rPr>
              <a:t>(ii)  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x</a:t>
            </a:r>
            <a:r>
              <a:rPr sz="950" i="1" dirty="0">
                <a:latin typeface="Times New Roman"/>
                <a:cs typeface="Times New Roman"/>
              </a:rPr>
              <a:t>	</a:t>
            </a:r>
            <a:r>
              <a:rPr sz="950" i="1" spc="15" dirty="0">
                <a:latin typeface="Times New Roman"/>
                <a:cs typeface="Times New Roman"/>
              </a:rPr>
              <a:t>y</a:t>
            </a:r>
            <a:r>
              <a:rPr sz="950" i="1" dirty="0">
                <a:latin typeface="Times New Roman"/>
                <a:cs typeface="Times New Roman"/>
              </a:rPr>
              <a:t>	</a:t>
            </a:r>
            <a:r>
              <a:rPr sz="950" spc="20" dirty="0">
                <a:latin typeface="Times New Roman"/>
                <a:cs typeface="Times New Roman"/>
              </a:rPr>
              <a:t>1</a:t>
            </a:r>
            <a:r>
              <a:rPr sz="950" spc="15" dirty="0">
                <a:latin typeface="Times New Roman"/>
                <a:cs typeface="Times New Roman"/>
              </a:rPr>
              <a:t>0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x</a:t>
            </a:r>
            <a:r>
              <a:rPr sz="950" i="1" spc="-15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Times New Roman"/>
                <a:cs typeface="Times New Roman"/>
              </a:rPr>
              <a:t>–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y</a:t>
            </a:r>
            <a:r>
              <a:rPr sz="950" i="1" dirty="0">
                <a:latin typeface="Times New Roman"/>
                <a:cs typeface="Times New Roman"/>
              </a:rPr>
              <a:t>	</a:t>
            </a:r>
            <a:r>
              <a:rPr sz="950" spc="15" dirty="0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03570" y="2531865"/>
            <a:ext cx="220697" cy="17347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473026" y="2710308"/>
            <a:ext cx="852169" cy="393065"/>
            <a:chOff x="1473026" y="2710308"/>
            <a:chExt cx="852169" cy="39306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3026" y="2710308"/>
              <a:ext cx="756213" cy="19436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7626" y="2710308"/>
              <a:ext cx="437034" cy="2025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2459" y="2912879"/>
              <a:ext cx="572436" cy="19049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130604" y="2674883"/>
            <a:ext cx="664210" cy="597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76860" indent="-264795">
              <a:lnSpc>
                <a:spcPct val="100000"/>
              </a:lnSpc>
              <a:spcBef>
                <a:spcPts val="385"/>
              </a:spcBef>
              <a:buFont typeface="Times New Roman"/>
              <a:buAutoNum type="romanLcParenBoth" startAt="3"/>
              <a:tabLst>
                <a:tab pos="277495" algn="l"/>
              </a:tabLst>
            </a:pPr>
            <a:r>
              <a:rPr sz="1000" i="1" spc="25" dirty="0">
                <a:latin typeface="Times New Roman"/>
                <a:cs typeface="Times New Roman"/>
              </a:rPr>
              <a:t>y</a:t>
            </a:r>
            <a:r>
              <a:rPr sz="1000" i="1" dirty="0">
                <a:latin typeface="Times New Roman"/>
                <a:cs typeface="Times New Roman"/>
              </a:rPr>
              <a:t>  </a:t>
            </a:r>
            <a:r>
              <a:rPr sz="1000" i="1" spc="-65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–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2</a:t>
            </a:r>
            <a:r>
              <a:rPr sz="1000" i="1" spc="2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  <a:p>
            <a:pPr marL="264795" indent="-252729">
              <a:lnSpc>
                <a:spcPct val="100000"/>
              </a:lnSpc>
              <a:spcBef>
                <a:spcPts val="310"/>
              </a:spcBef>
              <a:buFont typeface="Times New Roman"/>
              <a:buAutoNum type="romanLcParenBoth" startAt="3"/>
              <a:tabLst>
                <a:tab pos="265430" algn="l"/>
              </a:tabLst>
            </a:pPr>
            <a:r>
              <a:rPr sz="1000" i="1" spc="-5" dirty="0">
                <a:latin typeface="Times New Roman"/>
                <a:cs typeface="Times New Roman"/>
              </a:rPr>
              <a:t>d</a:t>
            </a:r>
            <a:r>
              <a:rPr sz="1000" i="1" spc="40" dirty="0">
                <a:latin typeface="Times New Roman"/>
                <a:cs typeface="Times New Roman"/>
              </a:rPr>
              <a:t>y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/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d</a:t>
            </a:r>
            <a:r>
              <a:rPr sz="1000" i="1" spc="40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  <a:p>
            <a:pPr marL="264795" indent="-252729">
              <a:lnSpc>
                <a:spcPct val="100000"/>
              </a:lnSpc>
              <a:spcBef>
                <a:spcPts val="300"/>
              </a:spcBef>
              <a:buFont typeface="Times New Roman"/>
              <a:buAutoNum type="romanLcParenBoth" startAt="3"/>
              <a:tabLst>
                <a:tab pos="265430" algn="l"/>
              </a:tabLst>
            </a:pPr>
            <a:r>
              <a:rPr sz="1000" i="1" dirty="0">
                <a:latin typeface="Times New Roman"/>
                <a:cs typeface="Times New Roman"/>
              </a:rPr>
              <a:t>d</a:t>
            </a:r>
            <a:r>
              <a:rPr sz="1000" i="1" spc="35" dirty="0">
                <a:latin typeface="Times New Roman"/>
                <a:cs typeface="Times New Roman"/>
              </a:rPr>
              <a:t>x</a:t>
            </a:r>
            <a:r>
              <a:rPr sz="1000" i="1" spc="-8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/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</a:t>
            </a:r>
            <a:r>
              <a:rPr sz="1000" i="1" spc="20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36148" y="3103379"/>
            <a:ext cx="486468" cy="19049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851593" y="2674883"/>
            <a:ext cx="1378585" cy="597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862330" algn="ctr">
              <a:lnSpc>
                <a:spcPct val="100000"/>
              </a:lnSpc>
              <a:spcBef>
                <a:spcPts val="385"/>
              </a:spcBef>
              <a:tabLst>
                <a:tab pos="209550" algn="l"/>
              </a:tabLst>
            </a:pPr>
            <a:r>
              <a:rPr sz="1000" i="1" spc="25" dirty="0">
                <a:latin typeface="Times New Roman"/>
                <a:cs typeface="Times New Roman"/>
              </a:rPr>
              <a:t>y	</a:t>
            </a:r>
            <a:r>
              <a:rPr sz="1000" spc="3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  <a:p>
            <a:pPr marR="890269" algn="ctr">
              <a:lnSpc>
                <a:spcPct val="100000"/>
              </a:lnSpc>
              <a:spcBef>
                <a:spcPts val="310"/>
              </a:spcBef>
              <a:tabLst>
                <a:tab pos="316865" algn="l"/>
              </a:tabLst>
            </a:pPr>
            <a:r>
              <a:rPr sz="1000" i="1" spc="80" dirty="0">
                <a:latin typeface="Times New Roman"/>
                <a:cs typeface="Times New Roman"/>
              </a:rPr>
              <a:t>k</a:t>
            </a:r>
            <a:r>
              <a:rPr sz="1000" spc="80" dirty="0">
                <a:latin typeface="Times New Roman"/>
                <a:cs typeface="Times New Roman"/>
              </a:rPr>
              <a:t>(</a:t>
            </a:r>
            <a:r>
              <a:rPr sz="1000" i="1" spc="80" dirty="0">
                <a:latin typeface="Times New Roman"/>
                <a:cs typeface="Times New Roman"/>
              </a:rPr>
              <a:t>y	</a:t>
            </a:r>
            <a:r>
              <a:rPr sz="1000" spc="5" dirty="0">
                <a:latin typeface="Times New Roman"/>
                <a:cs typeface="Times New Roman"/>
              </a:rPr>
              <a:t>5)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tabLst>
                <a:tab pos="276860" algn="l"/>
                <a:tab pos="1104900" algn="l"/>
              </a:tabLst>
            </a:pPr>
            <a:r>
              <a:rPr sz="1000" spc="55" dirty="0">
                <a:latin typeface="Times New Roman"/>
                <a:cs typeface="Times New Roman"/>
              </a:rPr>
              <a:t>2</a:t>
            </a:r>
            <a:r>
              <a:rPr sz="1000" i="1" spc="35" dirty="0">
                <a:latin typeface="Times New Roman"/>
                <a:cs typeface="Times New Roman"/>
              </a:rPr>
              <a:t>x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i="1" spc="35" dirty="0">
                <a:latin typeface="Times New Roman"/>
                <a:cs typeface="Times New Roman"/>
              </a:rPr>
              <a:t>y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i="1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</a:t>
            </a:r>
            <a:r>
              <a:rPr sz="1000" i="1" spc="35" dirty="0">
                <a:latin typeface="Times New Roman"/>
                <a:cs typeface="Times New Roman"/>
              </a:rPr>
              <a:t>y</a:t>
            </a:r>
            <a:r>
              <a:rPr sz="1000" i="1" spc="-6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/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</a:t>
            </a:r>
            <a:r>
              <a:rPr sz="1000" i="1" spc="20" dirty="0">
                <a:latin typeface="Times New Roman"/>
                <a:cs typeface="Times New Roman"/>
              </a:rPr>
              <a:t>t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i="1" spc="35" dirty="0">
                <a:latin typeface="Times New Roman"/>
                <a:cs typeface="Times New Roman"/>
              </a:rPr>
              <a:t>x</a:t>
            </a:r>
            <a:r>
              <a:rPr sz="1000" i="1" spc="-65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–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i="1" spc="3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35933" y="3103379"/>
            <a:ext cx="407807" cy="19049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02004" y="3276117"/>
            <a:ext cx="3981450" cy="365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8255">
              <a:lnSpc>
                <a:spcPct val="108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Untuk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nomor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3,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4,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5,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nyatakan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berikut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penjelasan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awalnya.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46355" indent="-228600" algn="just">
              <a:lnSpc>
                <a:spcPct val="108200"/>
              </a:lnSpc>
              <a:buAutoNum type="arabicParenR" startAt="3"/>
              <a:tabLst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Uang kuliah </a:t>
            </a:r>
            <a:r>
              <a:rPr sz="1000" dirty="0">
                <a:latin typeface="Times New Roman"/>
                <a:cs typeface="Times New Roman"/>
              </a:rPr>
              <a:t>tahun </a:t>
            </a:r>
            <a:r>
              <a:rPr sz="1000" spc="-5" dirty="0">
                <a:latin typeface="Times New Roman"/>
                <a:cs typeface="Times New Roman"/>
              </a:rPr>
              <a:t>ini naik satu juta rupiah dibanding tahun sebelumnya.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 kuliah</a:t>
            </a:r>
            <a:r>
              <a:rPr sz="1000" dirty="0">
                <a:latin typeface="Times New Roman"/>
                <a:cs typeface="Times New Roman"/>
              </a:rPr>
              <a:t> tahun </a:t>
            </a:r>
            <a:r>
              <a:rPr sz="1000" spc="-5" dirty="0">
                <a:latin typeface="Times New Roman"/>
                <a:cs typeface="Times New Roman"/>
              </a:rPr>
              <a:t>sebelumnya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adalah</a:t>
            </a:r>
            <a:r>
              <a:rPr sz="1000" spc="-5" dirty="0">
                <a:latin typeface="Times New Roman"/>
                <a:cs typeface="Times New Roman"/>
              </a:rPr>
              <a:t> satu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setengah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arenR" startAt="3"/>
            </a:pPr>
            <a:endParaRPr sz="12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buAutoNum type="arabicParenR" startAt="3"/>
              <a:tabLst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kuliah</a:t>
            </a:r>
            <a:r>
              <a:rPr sz="1000" dirty="0">
                <a:latin typeface="Times New Roman"/>
                <a:cs typeface="Times New Roman"/>
              </a:rPr>
              <a:t> tahun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naik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satu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dibanding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tahun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sebelumnya.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arenR" startAt="3"/>
            </a:pPr>
            <a:endParaRPr sz="11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08300"/>
              </a:lnSpc>
              <a:buAutoNum type="arabicParenR" startAt="3"/>
              <a:tabLst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Untuk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membeli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semangkok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mie</a:t>
            </a:r>
            <a:r>
              <a:rPr sz="1000" spc="-5" dirty="0">
                <a:latin typeface="Times New Roman"/>
                <a:cs typeface="Times New Roman"/>
              </a:rPr>
              <a:t> bakso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gelas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es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campur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diperlukan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sebanyak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tiga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puluh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ribu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Sedangkan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untuk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membeli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mangkok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mie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bakso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segelas</a:t>
            </a:r>
            <a:r>
              <a:rPr sz="1000" dirty="0">
                <a:latin typeface="Times New Roman"/>
                <a:cs typeface="Times New Roman"/>
              </a:rPr>
              <a:t> es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campur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diperlukan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 sebanyak empat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puluh </a:t>
            </a:r>
            <a:r>
              <a:rPr sz="1000" dirty="0">
                <a:latin typeface="Times New Roman"/>
                <a:cs typeface="Times New Roman"/>
              </a:rPr>
              <a:t>ribu</a:t>
            </a:r>
            <a:r>
              <a:rPr sz="1000" spc="-5" dirty="0">
                <a:latin typeface="Times New Roman"/>
                <a:cs typeface="Times New Roman"/>
              </a:rPr>
              <a:t> rupiah.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i="1" spc="-5" dirty="0">
                <a:latin typeface="Times New Roman"/>
                <a:cs typeface="Times New Roman"/>
              </a:rPr>
              <a:t>Petunjuk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Jawaban Latihan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1)  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(i), (iii),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(v), (vii)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buAutoNum type="arabicParenR" startAt="2"/>
              <a:tabLst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(i)</a:t>
            </a:r>
            <a:r>
              <a:rPr sz="1000" spc="6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kuadrat,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kuadrat</a:t>
            </a:r>
            <a:endParaRPr sz="1000">
              <a:latin typeface="Times New Roman"/>
              <a:cs typeface="Times New Roman"/>
            </a:endParaRPr>
          </a:p>
          <a:p>
            <a:pPr marL="469265" lvl="1" indent="-230504">
              <a:lnSpc>
                <a:spcPct val="100000"/>
              </a:lnSpc>
              <a:spcBef>
                <a:spcPts val="100"/>
              </a:spcBef>
              <a:buAutoNum type="romanLcParenBoth" startAt="2"/>
              <a:tabLst>
                <a:tab pos="469900" algn="l"/>
              </a:tabLst>
            </a:pPr>
            <a:r>
              <a:rPr sz="1000" spc="-5" dirty="0">
                <a:latin typeface="Times New Roman"/>
                <a:cs typeface="Times New Roman"/>
              </a:rPr>
              <a:t>sistem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linear</a:t>
            </a:r>
            <a:endParaRPr sz="1000">
              <a:latin typeface="Times New Roman"/>
              <a:cs typeface="Times New Roman"/>
            </a:endParaRPr>
          </a:p>
          <a:p>
            <a:pPr marL="461645" lvl="1" indent="-222885">
              <a:lnSpc>
                <a:spcPct val="100000"/>
              </a:lnSpc>
              <a:spcBef>
                <a:spcPts val="95"/>
              </a:spcBef>
              <a:buAutoNum type="romanLcParenBoth" startAt="2"/>
              <a:tabLst>
                <a:tab pos="462280" algn="l"/>
              </a:tabLst>
            </a:pPr>
            <a:r>
              <a:rPr sz="1000" spc="-5" dirty="0">
                <a:latin typeface="Times New Roman"/>
                <a:cs typeface="Times New Roman"/>
              </a:rPr>
              <a:t>persamaan diferensial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(biasa)</a:t>
            </a:r>
            <a:endParaRPr sz="1000">
              <a:latin typeface="Times New Roman"/>
              <a:cs typeface="Times New Roman"/>
            </a:endParaRPr>
          </a:p>
          <a:p>
            <a:pPr marL="469265" lvl="1" indent="-230504">
              <a:lnSpc>
                <a:spcPct val="100000"/>
              </a:lnSpc>
              <a:spcBef>
                <a:spcPts val="105"/>
              </a:spcBef>
              <a:buAutoNum type="romanLcParenBoth" startAt="2"/>
              <a:tabLst>
                <a:tab pos="469900" algn="l"/>
              </a:tabLst>
            </a:pP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diferensial</a:t>
            </a:r>
            <a:endParaRPr sz="1000">
              <a:latin typeface="Times New Roman"/>
              <a:cs typeface="Times New Roman"/>
            </a:endParaRPr>
          </a:p>
          <a:p>
            <a:pPr marL="469265" lvl="1" indent="-198120">
              <a:lnSpc>
                <a:spcPct val="100000"/>
              </a:lnSpc>
              <a:spcBef>
                <a:spcPts val="100"/>
              </a:spcBef>
              <a:buAutoNum type="romanLcParenBoth" startAt="2"/>
              <a:tabLst>
                <a:tab pos="469900" algn="l"/>
              </a:tabLst>
            </a:pPr>
            <a:r>
              <a:rPr sz="1000" spc="-5" dirty="0">
                <a:latin typeface="Times New Roman"/>
                <a:cs typeface="Times New Roman"/>
              </a:rPr>
              <a:t>sistem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 diferensial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247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36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8228" y="1084063"/>
            <a:ext cx="470467" cy="1651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4025" y="1748906"/>
            <a:ext cx="386744" cy="17285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4500" y="909574"/>
            <a:ext cx="3274695" cy="185864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40029" marR="706120" indent="-227965">
              <a:lnSpc>
                <a:spcPts val="1180"/>
              </a:lnSpc>
              <a:spcBef>
                <a:spcPts val="150"/>
              </a:spcBef>
              <a:buFont typeface="Times New Roman"/>
              <a:buAutoNum type="arabicParenR" startAt="3"/>
              <a:tabLst>
                <a:tab pos="240665" algn="l"/>
                <a:tab pos="1926589" algn="l"/>
              </a:tabLst>
            </a:pP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kuliah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tahun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(dalam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jutaan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rupiah)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k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od</a:t>
            </a:r>
            <a:r>
              <a:rPr sz="1000" spc="-5" dirty="0">
                <a:latin typeface="Times New Roman"/>
                <a:cs typeface="Times New Roman"/>
              </a:rPr>
              <a:t>el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sn</a:t>
            </a:r>
            <a:r>
              <a:rPr sz="1000" spc="-2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a:</a:t>
            </a:r>
            <a:r>
              <a:rPr sz="1000" dirty="0">
                <a:latin typeface="Times New Roman"/>
                <a:cs typeface="Times New Roman"/>
              </a:rPr>
              <a:t>  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950" i="1" spc="25" dirty="0">
                <a:latin typeface="Times New Roman"/>
                <a:cs typeface="Times New Roman"/>
              </a:rPr>
              <a:t>x</a:t>
            </a:r>
            <a:r>
              <a:rPr sz="950" i="1" dirty="0">
                <a:latin typeface="Times New Roman"/>
                <a:cs typeface="Times New Roman"/>
              </a:rPr>
              <a:t>	</a:t>
            </a:r>
            <a:r>
              <a:rPr sz="950" spc="-75" dirty="0">
                <a:latin typeface="Times New Roman"/>
                <a:cs typeface="Times New Roman"/>
              </a:rPr>
              <a:t>1</a:t>
            </a:r>
            <a:r>
              <a:rPr sz="950" spc="10" dirty="0">
                <a:latin typeface="Times New Roman"/>
                <a:cs typeface="Times New Roman"/>
              </a:rPr>
              <a:t>,</a:t>
            </a:r>
            <a:r>
              <a:rPr sz="950" spc="-150" dirty="0">
                <a:latin typeface="Times New Roman"/>
                <a:cs typeface="Times New Roman"/>
              </a:rPr>
              <a:t> </a:t>
            </a:r>
            <a:r>
              <a:rPr sz="950" spc="25" dirty="0">
                <a:latin typeface="Times New Roman"/>
                <a:cs typeface="Times New Roman"/>
              </a:rPr>
              <a:t>5</a:t>
            </a:r>
            <a:r>
              <a:rPr sz="950" dirty="0">
                <a:latin typeface="Times New Roman"/>
                <a:cs typeface="Times New Roman"/>
              </a:rPr>
              <a:t>   </a:t>
            </a:r>
            <a:r>
              <a:rPr sz="950" spc="-25" dirty="0">
                <a:latin typeface="Times New Roman"/>
                <a:cs typeface="Times New Roman"/>
              </a:rPr>
              <a:t> </a:t>
            </a:r>
            <a:r>
              <a:rPr sz="950" spc="2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arenR" startAt="3"/>
            </a:pPr>
            <a:endParaRPr sz="130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buFont typeface="Times New Roman"/>
              <a:buAutoNum type="arabicParenR" startAt="3"/>
              <a:tabLst>
                <a:tab pos="240665" algn="l"/>
              </a:tabLst>
            </a:pP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kuliah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tahun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(dalam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jutaan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rupiah)</a:t>
            </a:r>
            <a:endParaRPr sz="1000">
              <a:latin typeface="Times New Roman"/>
              <a:cs typeface="Times New Roman"/>
            </a:endParaRPr>
          </a:p>
          <a:p>
            <a:pPr marL="240029" marR="1100455">
              <a:lnSpc>
                <a:spcPts val="1160"/>
              </a:lnSpc>
              <a:spcBef>
                <a:spcPts val="170"/>
              </a:spcBef>
              <a:tabLst>
                <a:tab pos="1922780" algn="l"/>
              </a:tabLst>
            </a:pPr>
            <a:r>
              <a:rPr sz="1000" i="1" spc="-5" dirty="0">
                <a:latin typeface="Times New Roman"/>
                <a:cs typeface="Times New Roman"/>
              </a:rPr>
              <a:t>x: </a:t>
            </a:r>
            <a:r>
              <a:rPr sz="1000" spc="-5" dirty="0">
                <a:latin typeface="Times New Roman"/>
                <a:cs typeface="Times New Roman"/>
              </a:rPr>
              <a:t>uang kuliah </a:t>
            </a:r>
            <a:r>
              <a:rPr sz="1000" dirty="0">
                <a:latin typeface="Times New Roman"/>
                <a:cs typeface="Times New Roman"/>
              </a:rPr>
              <a:t>tahun </a:t>
            </a:r>
            <a:r>
              <a:rPr sz="1000" spc="-5" dirty="0">
                <a:latin typeface="Times New Roman"/>
                <a:cs typeface="Times New Roman"/>
              </a:rPr>
              <a:t>sebelumnya,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matematisnya:</a:t>
            </a:r>
            <a:r>
              <a:rPr sz="1000" spc="310" dirty="0">
                <a:latin typeface="Times New Roman"/>
                <a:cs typeface="Times New Roman"/>
              </a:rPr>
              <a:t> </a:t>
            </a:r>
            <a:r>
              <a:rPr sz="950" i="1" spc="10" dirty="0">
                <a:latin typeface="Times New Roman"/>
                <a:cs typeface="Times New Roman"/>
              </a:rPr>
              <a:t>y	x</a:t>
            </a:r>
            <a:r>
              <a:rPr sz="950" i="1" spc="160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40029" marR="5080" indent="-227965">
              <a:lnSpc>
                <a:spcPct val="108600"/>
              </a:lnSpc>
              <a:buFont typeface="Times New Roman"/>
              <a:buAutoNum type="arabicParenR" startAt="5"/>
              <a:tabLst>
                <a:tab pos="240665" algn="l"/>
              </a:tabLst>
            </a:pP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harga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semangkok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mie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bakso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(dalam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puluhan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ribu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rupiah)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: harga segelas </a:t>
            </a:r>
            <a:r>
              <a:rPr sz="1000" spc="5" dirty="0">
                <a:latin typeface="Times New Roman"/>
                <a:cs typeface="Times New Roman"/>
              </a:rPr>
              <a:t>es </a:t>
            </a:r>
            <a:r>
              <a:rPr sz="1000" spc="-5" dirty="0">
                <a:latin typeface="Times New Roman"/>
                <a:cs typeface="Times New Roman"/>
              </a:rPr>
              <a:t>campur </a:t>
            </a:r>
            <a:r>
              <a:rPr sz="1000" dirty="0">
                <a:latin typeface="Times New Roman"/>
                <a:cs typeface="Times New Roman"/>
              </a:rPr>
              <a:t>(dalam </a:t>
            </a:r>
            <a:r>
              <a:rPr sz="1000" spc="-5" dirty="0">
                <a:latin typeface="Times New Roman"/>
                <a:cs typeface="Times New Roman"/>
              </a:rPr>
              <a:t>puluhan ribu rupiah)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matematisnya:</a:t>
            </a:r>
            <a:endParaRPr sz="100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  <a:spcBef>
                <a:spcPts val="219"/>
              </a:spcBef>
            </a:pPr>
            <a:r>
              <a:rPr sz="950" spc="10" dirty="0">
                <a:latin typeface="Symbol"/>
                <a:cs typeface="Symbol"/>
              </a:rPr>
              <a:t></a:t>
            </a:r>
            <a:r>
              <a:rPr sz="950" spc="-125" dirty="0">
                <a:latin typeface="Times New Roman"/>
                <a:cs typeface="Times New Roman"/>
              </a:rPr>
              <a:t> </a:t>
            </a:r>
            <a:r>
              <a:rPr sz="1425" i="1" spc="15" baseline="5847" dirty="0">
                <a:latin typeface="Times New Roman"/>
                <a:cs typeface="Times New Roman"/>
              </a:rPr>
              <a:t>x</a:t>
            </a:r>
            <a:r>
              <a:rPr sz="1425" i="1" spc="-60" baseline="5847" dirty="0">
                <a:latin typeface="Times New Roman"/>
                <a:cs typeface="Times New Roman"/>
              </a:rPr>
              <a:t> </a:t>
            </a:r>
            <a:r>
              <a:rPr sz="1425" spc="22" baseline="5847" dirty="0">
                <a:latin typeface="Symbol"/>
                <a:cs typeface="Symbol"/>
              </a:rPr>
              <a:t></a:t>
            </a:r>
            <a:r>
              <a:rPr sz="1425" spc="-52" baseline="5847" dirty="0">
                <a:latin typeface="Times New Roman"/>
                <a:cs typeface="Times New Roman"/>
              </a:rPr>
              <a:t> </a:t>
            </a:r>
            <a:r>
              <a:rPr sz="1425" spc="15" baseline="5847" dirty="0">
                <a:latin typeface="Times New Roman"/>
                <a:cs typeface="Times New Roman"/>
              </a:rPr>
              <a:t>2</a:t>
            </a:r>
            <a:r>
              <a:rPr sz="1425" spc="-179" baseline="5847" dirty="0">
                <a:latin typeface="Times New Roman"/>
                <a:cs typeface="Times New Roman"/>
              </a:rPr>
              <a:t> </a:t>
            </a:r>
            <a:r>
              <a:rPr sz="1425" i="1" spc="15" baseline="5847" dirty="0">
                <a:latin typeface="Times New Roman"/>
                <a:cs typeface="Times New Roman"/>
              </a:rPr>
              <a:t>y</a:t>
            </a:r>
            <a:r>
              <a:rPr sz="1425" i="1" spc="75" baseline="5847" dirty="0">
                <a:latin typeface="Times New Roman"/>
                <a:cs typeface="Times New Roman"/>
              </a:rPr>
              <a:t> </a:t>
            </a:r>
            <a:r>
              <a:rPr sz="1425" spc="22" baseline="5847" dirty="0">
                <a:latin typeface="Symbol"/>
                <a:cs typeface="Symbol"/>
              </a:rPr>
              <a:t></a:t>
            </a:r>
            <a:r>
              <a:rPr sz="1425" spc="-7" baseline="5847" dirty="0">
                <a:latin typeface="Times New Roman"/>
                <a:cs typeface="Times New Roman"/>
              </a:rPr>
              <a:t> </a:t>
            </a:r>
            <a:r>
              <a:rPr sz="1425" spc="15" baseline="5847" dirty="0">
                <a:latin typeface="Times New Roman"/>
                <a:cs typeface="Times New Roman"/>
              </a:rPr>
              <a:t>3</a:t>
            </a:r>
            <a:endParaRPr sz="1425" baseline="584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730" y="2769913"/>
            <a:ext cx="65722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25" spc="67" baseline="35087" dirty="0">
                <a:latin typeface="Symbol"/>
                <a:cs typeface="Symbol"/>
              </a:rPr>
              <a:t></a:t>
            </a:r>
            <a:r>
              <a:rPr sz="950" spc="45" dirty="0">
                <a:latin typeface="Times New Roman"/>
                <a:cs typeface="Times New Roman"/>
              </a:rPr>
              <a:t>2</a:t>
            </a:r>
            <a:r>
              <a:rPr sz="950" i="1" spc="45" dirty="0">
                <a:latin typeface="Times New Roman"/>
                <a:cs typeface="Times New Roman"/>
              </a:rPr>
              <a:t>x</a:t>
            </a:r>
            <a:r>
              <a:rPr sz="950" i="1" spc="-55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Symbol"/>
                <a:cs typeface="Symbol"/>
              </a:rPr>
              <a:t>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i="1" spc="10" dirty="0">
                <a:latin typeface="Times New Roman"/>
                <a:cs typeface="Times New Roman"/>
              </a:rPr>
              <a:t>y</a:t>
            </a:r>
            <a:r>
              <a:rPr sz="950" i="1" spc="30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Symbol"/>
                <a:cs typeface="Symbol"/>
              </a:rPr>
              <a:t></a:t>
            </a:r>
            <a:r>
              <a:rPr sz="950" spc="10" dirty="0">
                <a:latin typeface="Times New Roman"/>
                <a:cs typeface="Times New Roman"/>
              </a:rPr>
              <a:t> 4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130" y="2799355"/>
            <a:ext cx="869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10" dirty="0">
                <a:latin typeface="Symbol"/>
                <a:cs typeface="Symbol"/>
              </a:rPr>
              <a:t></a:t>
            </a:r>
            <a:endParaRPr sz="950">
              <a:latin typeface="Symbol"/>
              <a:cs typeface="Symbo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6211" y="6796530"/>
            <a:ext cx="208234" cy="17284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3145155"/>
            <a:ext cx="368300" cy="2857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44500" y="3226435"/>
            <a:ext cx="4021454" cy="3721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95"/>
              </a:spcBef>
              <a:tabLst>
                <a:tab pos="4008120" algn="l"/>
              </a:tabLst>
            </a:pPr>
            <a:r>
              <a:rPr sz="1000" spc="165" dirty="0">
                <a:latin typeface="Verdana"/>
                <a:cs typeface="Verdana"/>
              </a:rPr>
              <a:t>RANGKUMAN</a:t>
            </a:r>
            <a:r>
              <a:rPr sz="1000" u="sng" spc="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0">
              <a:latin typeface="Verdana"/>
              <a:cs typeface="Verdana"/>
            </a:endParaRPr>
          </a:p>
          <a:p>
            <a:pPr marL="127000" marR="158115" indent="226695" algn="just">
              <a:lnSpc>
                <a:spcPct val="95700"/>
              </a:lnSpc>
              <a:spcBef>
                <a:spcPts val="710"/>
              </a:spcBef>
            </a:pPr>
            <a:r>
              <a:rPr sz="1000" dirty="0">
                <a:latin typeface="Times New Roman"/>
                <a:cs typeface="Times New Roman"/>
              </a:rPr>
              <a:t>Pada </a:t>
            </a:r>
            <a:r>
              <a:rPr sz="1000" spc="-5" dirty="0">
                <a:latin typeface="Times New Roman"/>
                <a:cs typeface="Times New Roman"/>
              </a:rPr>
              <a:t>Kegiatan </a:t>
            </a:r>
            <a:r>
              <a:rPr sz="1000" dirty="0">
                <a:latin typeface="Times New Roman"/>
                <a:cs typeface="Times New Roman"/>
              </a:rPr>
              <a:t>Belajar 2, </a:t>
            </a:r>
            <a:r>
              <a:rPr sz="1000" spc="-5" dirty="0">
                <a:latin typeface="Times New Roman"/>
                <a:cs typeface="Times New Roman"/>
              </a:rPr>
              <a:t>dijelaskan lagi simbol-simbol matematis.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Kemudian digunakan </a:t>
            </a:r>
            <a:r>
              <a:rPr sz="1000" dirty="0">
                <a:latin typeface="Times New Roman"/>
                <a:cs typeface="Times New Roman"/>
              </a:rPr>
              <a:t>dalam </a:t>
            </a:r>
            <a:r>
              <a:rPr sz="1000" spc="-5" dirty="0">
                <a:latin typeface="Times New Roman"/>
                <a:cs typeface="Times New Roman"/>
              </a:rPr>
              <a:t>menuliskan pernyataan matematis,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seperti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Anda </a:t>
            </a:r>
            <a:r>
              <a:rPr sz="1000" dirty="0">
                <a:latin typeface="Times New Roman"/>
                <a:cs typeface="Times New Roman"/>
              </a:rPr>
              <a:t>pelajari </a:t>
            </a:r>
            <a:r>
              <a:rPr sz="1000" spc="-5" dirty="0">
                <a:latin typeface="Times New Roman"/>
                <a:cs typeface="Times New Roman"/>
              </a:rPr>
              <a:t>semasa Anda </a:t>
            </a:r>
            <a:r>
              <a:rPr sz="1000" dirty="0">
                <a:latin typeface="Times New Roman"/>
                <a:cs typeface="Times New Roman"/>
              </a:rPr>
              <a:t>belajar </a:t>
            </a:r>
            <a:r>
              <a:rPr sz="1000" spc="-5" dirty="0">
                <a:latin typeface="Times New Roman"/>
                <a:cs typeface="Times New Roman"/>
              </a:rPr>
              <a:t>matematika </a:t>
            </a:r>
            <a:r>
              <a:rPr sz="1000" dirty="0">
                <a:latin typeface="Times New Roman"/>
                <a:cs typeface="Times New Roman"/>
              </a:rPr>
              <a:t>di </a:t>
            </a:r>
            <a:r>
              <a:rPr sz="1000" spc="-5" dirty="0">
                <a:latin typeface="Times New Roman"/>
                <a:cs typeface="Times New Roman"/>
              </a:rPr>
              <a:t>sekolah dasar,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sekolah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lanjut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hingga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dirty="0">
                <a:latin typeface="Times New Roman"/>
                <a:cs typeface="Times New Roman"/>
              </a:rPr>
              <a:t> belajar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Kalkulus.</a:t>
            </a:r>
            <a:endParaRPr sz="1000">
              <a:latin typeface="Times New Roman"/>
              <a:cs typeface="Times New Roman"/>
            </a:endParaRPr>
          </a:p>
          <a:p>
            <a:pPr marL="127000" marR="160020" indent="226695" algn="just">
              <a:lnSpc>
                <a:spcPts val="1150"/>
              </a:lnSpc>
              <a:spcBef>
                <a:spcPts val="30"/>
              </a:spcBef>
            </a:pPr>
            <a:r>
              <a:rPr sz="1000" dirty="0">
                <a:latin typeface="Times New Roman"/>
                <a:cs typeface="Times New Roman"/>
              </a:rPr>
              <a:t>Telah dipelajari </a:t>
            </a:r>
            <a:r>
              <a:rPr sz="1000" spc="-5" dirty="0">
                <a:latin typeface="Times New Roman"/>
                <a:cs typeface="Times New Roman"/>
              </a:rPr>
              <a:t>pula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penurunan </a:t>
            </a:r>
            <a:r>
              <a:rPr sz="1000" spc="-5" dirty="0">
                <a:latin typeface="Times New Roman"/>
                <a:cs typeface="Times New Roman"/>
              </a:rPr>
              <a:t>model matematis </a:t>
            </a:r>
            <a:r>
              <a:rPr sz="1000" spc="-10" dirty="0">
                <a:latin typeface="Times New Roman"/>
                <a:cs typeface="Times New Roman"/>
              </a:rPr>
              <a:t>yang </a:t>
            </a:r>
            <a:r>
              <a:rPr sz="1000" dirty="0">
                <a:latin typeface="Times New Roman"/>
                <a:cs typeface="Times New Roman"/>
              </a:rPr>
              <a:t>diperoleh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 </a:t>
            </a:r>
            <a:r>
              <a:rPr sz="1000" spc="-5" dirty="0">
                <a:latin typeface="Times New Roman"/>
                <a:cs typeface="Times New Roman"/>
              </a:rPr>
              <a:t>hubungan satu dan dua peubah (sebagai entitas) </a:t>
            </a:r>
            <a:r>
              <a:rPr sz="1000" dirty="0">
                <a:latin typeface="Times New Roman"/>
                <a:cs typeface="Times New Roman"/>
              </a:rPr>
              <a:t>dari </a:t>
            </a:r>
            <a:r>
              <a:rPr sz="1000" spc="-5" dirty="0">
                <a:latin typeface="Times New Roman"/>
                <a:cs typeface="Times New Roman"/>
              </a:rPr>
              <a:t>suatu masalah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sederhana.</a:t>
            </a:r>
            <a:r>
              <a:rPr sz="1000" dirty="0">
                <a:latin typeface="Times New Roman"/>
                <a:cs typeface="Times New Roman"/>
              </a:rPr>
              <a:t> Tanpa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penjelasan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awal,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 hanya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 pernyataan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matematis.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65455">
              <a:lnSpc>
                <a:spcPct val="100000"/>
              </a:lnSpc>
              <a:spcBef>
                <a:spcPts val="785"/>
              </a:spcBef>
            </a:pPr>
            <a:r>
              <a:rPr sz="1000" spc="145" dirty="0">
                <a:latin typeface="Verdana"/>
                <a:cs typeface="Verdana"/>
              </a:rPr>
              <a:t>TES</a:t>
            </a:r>
            <a:r>
              <a:rPr sz="1000" spc="195" dirty="0">
                <a:latin typeface="Verdana"/>
                <a:cs typeface="Verdana"/>
              </a:rPr>
              <a:t> </a:t>
            </a:r>
            <a:r>
              <a:rPr sz="1000" spc="150" dirty="0">
                <a:latin typeface="Verdana"/>
                <a:cs typeface="Verdana"/>
              </a:rPr>
              <a:t>FORMATIF</a:t>
            </a:r>
            <a:r>
              <a:rPr sz="1000" spc="204" dirty="0">
                <a:latin typeface="Verdana"/>
                <a:cs typeface="Verdana"/>
              </a:rPr>
              <a:t> </a:t>
            </a:r>
            <a:r>
              <a:rPr sz="1000" spc="130" dirty="0">
                <a:latin typeface="Verdana"/>
                <a:cs typeface="Verdana"/>
              </a:rPr>
              <a:t>2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0">
              <a:latin typeface="Verdana"/>
              <a:cs typeface="Verdana"/>
            </a:endParaRPr>
          </a:p>
          <a:p>
            <a:pPr marL="465455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Jawablah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pertanyaan ini </a:t>
            </a:r>
            <a:r>
              <a:rPr sz="1000" dirty="0">
                <a:latin typeface="Times New Roman"/>
                <a:cs typeface="Times New Roman"/>
              </a:rPr>
              <a:t>dengan</a:t>
            </a:r>
            <a:r>
              <a:rPr sz="1000" spc="-5" dirty="0">
                <a:latin typeface="Times New Roman"/>
                <a:cs typeface="Times New Roman"/>
              </a:rPr>
              <a:t> tepat!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000" b="1" spc="-5" dirty="0">
                <a:latin typeface="Times New Roman"/>
                <a:cs typeface="Times New Roman"/>
              </a:rPr>
              <a:t>Petunjuk: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Untuk </a:t>
            </a:r>
            <a:r>
              <a:rPr sz="1000" spc="-5" dirty="0">
                <a:latin typeface="Times New Roman"/>
                <a:cs typeface="Times New Roman"/>
              </a:rPr>
              <a:t>soal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nomor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sampai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 </a:t>
            </a:r>
            <a:r>
              <a:rPr sz="1000" dirty="0">
                <a:latin typeface="Times New Roman"/>
                <a:cs typeface="Times New Roman"/>
              </a:rPr>
              <a:t>10,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berikanlah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jawaban</a:t>
            </a:r>
            <a:endParaRPr sz="100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spcBef>
                <a:spcPts val="105"/>
              </a:spcBef>
              <a:buAutoNum type="alphaUcPeriod"/>
              <a:tabLst>
                <a:tab pos="240665" algn="l"/>
              </a:tabLst>
            </a:pPr>
            <a:r>
              <a:rPr sz="1000" spc="-5" dirty="0">
                <a:latin typeface="Times New Roman"/>
                <a:cs typeface="Times New Roman"/>
              </a:rPr>
              <a:t>jika pernyataan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benar</a:t>
            </a:r>
            <a:endParaRPr sz="100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240665" algn="l"/>
              </a:tabLst>
            </a:pPr>
            <a:r>
              <a:rPr sz="1000" spc="-5" dirty="0">
                <a:latin typeface="Times New Roman"/>
                <a:cs typeface="Times New Roman"/>
              </a:rPr>
              <a:t>jika pernyataan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3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benar</a:t>
            </a:r>
            <a:endParaRPr sz="100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spcBef>
                <a:spcPts val="95"/>
              </a:spcBef>
              <a:buAutoNum type="alphaUcPeriod"/>
              <a:tabLst>
                <a:tab pos="240665" algn="l"/>
              </a:tabLst>
            </a:pPr>
            <a:r>
              <a:rPr sz="1000" spc="-5" dirty="0">
                <a:latin typeface="Times New Roman"/>
                <a:cs typeface="Times New Roman"/>
              </a:rPr>
              <a:t>jika pernyataan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3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benar</a:t>
            </a:r>
            <a:endParaRPr sz="100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spcBef>
                <a:spcPts val="105"/>
              </a:spcBef>
              <a:buAutoNum type="alphaUcPeriod"/>
              <a:tabLst>
                <a:tab pos="240665" algn="l"/>
              </a:tabLst>
            </a:pPr>
            <a:r>
              <a:rPr sz="1000" spc="-5" dirty="0">
                <a:latin typeface="Times New Roman"/>
                <a:cs typeface="Times New Roman"/>
              </a:rPr>
              <a:t>jika pernyataan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2,</a:t>
            </a:r>
            <a:r>
              <a:rPr sz="1000" spc="-5" dirty="0">
                <a:latin typeface="Times New Roman"/>
                <a:cs typeface="Times New Roman"/>
              </a:rPr>
              <a:t> dan 3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benar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240029" indent="-227965">
              <a:lnSpc>
                <a:spcPts val="1190"/>
              </a:lnSpc>
              <a:spcBef>
                <a:spcPts val="5"/>
              </a:spcBef>
              <a:buAutoNum type="arabicParenR"/>
              <a:tabLst>
                <a:tab pos="240665" algn="l"/>
              </a:tabLst>
            </a:pPr>
            <a:r>
              <a:rPr sz="1000" spc="-5" dirty="0">
                <a:latin typeface="Times New Roman"/>
                <a:cs typeface="Times New Roman"/>
              </a:rPr>
              <a:t>Periksalah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pernyataan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bawah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ini:</a:t>
            </a:r>
            <a:endParaRPr sz="1000">
              <a:latin typeface="Times New Roman"/>
              <a:cs typeface="Times New Roman"/>
            </a:endParaRPr>
          </a:p>
          <a:p>
            <a:pPr marL="489584" lvl="1" indent="-218440">
              <a:lnSpc>
                <a:spcPts val="1190"/>
              </a:lnSpc>
              <a:buSzPct val="105263"/>
              <a:buAutoNum type="arabicPeriod"/>
              <a:tabLst>
                <a:tab pos="490220" algn="l"/>
                <a:tab pos="1016635" algn="l"/>
              </a:tabLst>
            </a:pPr>
            <a:r>
              <a:rPr sz="950" spc="15" dirty="0">
                <a:latin typeface="Times New Roman"/>
                <a:cs typeface="Times New Roman"/>
              </a:rPr>
              <a:t>2</a:t>
            </a:r>
            <a:r>
              <a:rPr sz="950" spc="-120" dirty="0">
                <a:latin typeface="Times New Roman"/>
                <a:cs typeface="Times New Roman"/>
              </a:rPr>
              <a:t> </a:t>
            </a:r>
            <a:r>
              <a:rPr sz="950" i="1" spc="10" dirty="0">
                <a:latin typeface="Times New Roman"/>
                <a:cs typeface="Times New Roman"/>
              </a:rPr>
              <a:t>y</a:t>
            </a:r>
            <a:r>
              <a:rPr sz="950" i="1" spc="5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Times New Roman"/>
                <a:cs typeface="Times New Roman"/>
              </a:rPr>
              <a:t>–</a:t>
            </a:r>
            <a:r>
              <a:rPr sz="950" spc="-50" dirty="0">
                <a:latin typeface="Times New Roman"/>
                <a:cs typeface="Times New Roman"/>
              </a:rPr>
              <a:t> </a:t>
            </a:r>
            <a:r>
              <a:rPr sz="950" spc="35" dirty="0">
                <a:latin typeface="Times New Roman"/>
                <a:cs typeface="Times New Roman"/>
              </a:rPr>
              <a:t>3</a:t>
            </a:r>
            <a:r>
              <a:rPr sz="950" i="1" spc="35" dirty="0">
                <a:latin typeface="Times New Roman"/>
                <a:cs typeface="Times New Roman"/>
              </a:rPr>
              <a:t>x	</a:t>
            </a:r>
            <a:r>
              <a:rPr sz="950" spc="15" dirty="0">
                <a:latin typeface="Times New Roman"/>
                <a:cs typeface="Times New Roman"/>
              </a:rPr>
              <a:t>0</a:t>
            </a:r>
            <a:r>
              <a:rPr sz="95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linear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41550" y="5215254"/>
            <a:ext cx="2167255" cy="0"/>
          </a:xfrm>
          <a:custGeom>
            <a:avLst/>
            <a:gdLst/>
            <a:ahLst/>
            <a:cxnLst/>
            <a:rect l="l" t="t" r="r" b="b"/>
            <a:pathLst>
              <a:path w="2167254">
                <a:moveTo>
                  <a:pt x="0" y="0"/>
                </a:moveTo>
                <a:lnTo>
                  <a:pt x="21672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4993004"/>
            <a:ext cx="374650" cy="2730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023" y="430783"/>
            <a:ext cx="2463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37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49616" y="915169"/>
            <a:ext cx="468630" cy="407034"/>
            <a:chOff x="1749616" y="915169"/>
            <a:chExt cx="468630" cy="40703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9616" y="915169"/>
              <a:ext cx="468554" cy="1904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2622" y="1105659"/>
              <a:ext cx="441400" cy="21653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35684" y="840929"/>
            <a:ext cx="2592070" cy="45593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55270" indent="-217804">
              <a:lnSpc>
                <a:spcPct val="100000"/>
              </a:lnSpc>
              <a:spcBef>
                <a:spcPts val="605"/>
              </a:spcBef>
              <a:buFont typeface="Times New Roman"/>
              <a:buAutoNum type="arabicPeriod" startAt="2"/>
              <a:tabLst>
                <a:tab pos="255904" algn="l"/>
                <a:tab pos="753110" algn="l"/>
              </a:tabLst>
            </a:pPr>
            <a:r>
              <a:rPr sz="1000" i="1" spc="15" dirty="0">
                <a:latin typeface="Times New Roman"/>
                <a:cs typeface="Times New Roman"/>
              </a:rPr>
              <a:t>dy</a:t>
            </a:r>
            <a:r>
              <a:rPr sz="1000" i="1" spc="-6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/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i="1" spc="15" dirty="0">
                <a:latin typeface="Times New Roman"/>
                <a:cs typeface="Times New Roman"/>
              </a:rPr>
              <a:t>dx	</a:t>
            </a:r>
            <a:r>
              <a:rPr sz="1000" i="1" spc="35" dirty="0">
                <a:latin typeface="Times New Roman"/>
                <a:cs typeface="Times New Roman"/>
              </a:rPr>
              <a:t>y  </a:t>
            </a:r>
            <a:r>
              <a:rPr sz="1000" i="1" spc="7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10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adalah persamaan diferensial</a:t>
            </a:r>
            <a:endParaRPr sz="1500" baseline="2777">
              <a:latin typeface="Times New Roman"/>
              <a:cs typeface="Times New Roman"/>
            </a:endParaRPr>
          </a:p>
          <a:p>
            <a:pPr marL="260985" indent="-223520">
              <a:lnSpc>
                <a:spcPct val="100000"/>
              </a:lnSpc>
              <a:spcBef>
                <a:spcPts val="480"/>
              </a:spcBef>
              <a:buFont typeface="Times New Roman"/>
              <a:buAutoNum type="arabicPeriod" startAt="2"/>
              <a:tabLst>
                <a:tab pos="260985" algn="l"/>
                <a:tab pos="261620" algn="l"/>
                <a:tab pos="727075" algn="l"/>
              </a:tabLst>
            </a:pPr>
            <a:r>
              <a:rPr sz="1000" i="1" spc="40" dirty="0">
                <a:latin typeface="Times New Roman"/>
                <a:cs typeface="Times New Roman"/>
              </a:rPr>
              <a:t>x</a:t>
            </a:r>
            <a:r>
              <a:rPr sz="1050" spc="22" baseline="35714" dirty="0">
                <a:latin typeface="Times New Roman"/>
                <a:cs typeface="Times New Roman"/>
              </a:rPr>
              <a:t>2</a:t>
            </a:r>
            <a:r>
              <a:rPr sz="1050" baseline="35714" dirty="0">
                <a:latin typeface="Times New Roman"/>
                <a:cs typeface="Times New Roman"/>
              </a:rPr>
              <a:t> </a:t>
            </a:r>
            <a:r>
              <a:rPr sz="1050" spc="-75" baseline="35714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–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i="1" spc="15" dirty="0">
                <a:latin typeface="Times New Roman"/>
                <a:cs typeface="Times New Roman"/>
              </a:rPr>
              <a:t>y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spc="55" dirty="0">
                <a:latin typeface="Times New Roman"/>
                <a:cs typeface="Times New Roman"/>
              </a:rPr>
              <a:t>2</a:t>
            </a:r>
            <a:r>
              <a:rPr sz="1000" i="1" spc="15" dirty="0">
                <a:latin typeface="Times New Roman"/>
                <a:cs typeface="Times New Roman"/>
              </a:rPr>
              <a:t>x</a:t>
            </a:r>
            <a:r>
              <a:rPr sz="1000" i="1" spc="-5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–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5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alah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rat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1481074"/>
            <a:ext cx="2065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2)  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Periksalah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pernyataan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bawah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ini: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0984" y="1651134"/>
            <a:ext cx="462926" cy="1904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860868" y="1796824"/>
            <a:ext cx="8686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705485" algn="l"/>
              </a:tabLst>
            </a:pPr>
            <a:r>
              <a:rPr sz="1500" i="1" spc="44" baseline="-25000" dirty="0">
                <a:latin typeface="Times New Roman"/>
                <a:cs typeface="Times New Roman"/>
              </a:rPr>
              <a:t>x</a:t>
            </a:r>
            <a:r>
              <a:rPr sz="700" spc="30" dirty="0">
                <a:latin typeface="Times New Roman"/>
                <a:cs typeface="Times New Roman"/>
              </a:rPr>
              <a:t>2	</a:t>
            </a:r>
            <a:r>
              <a:rPr sz="1500" i="1" spc="60" baseline="-25000" dirty="0">
                <a:latin typeface="Times New Roman"/>
                <a:cs typeface="Times New Roman"/>
              </a:rPr>
              <a:t>y</a:t>
            </a:r>
            <a:r>
              <a:rPr sz="700" spc="4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31347" y="1841624"/>
            <a:ext cx="1553845" cy="433070"/>
            <a:chOff x="1631347" y="1841624"/>
            <a:chExt cx="1553845" cy="43307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5189" y="1841624"/>
              <a:ext cx="479492" cy="2165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8865" y="1841624"/>
              <a:ext cx="1405816" cy="2165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28022" y="2058159"/>
              <a:ext cx="137749" cy="1411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1347" y="2058159"/>
              <a:ext cx="434424" cy="21653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90980" y="1576674"/>
            <a:ext cx="3293745" cy="6731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8290" indent="-238125">
              <a:lnSpc>
                <a:spcPct val="100000"/>
              </a:lnSpc>
              <a:spcBef>
                <a:spcPts val="605"/>
              </a:spcBef>
              <a:buFont typeface="Times New Roman"/>
              <a:buAutoNum type="arabicPeriod"/>
              <a:tabLst>
                <a:tab pos="288290" algn="l"/>
                <a:tab pos="288925" algn="l"/>
                <a:tab pos="672465" algn="l"/>
              </a:tabLst>
            </a:pPr>
            <a:r>
              <a:rPr sz="1000" i="1" spc="50" dirty="0">
                <a:latin typeface="Times New Roman"/>
                <a:cs typeface="Times New Roman"/>
              </a:rPr>
              <a:t>U</a:t>
            </a:r>
            <a:r>
              <a:rPr sz="1000" spc="50" dirty="0">
                <a:latin typeface="Times New Roman"/>
                <a:cs typeface="Times New Roman"/>
              </a:rPr>
              <a:t>(</a:t>
            </a:r>
            <a:r>
              <a:rPr sz="1000" i="1" spc="50" dirty="0">
                <a:latin typeface="Times New Roman"/>
                <a:cs typeface="Times New Roman"/>
              </a:rPr>
              <a:t>t</a:t>
            </a:r>
            <a:r>
              <a:rPr sz="1000" spc="50" dirty="0">
                <a:latin typeface="Times New Roman"/>
                <a:cs typeface="Times New Roman"/>
              </a:rPr>
              <a:t>)	</a:t>
            </a:r>
            <a:r>
              <a:rPr sz="1000" spc="30" dirty="0">
                <a:latin typeface="Times New Roman"/>
                <a:cs typeface="Times New Roman"/>
              </a:rPr>
              <a:t>3</a:t>
            </a:r>
            <a:r>
              <a:rPr sz="1000" i="1" spc="30" dirty="0">
                <a:latin typeface="Times New Roman"/>
                <a:cs typeface="Times New Roman"/>
              </a:rPr>
              <a:t>x  </a:t>
            </a:r>
            <a:r>
              <a:rPr sz="1000" i="1" spc="110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5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adalah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fungsi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linear</a:t>
            </a:r>
            <a:endParaRPr sz="1500" baseline="2777">
              <a:latin typeface="Times New Roman"/>
              <a:cs typeface="Times New Roman"/>
            </a:endParaRPr>
          </a:p>
          <a:p>
            <a:pPr marL="323850" indent="-273685">
              <a:lnSpc>
                <a:spcPct val="100000"/>
              </a:lnSpc>
              <a:spcBef>
                <a:spcPts val="484"/>
              </a:spcBef>
              <a:buFont typeface="Times New Roman"/>
              <a:buAutoNum type="arabicPeriod"/>
              <a:tabLst>
                <a:tab pos="323850" algn="l"/>
                <a:tab pos="324485" algn="l"/>
                <a:tab pos="1073785" algn="l"/>
                <a:tab pos="1760220" algn="l"/>
                <a:tab pos="2008505" algn="l"/>
              </a:tabLst>
            </a:pPr>
            <a:r>
              <a:rPr sz="1000" i="1" spc="10" dirty="0">
                <a:latin typeface="Times New Roman"/>
                <a:cs typeface="Times New Roman"/>
              </a:rPr>
              <a:t>f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(</a:t>
            </a:r>
            <a:r>
              <a:rPr sz="1000" i="1" spc="30" dirty="0">
                <a:latin typeface="Times New Roman"/>
                <a:cs typeface="Times New Roman"/>
              </a:rPr>
              <a:t>x</a:t>
            </a:r>
            <a:r>
              <a:rPr sz="1000" spc="30" dirty="0">
                <a:latin typeface="Times New Roman"/>
                <a:cs typeface="Times New Roman"/>
              </a:rPr>
              <a:t>,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i="1" spc="25" dirty="0">
                <a:latin typeface="Times New Roman"/>
                <a:cs typeface="Times New Roman"/>
              </a:rPr>
              <a:t>y</a:t>
            </a:r>
            <a:r>
              <a:rPr sz="1000" spc="25" dirty="0">
                <a:latin typeface="Times New Roman"/>
                <a:cs typeface="Times New Roman"/>
              </a:rPr>
              <a:t>)	</a:t>
            </a:r>
            <a:r>
              <a:rPr sz="1000" spc="30" dirty="0">
                <a:latin typeface="Times New Roman"/>
                <a:cs typeface="Times New Roman"/>
              </a:rPr>
              <a:t>3</a:t>
            </a:r>
            <a:r>
              <a:rPr sz="1000" i="1" spc="30" dirty="0">
                <a:latin typeface="Times New Roman"/>
                <a:cs typeface="Times New Roman"/>
              </a:rPr>
              <a:t>x</a:t>
            </a:r>
            <a:r>
              <a:rPr sz="1050" spc="44" baseline="35714" dirty="0">
                <a:latin typeface="Times New Roman"/>
                <a:cs typeface="Times New Roman"/>
              </a:rPr>
              <a:t>2</a:t>
            </a:r>
            <a:r>
              <a:rPr sz="1050" spc="-67" baseline="35714" dirty="0">
                <a:latin typeface="Times New Roman"/>
                <a:cs typeface="Times New Roman"/>
              </a:rPr>
              <a:t> </a:t>
            </a:r>
            <a:r>
              <a:rPr sz="1000" i="1" spc="15" dirty="0">
                <a:latin typeface="Times New Roman"/>
                <a:cs typeface="Times New Roman"/>
              </a:rPr>
              <a:t>y	</a:t>
            </a:r>
            <a:r>
              <a:rPr sz="1000" i="1" dirty="0">
                <a:latin typeface="Times New Roman"/>
                <a:cs typeface="Times New Roman"/>
              </a:rPr>
              <a:t>xy	</a:t>
            </a:r>
            <a:r>
              <a:rPr sz="1000" spc="20" dirty="0">
                <a:latin typeface="Times New Roman"/>
                <a:cs typeface="Times New Roman"/>
              </a:rPr>
              <a:t>5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fungsi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kuadrat</a:t>
            </a:r>
            <a:endParaRPr sz="1000">
              <a:latin typeface="Times New Roman"/>
              <a:cs typeface="Times New Roman"/>
            </a:endParaRPr>
          </a:p>
          <a:p>
            <a:pPr marL="304165" indent="-254000">
              <a:lnSpc>
                <a:spcPct val="100000"/>
              </a:lnSpc>
              <a:spcBef>
                <a:spcPts val="505"/>
              </a:spcBef>
              <a:buFont typeface="Times New Roman"/>
              <a:buAutoNum type="arabicPeriod"/>
              <a:tabLst>
                <a:tab pos="304165" algn="l"/>
                <a:tab pos="304800" algn="l"/>
                <a:tab pos="654050" algn="l"/>
              </a:tabLst>
            </a:pPr>
            <a:r>
              <a:rPr sz="1000" i="1" spc="25" dirty="0">
                <a:latin typeface="Times New Roman"/>
                <a:cs typeface="Times New Roman"/>
              </a:rPr>
              <a:t>P</a:t>
            </a:r>
            <a:r>
              <a:rPr sz="1000" spc="25" dirty="0">
                <a:latin typeface="Times New Roman"/>
                <a:cs typeface="Times New Roman"/>
              </a:rPr>
              <a:t>(</a:t>
            </a:r>
            <a:r>
              <a:rPr sz="1000" i="1" spc="25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)	</a:t>
            </a:r>
            <a:r>
              <a:rPr sz="1000" dirty="0">
                <a:latin typeface="Times New Roman"/>
                <a:cs typeface="Times New Roman"/>
              </a:rPr>
              <a:t>10</a:t>
            </a:r>
            <a:r>
              <a:rPr sz="1000" i="1" dirty="0">
                <a:latin typeface="Times New Roman"/>
                <a:cs typeface="Times New Roman"/>
              </a:rPr>
              <a:t>e</a:t>
            </a:r>
            <a:r>
              <a:rPr sz="1000" i="1" spc="310" dirty="0">
                <a:latin typeface="Times New Roman"/>
                <a:cs typeface="Times New Roman"/>
              </a:rPr>
              <a:t> </a:t>
            </a:r>
            <a:r>
              <a:rPr sz="1050" i="1" spc="7" baseline="35714" dirty="0">
                <a:latin typeface="Times New Roman"/>
                <a:cs typeface="Times New Roman"/>
              </a:rPr>
              <a:t>x </a:t>
            </a:r>
            <a:r>
              <a:rPr sz="1050" i="1" spc="104" baseline="357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 fungsi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eksponensial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10273" y="2782055"/>
            <a:ext cx="177106" cy="15240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73658" y="3110985"/>
            <a:ext cx="186995" cy="15240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10273" y="3441820"/>
            <a:ext cx="177106" cy="15240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41013" y="4093965"/>
            <a:ext cx="408550" cy="1734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78382" y="4289548"/>
            <a:ext cx="219344" cy="16288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81915" y="4619745"/>
            <a:ext cx="445440" cy="17347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86763" y="5627486"/>
            <a:ext cx="408550" cy="17285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81898" y="6134851"/>
            <a:ext cx="431475" cy="17285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89304" y="2421153"/>
            <a:ext cx="4084320" cy="44399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2095" indent="-227329">
              <a:lnSpc>
                <a:spcPct val="100000"/>
              </a:lnSpc>
              <a:spcBef>
                <a:spcPts val="195"/>
              </a:spcBef>
              <a:buAutoNum type="arabicParenR" startAt="3"/>
              <a:tabLst>
                <a:tab pos="252729" algn="l"/>
              </a:tabLst>
            </a:pPr>
            <a:r>
              <a:rPr sz="1000" spc="-5" dirty="0">
                <a:latin typeface="Times New Roman"/>
                <a:cs typeface="Times New Roman"/>
              </a:rPr>
              <a:t>Dinyatakan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spc="27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banyaknya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</a:t>
            </a:r>
            <a:r>
              <a:rPr sz="1000" dirty="0">
                <a:latin typeface="Times New Roman"/>
                <a:cs typeface="Times New Roman"/>
              </a:rPr>
              <a:t> (dalam</a:t>
            </a:r>
            <a:r>
              <a:rPr sz="1000" spc="-5" dirty="0">
                <a:latin typeface="Times New Roman"/>
                <a:cs typeface="Times New Roman"/>
              </a:rPr>
              <a:t> jutaan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rupiah).</a:t>
            </a:r>
            <a:endParaRPr sz="1000">
              <a:latin typeface="Times New Roman"/>
              <a:cs typeface="Times New Roman"/>
            </a:endParaRPr>
          </a:p>
          <a:p>
            <a:pPr marL="477520" marR="97790" lvl="1" indent="-226060">
              <a:lnSpc>
                <a:spcPct val="104000"/>
              </a:lnSpc>
              <a:spcBef>
                <a:spcPts val="50"/>
              </a:spcBef>
              <a:buAutoNum type="arabicPeriod"/>
              <a:tabLst>
                <a:tab pos="477520" algn="l"/>
                <a:tab pos="478155" algn="l"/>
              </a:tabLst>
            </a:pPr>
            <a:r>
              <a:rPr sz="1000" spc="-5" dirty="0">
                <a:latin typeface="Times New Roman"/>
                <a:cs typeface="Times New Roman"/>
              </a:rPr>
              <a:t>Jika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Ali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belanja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barang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sebanyak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sejuta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rupiah,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Ali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menjadi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x</a:t>
            </a:r>
            <a:r>
              <a:rPr sz="1000" i="1" spc="17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  <a:p>
            <a:pPr marL="477520" lvl="1" indent="-22606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77520" algn="l"/>
                <a:tab pos="478155" algn="l"/>
              </a:tabLst>
            </a:pPr>
            <a:r>
              <a:rPr sz="1000" spc="-5" dirty="0">
                <a:latin typeface="Times New Roman"/>
                <a:cs typeface="Times New Roman"/>
              </a:rPr>
              <a:t>Jika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diberi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sebanyak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sejuta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rupiah,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menjadi</a:t>
            </a:r>
            <a:endParaRPr sz="10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25"/>
              </a:spcBef>
            </a:pPr>
            <a:r>
              <a:rPr sz="1000" i="1" spc="5" dirty="0">
                <a:latin typeface="Times New Roman"/>
                <a:cs typeface="Times New Roman"/>
              </a:rPr>
              <a:t>x </a:t>
            </a:r>
            <a:r>
              <a:rPr sz="1000" i="1" spc="1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  <a:p>
            <a:pPr marL="477520" marR="97155" lvl="1" indent="-226060">
              <a:lnSpc>
                <a:spcPct val="103000"/>
              </a:lnSpc>
              <a:spcBef>
                <a:spcPts val="140"/>
              </a:spcBef>
              <a:buAutoNum type="arabicPeriod" startAt="3"/>
              <a:tabLst>
                <a:tab pos="477520" algn="l"/>
                <a:tab pos="478155" algn="l"/>
              </a:tabLst>
            </a:pPr>
            <a:r>
              <a:rPr sz="1000" spc="-5" dirty="0">
                <a:latin typeface="Times New Roman"/>
                <a:cs typeface="Times New Roman"/>
              </a:rPr>
              <a:t>Jika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kehilangan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sebanyak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sejuta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rupiah,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maka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Ali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menjadi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x</a:t>
            </a:r>
            <a:r>
              <a:rPr sz="1000" i="1" spc="17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3"/>
            </a:pPr>
            <a:endParaRPr sz="1150">
              <a:latin typeface="Times New Roman"/>
              <a:cs typeface="Times New Roman"/>
            </a:endParaRPr>
          </a:p>
          <a:p>
            <a:pPr marL="252095" marR="92075" indent="-227329">
              <a:lnSpc>
                <a:spcPct val="108200"/>
              </a:lnSpc>
              <a:buAutoNum type="arabicParenR" startAt="3"/>
              <a:tabLst>
                <a:tab pos="252729" algn="l"/>
              </a:tabLst>
            </a:pPr>
            <a:r>
              <a:rPr sz="1000" spc="-5" dirty="0">
                <a:latin typeface="Times New Roman"/>
                <a:cs typeface="Times New Roman"/>
              </a:rPr>
              <a:t>Dinyatakan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umur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(dalam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tahun),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umur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Badu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(dalam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tahun).</a:t>
            </a:r>
            <a:endParaRPr sz="1000">
              <a:latin typeface="Times New Roman"/>
              <a:cs typeface="Times New Roman"/>
            </a:endParaRPr>
          </a:p>
          <a:p>
            <a:pPr marL="477520" lvl="1" indent="-226060">
              <a:lnSpc>
                <a:spcPts val="1165"/>
              </a:lnSpc>
              <a:buAutoNum type="arabicPeriod"/>
              <a:tabLst>
                <a:tab pos="477520" algn="l"/>
                <a:tab pos="478155" algn="l"/>
                <a:tab pos="3290570" algn="l"/>
              </a:tabLst>
            </a:pP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tahun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lebih </a:t>
            </a:r>
            <a:r>
              <a:rPr sz="1000" spc="-5" dirty="0">
                <a:latin typeface="Times New Roman"/>
                <a:cs typeface="Times New Roman"/>
              </a:rPr>
              <a:t>tua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Badu,</a:t>
            </a:r>
            <a:r>
              <a:rPr sz="1000" spc="2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540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x	y</a:t>
            </a:r>
            <a:r>
              <a:rPr sz="950" i="1" spc="-35" dirty="0">
                <a:latin typeface="Times New Roman"/>
                <a:cs typeface="Times New Roman"/>
              </a:rPr>
              <a:t> </a:t>
            </a:r>
            <a:r>
              <a:rPr sz="950" spc="120" dirty="0">
                <a:latin typeface="Times New Roman"/>
                <a:cs typeface="Times New Roman"/>
              </a:rPr>
              <a:t>–2</a:t>
            </a:r>
            <a:r>
              <a:rPr sz="950" spc="-25" dirty="0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marL="477520" lvl="1" indent="-22606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77520" algn="l"/>
                <a:tab pos="478155" algn="l"/>
                <a:tab pos="2727960" algn="l"/>
              </a:tabLst>
            </a:pP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</a:t>
            </a:r>
            <a:r>
              <a:rPr sz="1000" dirty="0">
                <a:latin typeface="Times New Roman"/>
                <a:cs typeface="Times New Roman"/>
              </a:rPr>
              <a:t> lebih </a:t>
            </a:r>
            <a:r>
              <a:rPr sz="1000" spc="-5" dirty="0">
                <a:latin typeface="Times New Roman"/>
                <a:cs typeface="Times New Roman"/>
              </a:rPr>
              <a:t>tua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 </a:t>
            </a:r>
            <a:r>
              <a:rPr sz="1000" spc="-5" dirty="0">
                <a:latin typeface="Times New Roman"/>
                <a:cs typeface="Times New Roman"/>
              </a:rPr>
              <a:t>Badu,</a:t>
            </a:r>
            <a:r>
              <a:rPr sz="1000" spc="2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270" dirty="0">
                <a:latin typeface="Times New Roman"/>
                <a:cs typeface="Times New Roman"/>
              </a:rPr>
              <a:t> </a:t>
            </a:r>
            <a:r>
              <a:rPr sz="950" i="1" spc="10" dirty="0">
                <a:latin typeface="Times New Roman"/>
                <a:cs typeface="Times New Roman"/>
              </a:rPr>
              <a:t>x	y</a:t>
            </a:r>
            <a:endParaRPr sz="950">
              <a:latin typeface="Times New Roman"/>
              <a:cs typeface="Times New Roman"/>
            </a:endParaRPr>
          </a:p>
          <a:p>
            <a:pPr marL="477520" lvl="1" indent="-226060">
              <a:lnSpc>
                <a:spcPts val="1185"/>
              </a:lnSpc>
              <a:spcBef>
                <a:spcPts val="360"/>
              </a:spcBef>
              <a:buAutoNum type="arabicPeriod"/>
              <a:tabLst>
                <a:tab pos="477520" algn="l"/>
                <a:tab pos="478155" algn="l"/>
              </a:tabLst>
            </a:pP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umur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lahir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dua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tahun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lebih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dahulu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Badu,</a:t>
            </a:r>
            <a:r>
              <a:rPr sz="1000" spc="6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maka</a:t>
            </a:r>
            <a:endParaRPr sz="1000">
              <a:latin typeface="Times New Roman"/>
              <a:cs typeface="Times New Roman"/>
            </a:endParaRPr>
          </a:p>
          <a:p>
            <a:pPr marL="508000">
              <a:lnSpc>
                <a:spcPts val="1125"/>
              </a:lnSpc>
              <a:tabLst>
                <a:tab pos="754380" algn="l"/>
                <a:tab pos="951865" algn="l"/>
              </a:tabLst>
            </a:pPr>
            <a:r>
              <a:rPr sz="950" i="1" spc="10" dirty="0">
                <a:latin typeface="Times New Roman"/>
                <a:cs typeface="Times New Roman"/>
              </a:rPr>
              <a:t>x	y	</a:t>
            </a:r>
            <a:r>
              <a:rPr sz="950" spc="1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  <a:p>
            <a:pPr marL="252095" marR="95250" indent="-227329" algn="just">
              <a:lnSpc>
                <a:spcPct val="108500"/>
              </a:lnSpc>
              <a:spcBef>
                <a:spcPts val="285"/>
              </a:spcBef>
              <a:buAutoNum type="arabicParenR" startAt="5"/>
              <a:tabLst>
                <a:tab pos="252729" algn="l"/>
              </a:tabLst>
            </a:pPr>
            <a:r>
              <a:rPr sz="1000" spc="-5" dirty="0">
                <a:latin typeface="Times New Roman"/>
                <a:cs typeface="Times New Roman"/>
              </a:rPr>
              <a:t>Dari rumah </a:t>
            </a:r>
            <a:r>
              <a:rPr sz="1000" spc="-10" dirty="0">
                <a:latin typeface="Times New Roman"/>
                <a:cs typeface="Times New Roman"/>
              </a:rPr>
              <a:t>ke </a:t>
            </a:r>
            <a:r>
              <a:rPr sz="1000" spc="-5" dirty="0">
                <a:latin typeface="Times New Roman"/>
                <a:cs typeface="Times New Roman"/>
              </a:rPr>
              <a:t>kampus </a:t>
            </a:r>
            <a:r>
              <a:rPr sz="1000" dirty="0">
                <a:latin typeface="Times New Roman"/>
                <a:cs typeface="Times New Roman"/>
              </a:rPr>
              <a:t>harus </a:t>
            </a:r>
            <a:r>
              <a:rPr sz="1000" spc="-5" dirty="0">
                <a:latin typeface="Times New Roman"/>
                <a:cs typeface="Times New Roman"/>
              </a:rPr>
              <a:t>melalui dahulu terminal bus. </a:t>
            </a:r>
            <a:r>
              <a:rPr sz="1000" dirty="0">
                <a:latin typeface="Times New Roman"/>
                <a:cs typeface="Times New Roman"/>
              </a:rPr>
              <a:t>Jarak dari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 </a:t>
            </a:r>
            <a:r>
              <a:rPr sz="1000" spc="-10" dirty="0">
                <a:latin typeface="Times New Roman"/>
                <a:cs typeface="Times New Roman"/>
              </a:rPr>
              <a:t>ke</a:t>
            </a:r>
            <a:r>
              <a:rPr sz="1000" spc="-5" dirty="0">
                <a:latin typeface="Times New Roman"/>
                <a:cs typeface="Times New Roman"/>
              </a:rPr>
              <a:t> terminal </a:t>
            </a:r>
            <a:r>
              <a:rPr sz="1000" dirty="0">
                <a:latin typeface="Times New Roman"/>
                <a:cs typeface="Times New Roman"/>
              </a:rPr>
              <a:t>bus adalah </a:t>
            </a:r>
            <a:r>
              <a:rPr sz="1000" spc="-5" dirty="0">
                <a:latin typeface="Times New Roman"/>
                <a:cs typeface="Times New Roman"/>
              </a:rPr>
              <a:t>2 km lebih dekat </a:t>
            </a:r>
            <a:r>
              <a:rPr sz="1000" dirty="0">
                <a:latin typeface="Times New Roman"/>
                <a:cs typeface="Times New Roman"/>
              </a:rPr>
              <a:t>daripada jarak </a:t>
            </a:r>
            <a:r>
              <a:rPr sz="1000" spc="-5" dirty="0">
                <a:latin typeface="Times New Roman"/>
                <a:cs typeface="Times New Roman"/>
              </a:rPr>
              <a:t>dari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terminal 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ke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kampus.</a:t>
            </a:r>
            <a:endParaRPr sz="1000">
              <a:latin typeface="Times New Roman"/>
              <a:cs typeface="Times New Roman"/>
            </a:endParaRPr>
          </a:p>
          <a:p>
            <a:pPr marL="477520" marR="95885" lvl="1" indent="-226060" algn="just">
              <a:lnSpc>
                <a:spcPct val="103099"/>
              </a:lnSpc>
              <a:spcBef>
                <a:spcPts val="60"/>
              </a:spcBef>
              <a:buAutoNum type="arabicPeriod"/>
              <a:tabLst>
                <a:tab pos="478155" algn="l"/>
              </a:tabLst>
            </a:pP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dinyatakan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x</a:t>
            </a:r>
            <a:r>
              <a:rPr sz="1000" dirty="0">
                <a:latin typeface="Times New Roman"/>
                <a:cs typeface="Times New Roman"/>
              </a:rPr>
              <a:t>: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jarak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dari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rumah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ke</a:t>
            </a:r>
            <a:r>
              <a:rPr sz="1000" spc="-5" dirty="0">
                <a:latin typeface="Times New Roman"/>
                <a:cs typeface="Times New Roman"/>
              </a:rPr>
              <a:t> terminal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bus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(dalam </a:t>
            </a:r>
            <a:r>
              <a:rPr sz="1000" spc="-10" dirty="0">
                <a:latin typeface="Times New Roman"/>
                <a:cs typeface="Times New Roman"/>
              </a:rPr>
              <a:t>km),</a:t>
            </a:r>
            <a:r>
              <a:rPr sz="1000" spc="47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48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jarak </a:t>
            </a:r>
            <a:r>
              <a:rPr sz="1000" dirty="0">
                <a:latin typeface="Times New Roman"/>
                <a:cs typeface="Times New Roman"/>
              </a:rPr>
              <a:t>dari </a:t>
            </a:r>
            <a:r>
              <a:rPr sz="1000" spc="-5" dirty="0">
                <a:latin typeface="Times New Roman"/>
                <a:cs typeface="Times New Roman"/>
              </a:rPr>
              <a:t>terminal bus </a:t>
            </a:r>
            <a:r>
              <a:rPr sz="1000" spc="-10" dirty="0">
                <a:latin typeface="Times New Roman"/>
                <a:cs typeface="Times New Roman"/>
              </a:rPr>
              <a:t>ke </a:t>
            </a:r>
            <a:r>
              <a:rPr sz="1000" spc="-5" dirty="0">
                <a:latin typeface="Times New Roman"/>
                <a:cs typeface="Times New Roman"/>
              </a:rPr>
              <a:t>kampus (dalam km),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x</a:t>
            </a:r>
            <a:r>
              <a:rPr sz="950" i="1" spc="60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y</a:t>
            </a:r>
            <a:r>
              <a:rPr sz="950" i="1" spc="-5" dirty="0">
                <a:latin typeface="Times New Roman"/>
                <a:cs typeface="Times New Roman"/>
              </a:rPr>
              <a:t> </a:t>
            </a:r>
            <a:r>
              <a:rPr sz="950" spc="120" dirty="0">
                <a:latin typeface="Times New Roman"/>
                <a:cs typeface="Times New Roman"/>
              </a:rPr>
              <a:t>–2</a:t>
            </a:r>
            <a:r>
              <a:rPr sz="950" spc="-25" dirty="0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marL="477520" marR="95885" lvl="1" indent="-226060" algn="just">
              <a:lnSpc>
                <a:spcPct val="102600"/>
              </a:lnSpc>
              <a:spcBef>
                <a:spcPts val="330"/>
              </a:spcBef>
              <a:buAutoNum type="arabicPeriod"/>
              <a:tabLst>
                <a:tab pos="478155" algn="l"/>
              </a:tabLst>
            </a:pP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dinyatakan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bahwa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Times New Roman"/>
                <a:cs typeface="Times New Roman"/>
              </a:rPr>
              <a:t>p</a:t>
            </a:r>
            <a:r>
              <a:rPr sz="1000" spc="5" dirty="0">
                <a:latin typeface="Times New Roman"/>
                <a:cs typeface="Times New Roman"/>
              </a:rPr>
              <a:t>: </a:t>
            </a:r>
            <a:r>
              <a:rPr sz="1000" dirty="0">
                <a:latin typeface="Times New Roman"/>
                <a:cs typeface="Times New Roman"/>
              </a:rPr>
              <a:t>jarak dari </a:t>
            </a:r>
            <a:r>
              <a:rPr sz="1000" spc="-5" dirty="0">
                <a:latin typeface="Times New Roman"/>
                <a:cs typeface="Times New Roman"/>
              </a:rPr>
              <a:t>terminal</a:t>
            </a:r>
            <a:r>
              <a:rPr sz="1000" dirty="0">
                <a:latin typeface="Times New Roman"/>
                <a:cs typeface="Times New Roman"/>
              </a:rPr>
              <a:t> bus </a:t>
            </a:r>
            <a:r>
              <a:rPr sz="1000" spc="-10" dirty="0">
                <a:latin typeface="Times New Roman"/>
                <a:cs typeface="Times New Roman"/>
              </a:rPr>
              <a:t>ke</a:t>
            </a:r>
            <a:r>
              <a:rPr sz="1000" spc="-5" dirty="0">
                <a:latin typeface="Times New Roman"/>
                <a:cs typeface="Times New Roman"/>
              </a:rPr>
              <a:t> kampus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(dalam km),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q</a:t>
            </a:r>
            <a:r>
              <a:rPr sz="1000" dirty="0">
                <a:latin typeface="Times New Roman"/>
                <a:cs typeface="Times New Roman"/>
              </a:rPr>
              <a:t>: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jarak dari </a:t>
            </a:r>
            <a:r>
              <a:rPr sz="1000" spc="-5" dirty="0">
                <a:latin typeface="Times New Roman"/>
                <a:cs typeface="Times New Roman"/>
              </a:rPr>
              <a:t>rumah </a:t>
            </a:r>
            <a:r>
              <a:rPr sz="1000" spc="-10" dirty="0">
                <a:latin typeface="Times New Roman"/>
                <a:cs typeface="Times New Roman"/>
              </a:rPr>
              <a:t>ke </a:t>
            </a:r>
            <a:r>
              <a:rPr sz="1000" spc="-5" dirty="0">
                <a:latin typeface="Times New Roman"/>
                <a:cs typeface="Times New Roman"/>
              </a:rPr>
              <a:t>terminal </a:t>
            </a:r>
            <a:r>
              <a:rPr sz="1000" dirty="0">
                <a:latin typeface="Times New Roman"/>
                <a:cs typeface="Times New Roman"/>
              </a:rPr>
              <a:t>bus (dalam </a:t>
            </a:r>
            <a:r>
              <a:rPr sz="1000" spc="-5" dirty="0">
                <a:latin typeface="Times New Roman"/>
                <a:cs typeface="Times New Roman"/>
              </a:rPr>
              <a:t>km),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maka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950" i="1" spc="20" dirty="0">
                <a:latin typeface="Times New Roman"/>
                <a:cs typeface="Times New Roman"/>
              </a:rPr>
              <a:t>q</a:t>
            </a:r>
            <a:r>
              <a:rPr sz="950" i="1" spc="60" dirty="0">
                <a:latin typeface="Times New Roman"/>
                <a:cs typeface="Times New Roman"/>
              </a:rPr>
              <a:t> </a:t>
            </a:r>
            <a:r>
              <a:rPr sz="950" i="1" spc="20" dirty="0">
                <a:latin typeface="Times New Roman"/>
                <a:cs typeface="Times New Roman"/>
              </a:rPr>
              <a:t>p</a:t>
            </a:r>
            <a:r>
              <a:rPr sz="950" i="1" spc="6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  <a:p>
            <a:pPr marL="477520" marR="93980" lvl="1" indent="-226060" algn="just">
              <a:lnSpc>
                <a:spcPct val="125000"/>
              </a:lnSpc>
              <a:spcBef>
                <a:spcPts val="55"/>
              </a:spcBef>
              <a:buAutoNum type="arabicPeriod"/>
              <a:tabLst>
                <a:tab pos="478155" algn="l"/>
              </a:tabLst>
            </a:pPr>
            <a:r>
              <a:rPr sz="1000" spc="-5" dirty="0">
                <a:latin typeface="Times New Roman"/>
                <a:cs typeface="Times New Roman"/>
              </a:rPr>
              <a:t>Apabila dinyatakan bahwa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i="1" spc="-40" dirty="0">
                <a:latin typeface="Times New Roman"/>
                <a:cs typeface="Times New Roman"/>
              </a:rPr>
              <a:t>x</a:t>
            </a:r>
            <a:r>
              <a:rPr sz="1050" spc="-60" baseline="-19841" dirty="0">
                <a:latin typeface="Times New Roman"/>
                <a:cs typeface="Times New Roman"/>
              </a:rPr>
              <a:t>1 </a:t>
            </a:r>
            <a:r>
              <a:rPr sz="1000" spc="-5" dirty="0">
                <a:latin typeface="Times New Roman"/>
                <a:cs typeface="Times New Roman"/>
              </a:rPr>
              <a:t>: jarak </a:t>
            </a:r>
            <a:r>
              <a:rPr sz="1000" dirty="0">
                <a:latin typeface="Times New Roman"/>
                <a:cs typeface="Times New Roman"/>
              </a:rPr>
              <a:t>dari </a:t>
            </a:r>
            <a:r>
              <a:rPr sz="1000" spc="-10" dirty="0">
                <a:latin typeface="Times New Roman"/>
                <a:cs typeface="Times New Roman"/>
              </a:rPr>
              <a:t>rumah ke </a:t>
            </a:r>
            <a:r>
              <a:rPr sz="1000" spc="-5" dirty="0">
                <a:latin typeface="Times New Roman"/>
                <a:cs typeface="Times New Roman"/>
              </a:rPr>
              <a:t>kampus </a:t>
            </a:r>
            <a:r>
              <a:rPr sz="1000" dirty="0">
                <a:latin typeface="Times New Roman"/>
                <a:cs typeface="Times New Roman"/>
              </a:rPr>
              <a:t>(dalam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km),</a:t>
            </a:r>
            <a:r>
              <a:rPr sz="1000" spc="47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50" spc="-7" baseline="-19841" dirty="0">
                <a:latin typeface="Times New Roman"/>
                <a:cs typeface="Times New Roman"/>
              </a:rPr>
              <a:t>2 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jarak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ke</a:t>
            </a:r>
            <a:r>
              <a:rPr sz="1000" spc="4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terminal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(dalam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km),</a:t>
            </a:r>
            <a:r>
              <a:rPr sz="1000" spc="4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maka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i="1" spc="-30" dirty="0">
                <a:latin typeface="Times New Roman"/>
                <a:cs typeface="Times New Roman"/>
              </a:rPr>
              <a:t>x</a:t>
            </a:r>
            <a:r>
              <a:rPr sz="1050" spc="-44" baseline="-19841" dirty="0">
                <a:latin typeface="Times New Roman"/>
                <a:cs typeface="Times New Roman"/>
              </a:rPr>
              <a:t>1</a:t>
            </a:r>
            <a:r>
              <a:rPr sz="1050" spc="-7" baseline="-19841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2</a:t>
            </a:r>
            <a:r>
              <a:rPr sz="1000" i="1" spc="25" dirty="0">
                <a:latin typeface="Times New Roman"/>
                <a:cs typeface="Times New Roman"/>
              </a:rPr>
              <a:t>x</a:t>
            </a:r>
            <a:r>
              <a:rPr sz="1050" spc="37" baseline="-19841" dirty="0">
                <a:latin typeface="Times New Roman"/>
                <a:cs typeface="Times New Roman"/>
              </a:rPr>
              <a:t>2</a:t>
            </a:r>
            <a:r>
              <a:rPr sz="1050" spc="165" baseline="-19841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09045" y="6692400"/>
            <a:ext cx="582930" cy="190500"/>
            <a:chOff x="1509045" y="6692400"/>
            <a:chExt cx="582930" cy="190500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09045" y="6692400"/>
              <a:ext cx="508556" cy="19049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34193" y="6692400"/>
              <a:ext cx="257631" cy="1904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247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38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896772"/>
            <a:ext cx="398272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marR="5080" indent="-227965" algn="just">
              <a:lnSpc>
                <a:spcPct val="1085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6)</a:t>
            </a:r>
            <a:r>
              <a:rPr sz="1000" spc="25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Jarak dari </a:t>
            </a:r>
            <a:r>
              <a:rPr sz="1000" spc="-5" dirty="0">
                <a:latin typeface="Times New Roman"/>
                <a:cs typeface="Times New Roman"/>
              </a:rPr>
              <a:t>rumah </a:t>
            </a:r>
            <a:r>
              <a:rPr sz="1000" spc="-10" dirty="0">
                <a:latin typeface="Times New Roman"/>
                <a:cs typeface="Times New Roman"/>
              </a:rPr>
              <a:t>ke </a:t>
            </a:r>
            <a:r>
              <a:rPr sz="1000" spc="-5" dirty="0">
                <a:latin typeface="Times New Roman"/>
                <a:cs typeface="Times New Roman"/>
              </a:rPr>
              <a:t>kampus </a:t>
            </a:r>
            <a:r>
              <a:rPr sz="1000" dirty="0">
                <a:latin typeface="Times New Roman"/>
                <a:cs typeface="Times New Roman"/>
              </a:rPr>
              <a:t>adalah </a:t>
            </a:r>
            <a:r>
              <a:rPr sz="1000" i="1" spc="-5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km. Apabila </a:t>
            </a:r>
            <a:r>
              <a:rPr sz="1000" i="1" spc="-5" dirty="0">
                <a:latin typeface="Times New Roman"/>
                <a:cs typeface="Times New Roman"/>
              </a:rPr>
              <a:t>x: </a:t>
            </a:r>
            <a:r>
              <a:rPr sz="1000" spc="-5" dirty="0">
                <a:latin typeface="Times New Roman"/>
                <a:cs typeface="Times New Roman"/>
              </a:rPr>
              <a:t>kecepatan rata-rata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 </a:t>
            </a:r>
            <a:r>
              <a:rPr sz="1000" spc="-5" dirty="0">
                <a:latin typeface="Times New Roman"/>
                <a:cs typeface="Times New Roman"/>
              </a:rPr>
              <a:t>bersepeda </a:t>
            </a:r>
            <a:r>
              <a:rPr sz="1000" dirty="0">
                <a:latin typeface="Times New Roman"/>
                <a:cs typeface="Times New Roman"/>
              </a:rPr>
              <a:t>(dalam per </a:t>
            </a:r>
            <a:r>
              <a:rPr sz="1000" spc="-5" dirty="0">
                <a:latin typeface="Times New Roman"/>
                <a:cs typeface="Times New Roman"/>
              </a:rPr>
              <a:t>jam). Apabila Ali ingin agar waktu tempuhnya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….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0929" y="1422520"/>
            <a:ext cx="281371" cy="15240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1872" y="1674845"/>
            <a:ext cx="69850" cy="13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5106" y="1540268"/>
            <a:ext cx="22669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700" spc="15" dirty="0">
                <a:latin typeface="Times New Roman"/>
                <a:cs typeface="Times New Roman"/>
              </a:rPr>
              <a:t> </a:t>
            </a:r>
            <a:r>
              <a:rPr sz="1500" i="1" spc="-7" baseline="-19444" dirty="0">
                <a:latin typeface="Times New Roman"/>
                <a:cs typeface="Times New Roman"/>
              </a:rPr>
              <a:t>a</a:t>
            </a:r>
            <a:endParaRPr sz="1500" baseline="-19444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2985" y="1574927"/>
            <a:ext cx="305332" cy="21512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1880" y="1358544"/>
            <a:ext cx="1462405" cy="6096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238125" algn="l"/>
                <a:tab pos="238760" algn="l"/>
                <a:tab pos="1294130" algn="l"/>
              </a:tabLst>
            </a:pPr>
            <a:r>
              <a:rPr sz="1000" dirty="0">
                <a:latin typeface="Times New Roman"/>
                <a:cs typeface="Times New Roman"/>
              </a:rPr>
              <a:t>30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menit,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260" dirty="0">
                <a:latin typeface="Times New Roman"/>
                <a:cs typeface="Times New Roman"/>
              </a:rPr>
              <a:t> </a:t>
            </a:r>
            <a:r>
              <a:rPr sz="1000" i="1" spc="15" dirty="0">
                <a:latin typeface="Times New Roman"/>
                <a:cs typeface="Times New Roman"/>
              </a:rPr>
              <a:t>x	</a:t>
            </a:r>
            <a:r>
              <a:rPr sz="1000" spc="10" dirty="0">
                <a:latin typeface="Times New Roman"/>
                <a:cs typeface="Times New Roman"/>
              </a:rPr>
              <a:t>2</a:t>
            </a:r>
            <a:r>
              <a:rPr sz="1000" i="1" spc="1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238125" algn="l"/>
                <a:tab pos="238760" algn="l"/>
              </a:tabLst>
            </a:pPr>
            <a:r>
              <a:rPr sz="1000" dirty="0">
                <a:latin typeface="Times New Roman"/>
                <a:cs typeface="Times New Roman"/>
              </a:rPr>
              <a:t>45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menit,</a:t>
            </a:r>
            <a:r>
              <a:rPr sz="1000" spc="-10" dirty="0">
                <a:latin typeface="Times New Roman"/>
                <a:cs typeface="Times New Roman"/>
              </a:rPr>
              <a:t> maka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238125" algn="l"/>
                <a:tab pos="238760" algn="l"/>
                <a:tab pos="1322070" algn="l"/>
              </a:tabLst>
            </a:pP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it,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k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i="1" spc="15" dirty="0">
                <a:latin typeface="Times New Roman"/>
                <a:cs typeface="Times New Roman"/>
              </a:rPr>
              <a:t>x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spc="-25" dirty="0">
                <a:latin typeface="Times New Roman"/>
                <a:cs typeface="Times New Roman"/>
              </a:rPr>
              <a:t>3</a:t>
            </a:r>
            <a:r>
              <a:rPr sz="1000" i="1" spc="15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679" y="1815585"/>
            <a:ext cx="281371" cy="15240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44500" y="2115591"/>
            <a:ext cx="3982085" cy="64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marR="5080" indent="-227965" algn="just">
              <a:lnSpc>
                <a:spcPct val="1086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7)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Harga 1 liter </a:t>
            </a:r>
            <a:r>
              <a:rPr sz="1000" dirty="0">
                <a:latin typeface="Times New Roman"/>
                <a:cs typeface="Times New Roman"/>
              </a:rPr>
              <a:t>bensin </a:t>
            </a:r>
            <a:r>
              <a:rPr sz="1000" spc="-5" dirty="0">
                <a:latin typeface="Times New Roman"/>
                <a:cs typeface="Times New Roman"/>
              </a:rPr>
              <a:t>adalah </a:t>
            </a:r>
            <a:r>
              <a:rPr sz="1000" dirty="0">
                <a:latin typeface="Times New Roman"/>
                <a:cs typeface="Times New Roman"/>
              </a:rPr>
              <a:t>Rp. </a:t>
            </a:r>
            <a:r>
              <a:rPr sz="1000" spc="-5" dirty="0">
                <a:latin typeface="Times New Roman"/>
                <a:cs typeface="Times New Roman"/>
              </a:rPr>
              <a:t>4500, apabila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banyaknya uang untuk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membeli bensin </a:t>
            </a:r>
            <a:r>
              <a:rPr sz="1000" dirty="0">
                <a:latin typeface="Times New Roman"/>
                <a:cs typeface="Times New Roman"/>
              </a:rPr>
              <a:t>(dalam </a:t>
            </a:r>
            <a:r>
              <a:rPr sz="1000" spc="-5" dirty="0">
                <a:latin typeface="Times New Roman"/>
                <a:cs typeface="Times New Roman"/>
              </a:rPr>
              <a:t>rupiah),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banyaknya </a:t>
            </a:r>
            <a:r>
              <a:rPr sz="1000" dirty="0">
                <a:latin typeface="Times New Roman"/>
                <a:cs typeface="Times New Roman"/>
              </a:rPr>
              <a:t>bensin </a:t>
            </a:r>
            <a:r>
              <a:rPr sz="1000" spc="-5" dirty="0">
                <a:latin typeface="Times New Roman"/>
                <a:cs typeface="Times New Roman"/>
              </a:rPr>
              <a:t>yang akan dibeli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(dalam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liter),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….</a:t>
            </a:r>
            <a:endParaRPr sz="1000">
              <a:latin typeface="Times New Roman"/>
              <a:cs typeface="Times New Roman"/>
            </a:endParaRPr>
          </a:p>
          <a:p>
            <a:pPr marL="718820">
              <a:lnSpc>
                <a:spcPct val="100000"/>
              </a:lnSpc>
              <a:spcBef>
                <a:spcPts val="204"/>
              </a:spcBef>
            </a:pPr>
            <a:r>
              <a:rPr sz="65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4500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23519" y="2629664"/>
            <a:ext cx="485140" cy="419100"/>
            <a:chOff x="1023519" y="2629664"/>
            <a:chExt cx="485140" cy="4191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877" y="2629664"/>
              <a:ext cx="361075" cy="21363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3519" y="2874765"/>
              <a:ext cx="484739" cy="17347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33780" y="2588793"/>
            <a:ext cx="878205" cy="7016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20"/>
              </a:spcBef>
              <a:tabLst>
                <a:tab pos="312420" algn="l"/>
                <a:tab pos="612140" algn="l"/>
              </a:tabLst>
            </a:pPr>
            <a:r>
              <a:rPr sz="1000" dirty="0">
                <a:latin typeface="Times New Roman"/>
                <a:cs typeface="Times New Roman"/>
              </a:rPr>
              <a:t>1.	</a:t>
            </a:r>
            <a:r>
              <a:rPr sz="950" i="1" spc="15" dirty="0">
                <a:latin typeface="Times New Roman"/>
                <a:cs typeface="Times New Roman"/>
              </a:rPr>
              <a:t>y	</a:t>
            </a:r>
            <a:r>
              <a:rPr sz="975" i="1" spc="22" baseline="-29914" dirty="0">
                <a:latin typeface="Times New Roman"/>
                <a:cs typeface="Times New Roman"/>
              </a:rPr>
              <a:t>x</a:t>
            </a:r>
            <a:endParaRPr sz="975" baseline="-29914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20"/>
              </a:spcBef>
              <a:tabLst>
                <a:tab pos="306070" algn="l"/>
                <a:tab pos="516255" algn="l"/>
              </a:tabLst>
            </a:pP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950" i="1" spc="15" dirty="0">
                <a:latin typeface="Times New Roman"/>
                <a:cs typeface="Times New Roman"/>
              </a:rPr>
              <a:t>x</a:t>
            </a:r>
            <a:r>
              <a:rPr sz="950" i="1" dirty="0">
                <a:latin typeface="Times New Roman"/>
                <a:cs typeface="Times New Roman"/>
              </a:rPr>
              <a:t>	</a:t>
            </a:r>
            <a:r>
              <a:rPr sz="950" spc="20" dirty="0">
                <a:latin typeface="Times New Roman"/>
                <a:cs typeface="Times New Roman"/>
              </a:rPr>
              <a:t>4500</a:t>
            </a:r>
            <a:r>
              <a:rPr sz="950" spc="-130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y</a:t>
            </a:r>
            <a:endParaRPr sz="950">
              <a:latin typeface="Times New Roman"/>
              <a:cs typeface="Times New Roman"/>
            </a:endParaRPr>
          </a:p>
          <a:p>
            <a:pPr marL="50800">
              <a:lnSpc>
                <a:spcPts val="955"/>
              </a:lnSpc>
              <a:spcBef>
                <a:spcPts val="530"/>
              </a:spcBef>
              <a:tabLst>
                <a:tab pos="301625" algn="l"/>
                <a:tab pos="528955" algn="l"/>
              </a:tabLst>
            </a:pPr>
            <a:r>
              <a:rPr sz="1500" baseline="2777" dirty="0">
                <a:latin typeface="Times New Roman"/>
                <a:cs typeface="Times New Roman"/>
              </a:rPr>
              <a:t>3.	</a:t>
            </a:r>
            <a:r>
              <a:rPr sz="1050" i="1" u="sng" spc="30" baseline="317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1050" i="1" spc="30" baseline="31746" dirty="0"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Times New Roman"/>
                <a:cs typeface="Times New Roman"/>
              </a:rPr>
              <a:t>4500</a:t>
            </a:r>
            <a:endParaRPr sz="1000">
              <a:latin typeface="Times New Roman"/>
              <a:cs typeface="Times New Roman"/>
            </a:endParaRPr>
          </a:p>
          <a:p>
            <a:pPr marR="184785" algn="ctr">
              <a:lnSpc>
                <a:spcPts val="595"/>
              </a:lnSpc>
            </a:pPr>
            <a:r>
              <a:rPr sz="700" i="1" spc="20" dirty="0">
                <a:latin typeface="Times New Roman"/>
                <a:cs typeface="Times New Roman"/>
              </a:rPr>
              <a:t>y</a:t>
            </a:r>
            <a:endParaRPr sz="7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6290" y="3051935"/>
            <a:ext cx="407815" cy="22224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44500" y="3454425"/>
            <a:ext cx="3098165" cy="3549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dirty="0">
                <a:latin typeface="Times New Roman"/>
                <a:cs typeface="Times New Roman"/>
              </a:rPr>
              <a:t>8)  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Ali</a:t>
            </a:r>
            <a:r>
              <a:rPr sz="1000" spc="-5" dirty="0">
                <a:latin typeface="Times New Roman"/>
                <a:cs typeface="Times New Roman"/>
              </a:rPr>
              <a:t> (dalam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jutaan </a:t>
            </a:r>
            <a:r>
              <a:rPr sz="1000" spc="-5" dirty="0">
                <a:latin typeface="Times New Roman"/>
                <a:cs typeface="Times New Roman"/>
              </a:rPr>
              <a:t>rupiah),</a:t>
            </a:r>
            <a:endParaRPr sz="1000">
              <a:latin typeface="Times New Roman"/>
              <a:cs typeface="Times New Roman"/>
            </a:endParaRPr>
          </a:p>
          <a:p>
            <a:pPr marL="68199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 </a:t>
            </a:r>
            <a:r>
              <a:rPr sz="1000" dirty="0">
                <a:latin typeface="Times New Roman"/>
                <a:cs typeface="Times New Roman"/>
              </a:rPr>
              <a:t>Badu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(dalam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jutaan rupiah),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5566" y="3806306"/>
            <a:ext cx="428539" cy="17285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71880" y="3731539"/>
            <a:ext cx="3751579" cy="42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5080" indent="-226060">
              <a:lnSpc>
                <a:spcPct val="131200"/>
              </a:lnSpc>
              <a:spcBef>
                <a:spcPts val="100"/>
              </a:spcBef>
              <a:tabLst>
                <a:tab pos="267970" algn="l"/>
                <a:tab pos="472440" algn="l"/>
                <a:tab pos="680085" algn="l"/>
              </a:tabLst>
            </a:pPr>
            <a:r>
              <a:rPr sz="1000" dirty="0">
                <a:latin typeface="Times New Roman"/>
                <a:cs typeface="Times New Roman"/>
              </a:rPr>
              <a:t>1.		</a:t>
            </a:r>
            <a:r>
              <a:rPr sz="950" i="1" spc="15" dirty="0">
                <a:latin typeface="Times New Roman"/>
                <a:cs typeface="Times New Roman"/>
              </a:rPr>
              <a:t>x	y	</a:t>
            </a:r>
            <a:r>
              <a:rPr sz="950" spc="20" dirty="0">
                <a:latin typeface="Times New Roman"/>
                <a:cs typeface="Times New Roman"/>
              </a:rPr>
              <a:t>5</a:t>
            </a:r>
            <a:r>
              <a:rPr sz="95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jumlah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Ali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Badu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lima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juta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3307" y="4153651"/>
            <a:ext cx="192701" cy="17285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71880" y="4079519"/>
            <a:ext cx="3752850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5080" indent="-226060">
              <a:lnSpc>
                <a:spcPct val="131000"/>
              </a:lnSpc>
              <a:spcBef>
                <a:spcPts val="100"/>
              </a:spcBef>
              <a:tabLst>
                <a:tab pos="267970" algn="l"/>
                <a:tab pos="655320" algn="l"/>
              </a:tabLst>
            </a:pPr>
            <a:r>
              <a:rPr sz="1000" dirty="0">
                <a:latin typeface="Times New Roman"/>
                <a:cs typeface="Times New Roman"/>
              </a:rPr>
              <a:t>2.		</a:t>
            </a:r>
            <a:r>
              <a:rPr sz="950" i="1" spc="10" dirty="0">
                <a:latin typeface="Times New Roman"/>
                <a:cs typeface="Times New Roman"/>
              </a:rPr>
              <a:t>x</a:t>
            </a:r>
            <a:r>
              <a:rPr sz="950" i="1" spc="-1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–</a:t>
            </a:r>
            <a:r>
              <a:rPr sz="950" spc="80" dirty="0">
                <a:latin typeface="Times New Roman"/>
                <a:cs typeface="Times New Roman"/>
              </a:rPr>
              <a:t> </a:t>
            </a:r>
            <a:r>
              <a:rPr sz="950" i="1" spc="10" dirty="0">
                <a:latin typeface="Times New Roman"/>
                <a:cs typeface="Times New Roman"/>
              </a:rPr>
              <a:t>y	</a:t>
            </a:r>
            <a:r>
              <a:rPr sz="950" spc="10" dirty="0">
                <a:latin typeface="Times New Roman"/>
                <a:cs typeface="Times New Roman"/>
              </a:rPr>
              <a:t>1</a:t>
            </a:r>
            <a:r>
              <a:rPr sz="950" spc="-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selisih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Ali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Badu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satu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juta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5566" y="4501000"/>
            <a:ext cx="428539" cy="17347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97227" y="4501000"/>
            <a:ext cx="192701" cy="17347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02022" y="5013441"/>
            <a:ext cx="386257" cy="17285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44500" y="4426991"/>
            <a:ext cx="3981450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5455" marR="5080" indent="-226060">
              <a:lnSpc>
                <a:spcPct val="131000"/>
              </a:lnSpc>
              <a:spcBef>
                <a:spcPts val="100"/>
              </a:spcBef>
              <a:tabLst>
                <a:tab pos="495300" algn="l"/>
                <a:tab pos="699770" algn="l"/>
                <a:tab pos="907415" algn="l"/>
                <a:tab pos="1766570" algn="l"/>
              </a:tabLst>
            </a:pPr>
            <a:r>
              <a:rPr sz="1000" dirty="0">
                <a:latin typeface="Times New Roman"/>
                <a:cs typeface="Times New Roman"/>
              </a:rPr>
              <a:t>3.		</a:t>
            </a:r>
            <a:r>
              <a:rPr sz="950" i="1" spc="15" dirty="0">
                <a:latin typeface="Times New Roman"/>
                <a:cs typeface="Times New Roman"/>
              </a:rPr>
              <a:t>x	y	</a:t>
            </a:r>
            <a:r>
              <a:rPr sz="950" spc="20" dirty="0">
                <a:latin typeface="Times New Roman"/>
                <a:cs typeface="Times New Roman"/>
              </a:rPr>
              <a:t>5  </a:t>
            </a:r>
            <a:r>
              <a:rPr sz="95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spc="535" dirty="0">
                <a:latin typeface="Times New Roman"/>
                <a:cs typeface="Times New Roman"/>
              </a:rPr>
              <a:t> </a:t>
            </a:r>
            <a:r>
              <a:rPr sz="950" i="1" spc="10" dirty="0">
                <a:latin typeface="Times New Roman"/>
                <a:cs typeface="Times New Roman"/>
              </a:rPr>
              <a:t>x</a:t>
            </a:r>
            <a:r>
              <a:rPr sz="950" i="1" spc="-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–</a:t>
            </a:r>
            <a:r>
              <a:rPr sz="950" spc="75" dirty="0">
                <a:latin typeface="Times New Roman"/>
                <a:cs typeface="Times New Roman"/>
              </a:rPr>
              <a:t> </a:t>
            </a:r>
            <a:r>
              <a:rPr sz="950" i="1" spc="10" dirty="0">
                <a:latin typeface="Times New Roman"/>
                <a:cs typeface="Times New Roman"/>
              </a:rPr>
              <a:t>y	</a:t>
            </a:r>
            <a:r>
              <a:rPr sz="950" spc="10" dirty="0">
                <a:latin typeface="Times New Roman"/>
                <a:cs typeface="Times New Roman"/>
              </a:rPr>
              <a:t>1</a:t>
            </a:r>
            <a:r>
              <a:rPr sz="950" spc="2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adalah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sistem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persamaan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linear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untuk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menentukan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banyaknya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Ali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dan</a:t>
            </a:r>
            <a:r>
              <a:rPr sz="1000" spc="-5" dirty="0">
                <a:latin typeface="Times New Roman"/>
                <a:cs typeface="Times New Roman"/>
              </a:rPr>
              <a:t> uang Badu.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90295" algn="l"/>
              </a:tabLst>
            </a:pPr>
            <a:r>
              <a:rPr sz="1000" dirty="0">
                <a:latin typeface="Times New Roman"/>
                <a:cs typeface="Times New Roman"/>
              </a:rPr>
              <a:t>9)  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Pernyataan</a:t>
            </a:r>
            <a:r>
              <a:rPr sz="1000" spc="305" dirty="0">
                <a:latin typeface="Times New Roman"/>
                <a:cs typeface="Times New Roman"/>
              </a:rPr>
              <a:t> </a:t>
            </a:r>
            <a:r>
              <a:rPr sz="950" i="1" spc="10" dirty="0">
                <a:latin typeface="Times New Roman"/>
                <a:cs typeface="Times New Roman"/>
              </a:rPr>
              <a:t>y	x  </a:t>
            </a:r>
            <a:r>
              <a:rPr sz="950" i="1" spc="204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Times New Roman"/>
                <a:cs typeface="Times New Roman"/>
              </a:rPr>
              <a:t>1</a:t>
            </a:r>
            <a:r>
              <a:rPr sz="95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….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1880" y="5173751"/>
            <a:ext cx="375666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6350" indent="-226060" algn="just">
              <a:lnSpc>
                <a:spcPct val="108100"/>
              </a:lnSpc>
              <a:spcBef>
                <a:spcPts val="100"/>
              </a:spcBef>
              <a:buAutoNum type="arabicPeriod"/>
              <a:tabLst>
                <a:tab pos="238760" algn="l"/>
              </a:tabLst>
            </a:pPr>
            <a:r>
              <a:rPr sz="1000" spc="-5" dirty="0">
                <a:latin typeface="Times New Roman"/>
                <a:cs typeface="Times New Roman"/>
              </a:rPr>
              <a:t>hubungan banyaknya uang </a:t>
            </a:r>
            <a:r>
              <a:rPr sz="1000" spc="-10" dirty="0">
                <a:latin typeface="Times New Roman"/>
                <a:cs typeface="Times New Roman"/>
              </a:rPr>
              <a:t>Ali </a:t>
            </a:r>
            <a:r>
              <a:rPr sz="1000" spc="-5" dirty="0">
                <a:latin typeface="Times New Roman"/>
                <a:cs typeface="Times New Roman"/>
              </a:rPr>
              <a:t>dan Badu, jika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: banyaknya uang Ali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(dalam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jutaan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y: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banyaknya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uang</a:t>
            </a:r>
            <a:r>
              <a:rPr sz="1000" dirty="0">
                <a:latin typeface="Times New Roman"/>
                <a:cs typeface="Times New Roman"/>
              </a:rPr>
              <a:t> Badu (dalam jutaan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rupiah).</a:t>
            </a:r>
            <a:endParaRPr sz="1000">
              <a:latin typeface="Times New Roman"/>
              <a:cs typeface="Times New Roman"/>
            </a:endParaRPr>
          </a:p>
          <a:p>
            <a:pPr marL="238125" marR="5080" indent="-226060" algn="just">
              <a:lnSpc>
                <a:spcPct val="108000"/>
              </a:lnSpc>
              <a:spcBef>
                <a:spcPts val="10"/>
              </a:spcBef>
              <a:buAutoNum type="arabicPeriod"/>
              <a:tabLst>
                <a:tab pos="238760" algn="l"/>
              </a:tabLst>
            </a:pPr>
            <a:r>
              <a:rPr sz="1000" spc="-5" dirty="0">
                <a:latin typeface="Times New Roman"/>
                <a:cs typeface="Times New Roman"/>
              </a:rPr>
              <a:t>hubungan antara 2 bilangan, jika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: bilangan pertama, </a:t>
            </a: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: bilangan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kedua</a:t>
            </a:r>
            <a:endParaRPr sz="1000">
              <a:latin typeface="Times New Roman"/>
              <a:cs typeface="Times New Roman"/>
            </a:endParaRPr>
          </a:p>
          <a:p>
            <a:pPr marL="238125" marR="5080" indent="-226060" algn="just">
              <a:lnSpc>
                <a:spcPts val="1310"/>
              </a:lnSpc>
              <a:spcBef>
                <a:spcPts val="50"/>
              </a:spcBef>
              <a:buAutoNum type="arabicPeriod"/>
              <a:tabLst>
                <a:tab pos="238760" algn="l"/>
              </a:tabLst>
            </a:pPr>
            <a:r>
              <a:rPr sz="1000" spc="-5" dirty="0">
                <a:latin typeface="Times New Roman"/>
                <a:cs typeface="Times New Roman"/>
              </a:rPr>
              <a:t>hubungan </a:t>
            </a:r>
            <a:r>
              <a:rPr sz="1000" spc="-10" dirty="0">
                <a:latin typeface="Times New Roman"/>
                <a:cs typeface="Times New Roman"/>
              </a:rPr>
              <a:t>umur </a:t>
            </a:r>
            <a:r>
              <a:rPr sz="1000" spc="-5" dirty="0">
                <a:latin typeface="Times New Roman"/>
                <a:cs typeface="Times New Roman"/>
              </a:rPr>
              <a:t>Ali dan Badu, jika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spc="-10" dirty="0">
                <a:latin typeface="Times New Roman"/>
                <a:cs typeface="Times New Roman"/>
              </a:rPr>
              <a:t>umur Ali </a:t>
            </a:r>
            <a:r>
              <a:rPr sz="1000" dirty="0">
                <a:latin typeface="Times New Roman"/>
                <a:cs typeface="Times New Roman"/>
              </a:rPr>
              <a:t>(dalam </a:t>
            </a:r>
            <a:r>
              <a:rPr sz="1000" spc="-5" dirty="0">
                <a:latin typeface="Times New Roman"/>
                <a:cs typeface="Times New Roman"/>
              </a:rPr>
              <a:t>tahun) dan </a:t>
            </a:r>
            <a:r>
              <a:rPr sz="1000" i="1" dirty="0">
                <a:latin typeface="Times New Roman"/>
                <a:cs typeface="Times New Roman"/>
              </a:rPr>
              <a:t>y</a:t>
            </a:r>
            <a:r>
              <a:rPr sz="1000" dirty="0">
                <a:latin typeface="Times New Roman"/>
                <a:cs typeface="Times New Roman"/>
              </a:rPr>
              <a:t>: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umur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Badu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(dalam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tahun)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023" y="430783"/>
            <a:ext cx="2463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39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5557" y="944365"/>
            <a:ext cx="273479" cy="1524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847711"/>
            <a:ext cx="3983990" cy="24022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6379" indent="-234315" algn="just">
              <a:lnSpc>
                <a:spcPct val="100000"/>
              </a:lnSpc>
              <a:spcBef>
                <a:spcPts val="455"/>
              </a:spcBef>
              <a:buAutoNum type="arabicParenR" startAt="10"/>
              <a:tabLst>
                <a:tab pos="247015" algn="l"/>
              </a:tabLst>
            </a:pPr>
            <a:r>
              <a:rPr sz="1000" spc="-5" dirty="0">
                <a:latin typeface="Times New Roman"/>
                <a:cs typeface="Times New Roman"/>
              </a:rPr>
              <a:t>Diberikan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pernyataan</a:t>
            </a:r>
            <a:r>
              <a:rPr sz="1000" spc="285" dirty="0">
                <a:latin typeface="Times New Roman"/>
                <a:cs typeface="Times New Roman"/>
              </a:rPr>
              <a:t> </a:t>
            </a:r>
            <a:r>
              <a:rPr sz="1000" i="1" spc="15" dirty="0">
                <a:latin typeface="Times New Roman"/>
                <a:cs typeface="Times New Roman"/>
              </a:rPr>
              <a:t>y   </a:t>
            </a:r>
            <a:r>
              <a:rPr sz="1000" i="1" spc="13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ax</a:t>
            </a:r>
            <a:r>
              <a:rPr sz="1000" i="1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464820" marR="5715" lvl="1" indent="-226060" algn="just">
              <a:lnSpc>
                <a:spcPct val="108500"/>
              </a:lnSpc>
              <a:spcBef>
                <a:spcPts val="254"/>
              </a:spcBef>
              <a:buAutoNum type="arabicPeriod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Apabila </a:t>
            </a:r>
            <a:r>
              <a:rPr sz="1000" i="1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: </a:t>
            </a:r>
            <a:r>
              <a:rPr sz="1000" spc="-5" dirty="0">
                <a:latin typeface="Times New Roman"/>
                <a:cs typeface="Times New Roman"/>
              </a:rPr>
              <a:t>harga satuan barang </a:t>
            </a:r>
            <a:r>
              <a:rPr sz="1000" dirty="0">
                <a:latin typeface="Times New Roman"/>
                <a:cs typeface="Times New Roman"/>
              </a:rPr>
              <a:t>(dalam </a:t>
            </a:r>
            <a:r>
              <a:rPr sz="1000" spc="-5" dirty="0">
                <a:latin typeface="Times New Roman"/>
                <a:cs typeface="Times New Roman"/>
              </a:rPr>
              <a:t>rupiah),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: banyak barang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dibeli, </a:t>
            </a:r>
            <a:r>
              <a:rPr sz="1000" spc="-10" dirty="0">
                <a:latin typeface="Times New Roman"/>
                <a:cs typeface="Times New Roman"/>
              </a:rPr>
              <a:t>maka </a:t>
            </a:r>
            <a:r>
              <a:rPr sz="1000" i="1" spc="-5" dirty="0">
                <a:latin typeface="Times New Roman"/>
                <a:cs typeface="Times New Roman"/>
              </a:rPr>
              <a:t>y </a:t>
            </a:r>
            <a:r>
              <a:rPr sz="1000" spc="-5" dirty="0">
                <a:latin typeface="Times New Roman"/>
                <a:cs typeface="Times New Roman"/>
              </a:rPr>
              <a:t>menyatakan uang </a:t>
            </a:r>
            <a:r>
              <a:rPr sz="1000" dirty="0">
                <a:latin typeface="Times New Roman"/>
                <a:cs typeface="Times New Roman"/>
              </a:rPr>
              <a:t>(dalam </a:t>
            </a:r>
            <a:r>
              <a:rPr sz="1000" spc="-5" dirty="0">
                <a:latin typeface="Times New Roman"/>
                <a:cs typeface="Times New Roman"/>
              </a:rPr>
              <a:t>rupiah) </a:t>
            </a:r>
            <a:r>
              <a:rPr sz="1000" spc="-10" dirty="0">
                <a:latin typeface="Times New Roman"/>
                <a:cs typeface="Times New Roman"/>
              </a:rPr>
              <a:t>yang </a:t>
            </a:r>
            <a:r>
              <a:rPr sz="1000" dirty="0">
                <a:latin typeface="Times New Roman"/>
                <a:cs typeface="Times New Roman"/>
              </a:rPr>
              <a:t>harus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dibayarkan</a:t>
            </a:r>
            <a:endParaRPr sz="1000">
              <a:latin typeface="Times New Roman"/>
              <a:cs typeface="Times New Roman"/>
            </a:endParaRPr>
          </a:p>
          <a:p>
            <a:pPr marL="464820" marR="5715" lvl="1" indent="-226060" algn="just">
              <a:lnSpc>
                <a:spcPts val="1310"/>
              </a:lnSpc>
              <a:spcBef>
                <a:spcPts val="45"/>
              </a:spcBef>
              <a:buAutoNum type="arabicPeriod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Apabila </a:t>
            </a:r>
            <a:r>
              <a:rPr sz="1000" i="1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: </a:t>
            </a:r>
            <a:r>
              <a:rPr sz="1000" spc="-5" dirty="0">
                <a:latin typeface="Times New Roman"/>
                <a:cs typeface="Times New Roman"/>
              </a:rPr>
              <a:t>kecepatan bersepeda (km/jam),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dirty="0">
                <a:latin typeface="Times New Roman"/>
                <a:cs typeface="Times New Roman"/>
              </a:rPr>
              <a:t>jarak </a:t>
            </a:r>
            <a:r>
              <a:rPr sz="1000" spc="-10" dirty="0">
                <a:latin typeface="Times New Roman"/>
                <a:cs typeface="Times New Roman"/>
              </a:rPr>
              <a:t>yang </a:t>
            </a:r>
            <a:r>
              <a:rPr sz="1000" dirty="0">
                <a:latin typeface="Times New Roman"/>
                <a:cs typeface="Times New Roman"/>
              </a:rPr>
              <a:t>ditempuh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(km),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i="1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waktu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tempuh</a:t>
            </a:r>
            <a:endParaRPr sz="1000">
              <a:latin typeface="Times New Roman"/>
              <a:cs typeface="Times New Roman"/>
            </a:endParaRPr>
          </a:p>
          <a:p>
            <a:pPr marL="464820" lvl="1" indent="-226060" algn="just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465455" algn="l"/>
              </a:tabLst>
            </a:pP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spc="434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:</a:t>
            </a:r>
            <a:r>
              <a:rPr sz="1000" spc="4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tetapan</a:t>
            </a:r>
            <a:r>
              <a:rPr sz="1000" spc="4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pertumbuhan</a:t>
            </a:r>
            <a:r>
              <a:rPr sz="1000" spc="4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populasi</a:t>
            </a:r>
            <a:r>
              <a:rPr sz="1000" spc="4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penduduk,</a:t>
            </a:r>
            <a:r>
              <a:rPr sz="1000" spc="45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459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waktu</a:t>
            </a:r>
            <a:endParaRPr sz="1000">
              <a:latin typeface="Times New Roman"/>
              <a:cs typeface="Times New Roman"/>
            </a:endParaRPr>
          </a:p>
          <a:p>
            <a:pPr marL="464820" marR="6350" algn="just">
              <a:lnSpc>
                <a:spcPts val="1310"/>
              </a:lnSpc>
              <a:spcBef>
                <a:spcPts val="45"/>
              </a:spcBef>
            </a:pPr>
            <a:r>
              <a:rPr sz="1000" spc="-5" dirty="0">
                <a:latin typeface="Times New Roman"/>
                <a:cs typeface="Times New Roman"/>
              </a:rPr>
              <a:t>(dalam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tahun),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menyatakan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besarnya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populasi</a:t>
            </a:r>
            <a:r>
              <a:rPr sz="1000" dirty="0">
                <a:latin typeface="Times New Roman"/>
                <a:cs typeface="Times New Roman"/>
              </a:rPr>
              <a:t> penduduk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(dalam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ribuan)</a:t>
            </a:r>
            <a:r>
              <a:rPr sz="1000" dirty="0">
                <a:latin typeface="Times New Roman"/>
                <a:cs typeface="Times New Roman"/>
              </a:rPr>
              <a:t> dari</a:t>
            </a:r>
            <a:r>
              <a:rPr sz="1000" spc="-5" dirty="0">
                <a:latin typeface="Times New Roman"/>
                <a:cs typeface="Times New Roman"/>
              </a:rPr>
              <a:t> tahun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ke</a:t>
            </a:r>
            <a:r>
              <a:rPr sz="1000" dirty="0">
                <a:latin typeface="Times New Roman"/>
                <a:cs typeface="Times New Roman"/>
              </a:rPr>
              <a:t> tahun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indent="226695" algn="just">
              <a:lnSpc>
                <a:spcPct val="108300"/>
              </a:lnSpc>
            </a:pPr>
            <a:r>
              <a:rPr sz="1000" spc="-5" dirty="0">
                <a:latin typeface="Times New Roman"/>
                <a:cs typeface="Times New Roman"/>
              </a:rPr>
              <a:t>Cocokkanlah jawaban </a:t>
            </a:r>
            <a:r>
              <a:rPr sz="1000" spc="-10" dirty="0">
                <a:latin typeface="Times New Roman"/>
                <a:cs typeface="Times New Roman"/>
              </a:rPr>
              <a:t>Anda </a:t>
            </a:r>
            <a:r>
              <a:rPr sz="1000" spc="-5" dirty="0">
                <a:latin typeface="Times New Roman"/>
                <a:cs typeface="Times New Roman"/>
              </a:rPr>
              <a:t>dengan Kunci Jawaban </a:t>
            </a:r>
            <a:r>
              <a:rPr sz="1000" dirty="0">
                <a:latin typeface="Times New Roman"/>
                <a:cs typeface="Times New Roman"/>
              </a:rPr>
              <a:t>Tes </a:t>
            </a:r>
            <a:r>
              <a:rPr sz="1000" spc="-5" dirty="0">
                <a:latin typeface="Times New Roman"/>
                <a:cs typeface="Times New Roman"/>
              </a:rPr>
              <a:t>Formatif 2 yang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terdapat</a:t>
            </a:r>
            <a:r>
              <a:rPr sz="1000" dirty="0">
                <a:latin typeface="Times New Roman"/>
                <a:cs typeface="Times New Roman"/>
              </a:rPr>
              <a:t> di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bagian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akhir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modul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Hitunglah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jawaban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benar.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Kemudian,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gunakan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rumus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berikut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untuk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mengetahui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tingkat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penguasaan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 terhadap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materi Kegiatan </a:t>
            </a:r>
            <a:r>
              <a:rPr sz="1000" dirty="0">
                <a:latin typeface="Times New Roman"/>
                <a:cs typeface="Times New Roman"/>
              </a:rPr>
              <a:t>Belajar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2.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9080" y="4025265"/>
            <a:ext cx="2121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5890" algn="l"/>
              </a:tabLst>
            </a:pPr>
            <a:r>
              <a:rPr sz="1000" spc="-10" dirty="0">
                <a:latin typeface="Times New Roman"/>
                <a:cs typeface="Times New Roman"/>
              </a:rPr>
              <a:t>Arti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tingkat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penguasaan:	</a:t>
            </a:r>
            <a:r>
              <a:rPr sz="1000" dirty="0">
                <a:latin typeface="Times New Roman"/>
                <a:cs typeface="Times New Roman"/>
              </a:rPr>
              <a:t>90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-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100%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=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2601" y="4178579"/>
            <a:ext cx="560705" cy="5194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5"/>
              </a:spcBef>
            </a:pPr>
            <a:r>
              <a:rPr sz="1000" dirty="0">
                <a:latin typeface="Times New Roman"/>
                <a:cs typeface="Times New Roman"/>
              </a:rPr>
              <a:t>80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-</a:t>
            </a:r>
            <a:r>
              <a:rPr sz="1000" spc="3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89%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70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-</a:t>
            </a:r>
            <a:r>
              <a:rPr sz="1000" spc="3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79%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&lt;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70%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3536" y="4010939"/>
            <a:ext cx="751205" cy="6870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Times New Roman"/>
                <a:cs typeface="Times New Roman"/>
              </a:rPr>
              <a:t>baik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sekali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5" dirty="0">
                <a:latin typeface="Times New Roman"/>
                <a:cs typeface="Times New Roman"/>
              </a:rPr>
              <a:t>=</a:t>
            </a:r>
            <a:r>
              <a:rPr sz="1000" spc="3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baik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=</a:t>
            </a:r>
            <a:r>
              <a:rPr sz="1000" spc="2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cukup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=</a:t>
            </a:r>
            <a:r>
              <a:rPr sz="1000" spc="3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kurang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4820183"/>
            <a:ext cx="3983354" cy="68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6695" algn="just">
              <a:lnSpc>
                <a:spcPct val="1083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Apabila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mencapai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tingkat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penguasaan</a:t>
            </a:r>
            <a:r>
              <a:rPr sz="1000" dirty="0">
                <a:latin typeface="Times New Roman"/>
                <a:cs typeface="Times New Roman"/>
              </a:rPr>
              <a:t> 80%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atau</a:t>
            </a:r>
            <a:r>
              <a:rPr sz="1000" dirty="0">
                <a:latin typeface="Times New Roman"/>
                <a:cs typeface="Times New Roman"/>
              </a:rPr>
              <a:t> lebih,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Anda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meneruskan dengan </a:t>
            </a:r>
            <a:r>
              <a:rPr sz="1000" spc="-10" dirty="0">
                <a:latin typeface="Times New Roman"/>
                <a:cs typeface="Times New Roman"/>
              </a:rPr>
              <a:t>modul </a:t>
            </a:r>
            <a:r>
              <a:rPr sz="1000" spc="-5" dirty="0">
                <a:latin typeface="Times New Roman"/>
                <a:cs typeface="Times New Roman"/>
              </a:rPr>
              <a:t>berikutnya. </a:t>
            </a:r>
            <a:r>
              <a:rPr sz="1000" b="1" spc="-5" dirty="0">
                <a:latin typeface="Times New Roman"/>
                <a:cs typeface="Times New Roman"/>
              </a:rPr>
              <a:t>Bagus! </a:t>
            </a:r>
            <a:r>
              <a:rPr sz="1000" spc="-5" dirty="0">
                <a:latin typeface="Times New Roman"/>
                <a:cs typeface="Times New Roman"/>
              </a:rPr>
              <a:t>Jika masih </a:t>
            </a:r>
            <a:r>
              <a:rPr sz="1000" dirty="0">
                <a:latin typeface="Times New Roman"/>
                <a:cs typeface="Times New Roman"/>
              </a:rPr>
              <a:t>di </a:t>
            </a:r>
            <a:r>
              <a:rPr sz="1000" spc="-5" dirty="0">
                <a:latin typeface="Times New Roman"/>
                <a:cs typeface="Times New Roman"/>
              </a:rPr>
              <a:t>bawah </a:t>
            </a:r>
            <a:r>
              <a:rPr sz="1000" dirty="0">
                <a:latin typeface="Times New Roman"/>
                <a:cs typeface="Times New Roman"/>
              </a:rPr>
              <a:t>80%,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 harus mengulangi materi Kegiatan </a:t>
            </a:r>
            <a:r>
              <a:rPr sz="1000" dirty="0">
                <a:latin typeface="Times New Roman"/>
                <a:cs typeface="Times New Roman"/>
              </a:rPr>
              <a:t>Belajar </a:t>
            </a:r>
            <a:r>
              <a:rPr sz="1000" spc="-5" dirty="0">
                <a:latin typeface="Times New Roman"/>
                <a:cs typeface="Times New Roman"/>
              </a:rPr>
              <a:t>2 ini, terutama bagian yang </a:t>
            </a:r>
            <a:r>
              <a:rPr sz="1000" dirty="0">
                <a:latin typeface="Times New Roman"/>
                <a:cs typeface="Times New Roman"/>
              </a:rPr>
              <a:t> belum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dikuasai.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69352" y="3371532"/>
            <a:ext cx="3274060" cy="570865"/>
            <a:chOff x="1169352" y="3371532"/>
            <a:chExt cx="3274060" cy="570865"/>
          </a:xfrm>
        </p:grpSpPr>
        <p:sp>
          <p:nvSpPr>
            <p:cNvPr id="11" name="object 11"/>
            <p:cNvSpPr/>
            <p:nvPr/>
          </p:nvSpPr>
          <p:spPr>
            <a:xfrm>
              <a:off x="1170939" y="3373120"/>
              <a:ext cx="3270885" cy="567690"/>
            </a:xfrm>
            <a:custGeom>
              <a:avLst/>
              <a:gdLst/>
              <a:ahLst/>
              <a:cxnLst/>
              <a:rect l="l" t="t" r="r" b="b"/>
              <a:pathLst>
                <a:path w="3270885" h="567689">
                  <a:moveTo>
                    <a:pt x="0" y="567689"/>
                  </a:moveTo>
                  <a:lnTo>
                    <a:pt x="3270885" y="567689"/>
                  </a:lnTo>
                  <a:lnTo>
                    <a:pt x="3270885" y="0"/>
                  </a:lnTo>
                  <a:lnTo>
                    <a:pt x="0" y="0"/>
                  </a:lnTo>
                  <a:lnTo>
                    <a:pt x="0" y="5676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44917" y="3604484"/>
              <a:ext cx="1477010" cy="0"/>
            </a:xfrm>
            <a:custGeom>
              <a:avLst/>
              <a:gdLst/>
              <a:ahLst/>
              <a:cxnLst/>
              <a:rect l="l" t="t" r="r" b="b"/>
              <a:pathLst>
                <a:path w="1477010">
                  <a:moveTo>
                    <a:pt x="0" y="0"/>
                  </a:moveTo>
                  <a:lnTo>
                    <a:pt x="1476428" y="0"/>
                  </a:lnTo>
                </a:path>
              </a:pathLst>
            </a:custGeom>
            <a:ln w="6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39824" y="3499231"/>
            <a:ext cx="31273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Tingkat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penguasaan =</a:t>
            </a:r>
            <a:r>
              <a:rPr sz="1000" spc="300" dirty="0">
                <a:latin typeface="Times New Roman"/>
                <a:cs typeface="Times New Roman"/>
              </a:rPr>
              <a:t> </a:t>
            </a:r>
            <a:r>
              <a:rPr sz="1500" spc="-7" baseline="36111" dirty="0">
                <a:latin typeface="Times New Roman"/>
                <a:cs typeface="Times New Roman"/>
              </a:rPr>
              <a:t>Jumlah</a:t>
            </a:r>
            <a:r>
              <a:rPr sz="1500" spc="44" baseline="36111" dirty="0">
                <a:latin typeface="Times New Roman"/>
                <a:cs typeface="Times New Roman"/>
              </a:rPr>
              <a:t> </a:t>
            </a:r>
            <a:r>
              <a:rPr sz="1500" spc="-7" baseline="36111" dirty="0">
                <a:latin typeface="Times New Roman"/>
                <a:cs typeface="Times New Roman"/>
              </a:rPr>
              <a:t>Jawaban</a:t>
            </a:r>
            <a:r>
              <a:rPr sz="1500" spc="97" baseline="36111" dirty="0">
                <a:latin typeface="Times New Roman"/>
                <a:cs typeface="Times New Roman"/>
              </a:rPr>
              <a:t> </a:t>
            </a:r>
            <a:r>
              <a:rPr sz="1500" spc="-15" baseline="36111" dirty="0">
                <a:latin typeface="Times New Roman"/>
                <a:cs typeface="Times New Roman"/>
              </a:rPr>
              <a:t>yang</a:t>
            </a:r>
            <a:r>
              <a:rPr sz="1500" spc="22" baseline="36111" dirty="0">
                <a:latin typeface="Times New Roman"/>
                <a:cs typeface="Times New Roman"/>
              </a:rPr>
              <a:t> </a:t>
            </a:r>
            <a:r>
              <a:rPr sz="1500" spc="-15" baseline="36111" dirty="0">
                <a:latin typeface="Times New Roman"/>
                <a:cs typeface="Times New Roman"/>
              </a:rPr>
              <a:t>Benar</a:t>
            </a:r>
            <a:r>
              <a:rPr sz="1500" spc="75" baseline="36111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×</a:t>
            </a:r>
            <a:r>
              <a:rPr sz="1000" spc="-1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100%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5953" y="3596343"/>
            <a:ext cx="671830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000" spc="-5" dirty="0">
                <a:latin typeface="Times New Roman"/>
                <a:cs typeface="Times New Roman"/>
              </a:rPr>
              <a:t>Jumlah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Soal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187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dirty="0"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896772"/>
            <a:ext cx="3670935" cy="3549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dapat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digolongkan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maket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produk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diantaranya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adalah:</a:t>
            </a:r>
            <a:endParaRPr sz="100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spcBef>
                <a:spcPts val="95"/>
              </a:spcBef>
              <a:buFont typeface="Symbol"/>
              <a:buChar char=""/>
              <a:tabLst>
                <a:tab pos="239395" algn="l"/>
                <a:tab pos="240665" algn="l"/>
              </a:tabLst>
            </a:pPr>
            <a:r>
              <a:rPr sz="1000" spc="-5" dirty="0">
                <a:latin typeface="Times New Roman"/>
                <a:cs typeface="Times New Roman"/>
              </a:rPr>
              <a:t>maket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880" y="2737230"/>
            <a:ext cx="3753485" cy="353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rebuchet MS"/>
                <a:cs typeface="Trebuchet MS"/>
              </a:rPr>
              <a:t>(</a:t>
            </a:r>
            <a:r>
              <a:rPr sz="900" i="1" dirty="0">
                <a:latin typeface="Trebuchet MS"/>
                <a:cs typeface="Trebuchet MS"/>
              </a:rPr>
              <a:t>Sumber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  <a:hlinkClick r:id="rId2"/>
              </a:rPr>
              <a:t>http://mazharulhaqmattugengkeng.files.wordpress.com/</a:t>
            </a:r>
            <a:r>
              <a:rPr sz="900" spc="-5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rebuchet MS"/>
              <a:cs typeface="Trebuchet MS"/>
            </a:endParaRPr>
          </a:p>
          <a:p>
            <a:pPr marL="1421130" marR="1636395" indent="-3175" algn="ctr">
              <a:lnSpc>
                <a:spcPts val="1040"/>
              </a:lnSpc>
            </a:pPr>
            <a:r>
              <a:rPr sz="900" spc="-5" dirty="0">
                <a:latin typeface="Trebuchet MS"/>
                <a:cs typeface="Trebuchet MS"/>
              </a:rPr>
              <a:t>Gambar 1.1 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M</a:t>
            </a:r>
            <a:r>
              <a:rPr sz="900" spc="-10" dirty="0">
                <a:latin typeface="Trebuchet MS"/>
                <a:cs typeface="Trebuchet MS"/>
              </a:rPr>
              <a:t>a</a:t>
            </a:r>
            <a:r>
              <a:rPr sz="900" spc="-5" dirty="0">
                <a:latin typeface="Trebuchet MS"/>
                <a:cs typeface="Trebuchet MS"/>
              </a:rPr>
              <a:t>k</a:t>
            </a:r>
            <a:r>
              <a:rPr sz="900" dirty="0">
                <a:latin typeface="Trebuchet MS"/>
                <a:cs typeface="Trebuchet MS"/>
              </a:rPr>
              <a:t>et</a:t>
            </a:r>
            <a:r>
              <a:rPr sz="900" spc="5" dirty="0">
                <a:latin typeface="Trebuchet MS"/>
                <a:cs typeface="Trebuchet MS"/>
              </a:rPr>
              <a:t> R</a:t>
            </a:r>
            <a:r>
              <a:rPr sz="900" spc="-5" dirty="0">
                <a:latin typeface="Trebuchet MS"/>
                <a:cs typeface="Trebuchet MS"/>
              </a:rPr>
              <a:t>um</a:t>
            </a:r>
            <a:r>
              <a:rPr sz="900" spc="-10" dirty="0">
                <a:latin typeface="Trebuchet MS"/>
                <a:cs typeface="Trebuchet MS"/>
              </a:rPr>
              <a:t>a</a:t>
            </a:r>
            <a:r>
              <a:rPr sz="900" dirty="0">
                <a:latin typeface="Trebuchet MS"/>
                <a:cs typeface="Trebuchet MS"/>
              </a:rPr>
              <a:t>h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rebuchet MS"/>
              <a:cs typeface="Trebuchet MS"/>
            </a:endParaRPr>
          </a:p>
          <a:p>
            <a:pPr marL="12700" marR="5080" algn="just">
              <a:lnSpc>
                <a:spcPct val="108300"/>
              </a:lnSpc>
            </a:pPr>
            <a:r>
              <a:rPr sz="1000" spc="-5" dirty="0">
                <a:latin typeface="Times New Roman"/>
                <a:cs typeface="Times New Roman"/>
              </a:rPr>
              <a:t>Sebelum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dibangun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sebenarnya,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dilakukan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dahulu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proses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perancangan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(biasanya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oleh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seorang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arsitek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sesuai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kebutuhan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permintaan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pemilik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rumah).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Agar</a:t>
            </a:r>
            <a:r>
              <a:rPr sz="1000" spc="-5" dirty="0">
                <a:latin typeface="Times New Roman"/>
                <a:cs typeface="Times New Roman"/>
              </a:rPr>
              <a:t> lebih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mudah </a:t>
            </a:r>
            <a:r>
              <a:rPr sz="1000" spc="-5" dirty="0">
                <a:latin typeface="Times New Roman"/>
                <a:cs typeface="Times New Roman"/>
              </a:rPr>
              <a:t> dipahami</a:t>
            </a:r>
            <a:r>
              <a:rPr sz="1000" dirty="0">
                <a:latin typeface="Times New Roman"/>
                <a:cs typeface="Times New Roman"/>
              </a:rPr>
              <a:t> oleh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lain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(termasuk</a:t>
            </a:r>
            <a:r>
              <a:rPr sz="1000" dirty="0">
                <a:latin typeface="Times New Roman"/>
                <a:cs typeface="Times New Roman"/>
              </a:rPr>
              <a:t> calon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pemilik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rumah)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sebelum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 dibangun,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dibuat</a:t>
            </a:r>
            <a:r>
              <a:rPr sz="1000" dirty="0">
                <a:latin typeface="Times New Roman"/>
                <a:cs typeface="Times New Roman"/>
              </a:rPr>
              <a:t> dahulu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maket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 (Gambar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1.1).</a:t>
            </a: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Maket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fisik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</a:t>
            </a:r>
            <a:r>
              <a:rPr sz="1000" spc="1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sebenarnya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endParaRPr sz="10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8000"/>
              </a:lnSpc>
              <a:spcBef>
                <a:spcPts val="15"/>
              </a:spcBef>
            </a:pPr>
            <a:r>
              <a:rPr sz="1000" spc="-5" dirty="0">
                <a:latin typeface="Times New Roman"/>
                <a:cs typeface="Times New Roman"/>
              </a:rPr>
              <a:t>akan dibangun. Dapat dilihat bahwa </a:t>
            </a:r>
            <a:r>
              <a:rPr sz="1000" spc="-10" dirty="0">
                <a:latin typeface="Times New Roman"/>
                <a:cs typeface="Times New Roman"/>
              </a:rPr>
              <a:t>maket </a:t>
            </a:r>
            <a:r>
              <a:rPr sz="1000" spc="-5" dirty="0">
                <a:latin typeface="Times New Roman"/>
                <a:cs typeface="Times New Roman"/>
              </a:rPr>
              <a:t>rumah ini </a:t>
            </a:r>
            <a:r>
              <a:rPr sz="1000" dirty="0">
                <a:latin typeface="Times New Roman"/>
                <a:cs typeface="Times New Roman"/>
              </a:rPr>
              <a:t>dapat </a:t>
            </a:r>
            <a:r>
              <a:rPr sz="1000" spc="-5" dirty="0">
                <a:latin typeface="Times New Roman"/>
                <a:cs typeface="Times New Roman"/>
              </a:rPr>
              <a:t>disebut juga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dirty="0">
                <a:latin typeface="Times New Roman"/>
                <a:cs typeface="Times New Roman"/>
              </a:rPr>
              <a:t> bentuk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miniatur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Kadang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juga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disebut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prototipe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rumah.</a:t>
            </a: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membayangkan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apabila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seseorang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membangun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tanpa</a:t>
            </a:r>
            <a:endParaRPr sz="10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83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mempunyai maket rumah </a:t>
            </a:r>
            <a:r>
              <a:rPr sz="1000" dirty="0">
                <a:latin typeface="Times New Roman"/>
                <a:cs typeface="Times New Roman"/>
              </a:rPr>
              <a:t>(atau </a:t>
            </a:r>
            <a:r>
              <a:rPr sz="1000" spc="-5" dirty="0">
                <a:latin typeface="Times New Roman"/>
                <a:cs typeface="Times New Roman"/>
              </a:rPr>
              <a:t>tanpa ada rancangannya). Apabila </a:t>
            </a:r>
            <a:r>
              <a:rPr sz="1000" dirty="0">
                <a:latin typeface="Times New Roman"/>
                <a:cs typeface="Times New Roman"/>
              </a:rPr>
              <a:t>pada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saat membangun rumah terjadi ketidaksesuaian dengan </a:t>
            </a:r>
            <a:r>
              <a:rPr sz="1000" dirty="0">
                <a:latin typeface="Times New Roman"/>
                <a:cs typeface="Times New Roman"/>
              </a:rPr>
              <a:t>selera </a:t>
            </a:r>
            <a:r>
              <a:rPr sz="1000" spc="-5" dirty="0">
                <a:latin typeface="Times New Roman"/>
                <a:cs typeface="Times New Roman"/>
              </a:rPr>
              <a:t>keinginan,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 </a:t>
            </a:r>
            <a:r>
              <a:rPr sz="1000" spc="-5" dirty="0">
                <a:latin typeface="Times New Roman"/>
                <a:cs typeface="Times New Roman"/>
              </a:rPr>
              <a:t>rumah tersebut harus dibongkar dahulu. </a:t>
            </a:r>
            <a:r>
              <a:rPr sz="1000" dirty="0">
                <a:latin typeface="Times New Roman"/>
                <a:cs typeface="Times New Roman"/>
              </a:rPr>
              <a:t>Berapa </a:t>
            </a:r>
            <a:r>
              <a:rPr sz="1000" spc="-5" dirty="0">
                <a:latin typeface="Times New Roman"/>
                <a:cs typeface="Times New Roman"/>
              </a:rPr>
              <a:t>banyak kerugian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biaya </a:t>
            </a:r>
            <a:r>
              <a:rPr sz="1000" dirty="0">
                <a:latin typeface="Times New Roman"/>
                <a:cs typeface="Times New Roman"/>
              </a:rPr>
              <a:t>dan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waktu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harus ditanggungnya.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8500"/>
              </a:lnSpc>
            </a:pPr>
            <a:r>
              <a:rPr sz="1000" spc="-5" dirty="0">
                <a:latin typeface="Times New Roman"/>
                <a:cs typeface="Times New Roman"/>
              </a:rPr>
              <a:t>Berikut ini diberikan beberapa gambar contoh </a:t>
            </a:r>
            <a:r>
              <a:rPr sz="1000" spc="-10" dirty="0">
                <a:latin typeface="Times New Roman"/>
                <a:cs typeface="Times New Roman"/>
              </a:rPr>
              <a:t>maket </a:t>
            </a:r>
            <a:r>
              <a:rPr sz="1000" spc="-5" dirty="0">
                <a:latin typeface="Times New Roman"/>
                <a:cs typeface="Times New Roman"/>
              </a:rPr>
              <a:t>produk lain, yaitu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maket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kendaraan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meliputi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maket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kapal,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maket</a:t>
            </a:r>
            <a:r>
              <a:rPr sz="1000" spc="-5" dirty="0">
                <a:latin typeface="Times New Roman"/>
                <a:cs typeface="Times New Roman"/>
              </a:rPr>
              <a:t> pesawat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terbang,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mobil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7660" y="1417320"/>
            <a:ext cx="167640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247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40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4354" y="882141"/>
            <a:ext cx="25863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latin typeface="Trebuchet MS"/>
                <a:cs typeface="Trebuchet MS"/>
              </a:rPr>
              <a:t>Kunci</a:t>
            </a:r>
            <a:r>
              <a:rPr sz="1400" spc="17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Jawaban</a:t>
            </a:r>
            <a:r>
              <a:rPr sz="1400" spc="17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Tes</a:t>
            </a:r>
            <a:r>
              <a:rPr sz="1400" spc="17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Formatif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446022"/>
            <a:ext cx="779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Tes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Formatif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6504" y="1433220"/>
            <a:ext cx="779145" cy="10160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i="1" spc="-5" dirty="0">
                <a:latin typeface="Times New Roman"/>
                <a:cs typeface="Times New Roman"/>
              </a:rPr>
              <a:t>Tes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Formatif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191135" algn="l"/>
              </a:tabLst>
            </a:pPr>
            <a:r>
              <a:rPr sz="1000" spc="-5" dirty="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spcBef>
                <a:spcPts val="110"/>
              </a:spcBef>
              <a:buAutoNum type="arabicParenR"/>
              <a:tabLst>
                <a:tab pos="191135" algn="l"/>
              </a:tabLst>
            </a:pP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191135" algn="l"/>
              </a:tabLst>
            </a:pPr>
            <a:r>
              <a:rPr sz="1000" spc="-5" dirty="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191135" algn="l"/>
              </a:tabLst>
            </a:pPr>
            <a:r>
              <a:rPr sz="1000" spc="-5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spcBef>
                <a:spcPts val="110"/>
              </a:spcBef>
              <a:buAutoNum type="arabicParenR"/>
              <a:tabLst>
                <a:tab pos="191135" algn="l"/>
              </a:tabLst>
            </a:pPr>
            <a:r>
              <a:rPr sz="1000" spc="-5" dirty="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1596288"/>
            <a:ext cx="560070" cy="15773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31775" marR="5080" indent="-231775" algn="r">
              <a:lnSpc>
                <a:spcPct val="100000"/>
              </a:lnSpc>
              <a:spcBef>
                <a:spcPts val="204"/>
              </a:spcBef>
              <a:buAutoNum type="romanUcPeriod"/>
              <a:tabLst>
                <a:tab pos="231775" algn="l"/>
                <a:tab pos="232410" algn="l"/>
              </a:tabLst>
            </a:pPr>
            <a:r>
              <a:rPr sz="1000" dirty="0">
                <a:latin typeface="Times New Roman"/>
                <a:cs typeface="Times New Roman"/>
              </a:rPr>
              <a:t>1)  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  <a:p>
            <a:pPr marL="222885" marR="5080" lvl="1" indent="-222885" algn="r">
              <a:lnSpc>
                <a:spcPct val="100000"/>
              </a:lnSpc>
              <a:spcBef>
                <a:spcPts val="110"/>
              </a:spcBef>
              <a:buAutoNum type="arabicParenR" startAt="2"/>
              <a:tabLst>
                <a:tab pos="222885" algn="l"/>
              </a:tabLst>
            </a:pP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  <a:p>
            <a:pPr marL="222885" marR="19050" lvl="1" indent="-222885" algn="r">
              <a:lnSpc>
                <a:spcPct val="100000"/>
              </a:lnSpc>
              <a:spcBef>
                <a:spcPts val="95"/>
              </a:spcBef>
              <a:buAutoNum type="arabicParenR" startAt="2"/>
              <a:tabLst>
                <a:tab pos="222885" algn="l"/>
              </a:tabLst>
            </a:pP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222885" marR="19050" lvl="1" indent="-222885" algn="r">
              <a:lnSpc>
                <a:spcPct val="100000"/>
              </a:lnSpc>
              <a:spcBef>
                <a:spcPts val="95"/>
              </a:spcBef>
              <a:buAutoNum type="arabicParenR" startAt="2"/>
              <a:tabLst>
                <a:tab pos="222885" algn="l"/>
              </a:tabLst>
            </a:pP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222885" marR="19050" lvl="1" indent="-222885" algn="r">
              <a:lnSpc>
                <a:spcPct val="100000"/>
              </a:lnSpc>
              <a:spcBef>
                <a:spcPts val="110"/>
              </a:spcBef>
              <a:buAutoNum type="arabicParenR" startAt="2"/>
              <a:tabLst>
                <a:tab pos="222885" algn="l"/>
              </a:tabLst>
            </a:pP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222885" marR="19050" lvl="1" indent="-222885" algn="r">
              <a:lnSpc>
                <a:spcPct val="100000"/>
              </a:lnSpc>
              <a:spcBef>
                <a:spcPts val="145"/>
              </a:spcBef>
              <a:buAutoNum type="arabicParenR" startAt="2"/>
              <a:tabLst>
                <a:tab pos="222885" algn="l"/>
              </a:tabLst>
            </a:pP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222885" marR="5080" lvl="1" indent="-222885" algn="r">
              <a:lnSpc>
                <a:spcPct val="100000"/>
              </a:lnSpc>
              <a:spcBef>
                <a:spcPts val="555"/>
              </a:spcBef>
              <a:buAutoNum type="arabicParenR" startAt="2"/>
              <a:tabLst>
                <a:tab pos="222885" algn="l"/>
              </a:tabLst>
            </a:pP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  <a:p>
            <a:pPr marL="222885" marR="19050" lvl="1" indent="-222885" algn="r">
              <a:lnSpc>
                <a:spcPct val="100000"/>
              </a:lnSpc>
              <a:spcBef>
                <a:spcPts val="95"/>
              </a:spcBef>
              <a:buAutoNum type="arabicParenR" startAt="2"/>
              <a:tabLst>
                <a:tab pos="222885" algn="l"/>
              </a:tabLst>
            </a:pP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222885" marR="5080" lvl="1" indent="-222885" algn="r">
              <a:lnSpc>
                <a:spcPct val="100000"/>
              </a:lnSpc>
              <a:spcBef>
                <a:spcPts val="110"/>
              </a:spcBef>
              <a:buAutoNum type="arabicParenR" startAt="2"/>
              <a:tabLst>
                <a:tab pos="222885" algn="l"/>
              </a:tabLst>
            </a:pP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1282" y="2529786"/>
            <a:ext cx="68580" cy="13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5" dirty="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1104" y="2372385"/>
            <a:ext cx="1751964" cy="6350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15900" indent="-178435">
              <a:lnSpc>
                <a:spcPct val="100000"/>
              </a:lnSpc>
              <a:spcBef>
                <a:spcPts val="650"/>
              </a:spcBef>
              <a:buAutoNum type="arabicParenR" startAt="6"/>
              <a:tabLst>
                <a:tab pos="216535" algn="l"/>
              </a:tabLst>
            </a:pPr>
            <a:r>
              <a:rPr sz="1000" spc="-5" dirty="0">
                <a:latin typeface="Times New Roman"/>
                <a:cs typeface="Times New Roman"/>
              </a:rPr>
              <a:t>B</a:t>
            </a:r>
            <a:r>
              <a:rPr sz="1000" spc="4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(2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salah, seharusnya</a:t>
            </a:r>
            <a:r>
              <a:rPr sz="1500" u="sng" spc="450" baseline="194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spc="-22" baseline="277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</a:t>
            </a:r>
            <a:r>
              <a:rPr sz="1050" spc="104" baseline="27777" dirty="0">
                <a:latin typeface="Times New Roman"/>
                <a:cs typeface="Times New Roman"/>
              </a:rPr>
              <a:t> </a:t>
            </a:r>
            <a:r>
              <a:rPr sz="1000" i="1" spc="-20" dirty="0">
                <a:latin typeface="Times New Roman"/>
                <a:cs typeface="Times New Roman"/>
              </a:rPr>
              <a:t>a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 marL="215900" indent="-178435">
              <a:lnSpc>
                <a:spcPct val="100000"/>
              </a:lnSpc>
              <a:spcBef>
                <a:spcPts val="555"/>
              </a:spcBef>
              <a:buAutoNum type="arabicParenR" startAt="6"/>
              <a:tabLst>
                <a:tab pos="216535" algn="l"/>
              </a:tabLst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  <a:p>
            <a:pPr marL="215900" indent="-178435">
              <a:lnSpc>
                <a:spcPct val="100000"/>
              </a:lnSpc>
              <a:spcBef>
                <a:spcPts val="95"/>
              </a:spcBef>
              <a:buAutoNum type="arabicParenR" startAt="6"/>
              <a:tabLst>
                <a:tab pos="216535" algn="l"/>
              </a:tabLst>
            </a:pPr>
            <a:r>
              <a:rPr sz="1000" spc="-5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6169" y="2815869"/>
            <a:ext cx="1356360" cy="522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105"/>
              </a:spcBef>
            </a:pPr>
            <a:r>
              <a:rPr sz="1000" spc="-5" dirty="0">
                <a:latin typeface="Times New Roman"/>
                <a:cs typeface="Times New Roman"/>
              </a:rPr>
              <a:t>(3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salah,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seharusnya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bukan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atau,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tetapi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dan</a:t>
            </a:r>
            <a:r>
              <a:rPr sz="1000" spc="-5" dirty="0">
                <a:latin typeface="Times New Roman"/>
                <a:cs typeface="Times New Roman"/>
              </a:rPr>
              <a:t>,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karena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sistem)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880" y="3160902"/>
            <a:ext cx="3327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10)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6504" y="3311169"/>
            <a:ext cx="312420" cy="3581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204"/>
              </a:spcBef>
              <a:buAutoNum type="arabicParenR" startAt="9"/>
              <a:tabLst>
                <a:tab pos="191135" algn="l"/>
              </a:tabLst>
            </a:pPr>
            <a:r>
              <a:rPr sz="1000" spc="-5" dirty="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110"/>
              </a:spcBef>
              <a:buAutoNum type="arabicParenR" startAt="9"/>
              <a:tabLst>
                <a:tab pos="215265" algn="l"/>
              </a:tabLst>
            </a:pP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500" y="3643401"/>
            <a:ext cx="560070" cy="16764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27965" marR="19050" indent="-227965" algn="r">
              <a:lnSpc>
                <a:spcPct val="100000"/>
              </a:lnSpc>
              <a:spcBef>
                <a:spcPts val="195"/>
              </a:spcBef>
              <a:buAutoNum type="romanUcPeriod" startAt="2"/>
              <a:tabLst>
                <a:tab pos="227965" algn="l"/>
              </a:tabLst>
            </a:pPr>
            <a:r>
              <a:rPr sz="1000" dirty="0">
                <a:latin typeface="Times New Roman"/>
                <a:cs typeface="Times New Roman"/>
              </a:rPr>
              <a:t>1)  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222885" marR="5080" lvl="1" indent="-222885" algn="r">
              <a:lnSpc>
                <a:spcPct val="100000"/>
              </a:lnSpc>
              <a:spcBef>
                <a:spcPts val="95"/>
              </a:spcBef>
              <a:buAutoNum type="arabicParenR" startAt="2"/>
              <a:tabLst>
                <a:tab pos="222885" algn="l"/>
              </a:tabLst>
            </a:pP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  <a:p>
            <a:pPr marL="222885" marR="19050" lvl="1" indent="-222885" algn="r">
              <a:lnSpc>
                <a:spcPct val="100000"/>
              </a:lnSpc>
              <a:spcBef>
                <a:spcPts val="110"/>
              </a:spcBef>
              <a:buAutoNum type="arabicParenR" startAt="2"/>
              <a:tabLst>
                <a:tab pos="222885" algn="l"/>
              </a:tabLst>
            </a:pP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222885" marR="5080" lvl="1" indent="-222885" algn="r">
              <a:lnSpc>
                <a:spcPct val="100000"/>
              </a:lnSpc>
              <a:spcBef>
                <a:spcPts val="95"/>
              </a:spcBef>
              <a:buAutoNum type="arabicParenR" startAt="2"/>
              <a:tabLst>
                <a:tab pos="222885" algn="l"/>
              </a:tabLst>
            </a:pP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  <a:p>
            <a:pPr marL="222885" marR="5080" lvl="1" indent="-222885" algn="r">
              <a:lnSpc>
                <a:spcPct val="100000"/>
              </a:lnSpc>
              <a:spcBef>
                <a:spcPts val="100"/>
              </a:spcBef>
              <a:buAutoNum type="arabicParenR" startAt="2"/>
              <a:tabLst>
                <a:tab pos="222885" algn="l"/>
              </a:tabLst>
            </a:pP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  <a:p>
            <a:pPr marL="222885" marR="5080" lvl="1" indent="-222885" algn="r">
              <a:lnSpc>
                <a:spcPct val="100000"/>
              </a:lnSpc>
              <a:spcBef>
                <a:spcPts val="105"/>
              </a:spcBef>
              <a:buAutoNum type="arabicParenR" startAt="2"/>
              <a:tabLst>
                <a:tab pos="222885" algn="l"/>
              </a:tabLst>
            </a:pP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  <a:p>
            <a:pPr marL="222885" marR="5080" lvl="1" indent="-222885" algn="r">
              <a:lnSpc>
                <a:spcPct val="100000"/>
              </a:lnSpc>
              <a:spcBef>
                <a:spcPts val="95"/>
              </a:spcBef>
              <a:buAutoNum type="arabicParenR" startAt="2"/>
              <a:tabLst>
                <a:tab pos="222885" algn="l"/>
              </a:tabLst>
            </a:pP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  <a:p>
            <a:pPr marL="222885" marR="19050" lvl="1" indent="-222885" algn="r">
              <a:lnSpc>
                <a:spcPct val="100000"/>
              </a:lnSpc>
              <a:spcBef>
                <a:spcPts val="100"/>
              </a:spcBef>
              <a:buAutoNum type="arabicParenR" startAt="2"/>
              <a:tabLst>
                <a:tab pos="222885" algn="l"/>
              </a:tabLst>
            </a:pP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222885" marR="19050" lvl="1" indent="-222885" algn="r">
              <a:lnSpc>
                <a:spcPct val="100000"/>
              </a:lnSpc>
              <a:spcBef>
                <a:spcPts val="105"/>
              </a:spcBef>
              <a:buAutoNum type="arabicParenR" startAt="2"/>
              <a:tabLst>
                <a:tab pos="222885" algn="l"/>
              </a:tabLst>
            </a:pP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462280" lvl="1" indent="-222885">
              <a:lnSpc>
                <a:spcPct val="100000"/>
              </a:lnSpc>
              <a:spcBef>
                <a:spcPts val="95"/>
              </a:spcBef>
              <a:buAutoNum type="arabicParenR" startAt="2"/>
              <a:tabLst>
                <a:tab pos="462915" algn="l"/>
              </a:tabLst>
            </a:pP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023" y="430783"/>
            <a:ext cx="2463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spc="-5" dirty="0">
                <a:latin typeface="Trebuchet MS"/>
                <a:cs typeface="Trebuchet MS"/>
              </a:rPr>
              <a:t>41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82141"/>
            <a:ext cx="3985895" cy="2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382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latin typeface="Trebuchet MS"/>
                <a:cs typeface="Trebuchet MS"/>
              </a:rPr>
              <a:t>Daftar</a:t>
            </a:r>
            <a:r>
              <a:rPr sz="1400" spc="10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Pustaka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Burghes,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D.N.,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Borrie,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M.S.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(1981).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Modelling</a:t>
            </a:r>
            <a:r>
              <a:rPr sz="1000" i="1" spc="13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with</a:t>
            </a:r>
            <a:r>
              <a:rPr sz="1000" i="1" spc="12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Differential</a:t>
            </a:r>
            <a:r>
              <a:rPr sz="1000" i="1" spc="1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Equations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John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Wiley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&amp;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Sons.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239395" marR="7620" indent="-227329">
              <a:lnSpc>
                <a:spcPct val="108000"/>
              </a:lnSpc>
            </a:pPr>
            <a:r>
              <a:rPr sz="1000" spc="-5" dirty="0">
                <a:latin typeface="Times New Roman"/>
                <a:cs typeface="Times New Roman"/>
              </a:rPr>
              <a:t>Meyer,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Walter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J.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(1984).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Concepts</a:t>
            </a:r>
            <a:r>
              <a:rPr sz="1000" i="1" spc="5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of</a:t>
            </a:r>
            <a:r>
              <a:rPr sz="1000" i="1" spc="5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Mathematical</a:t>
            </a:r>
            <a:r>
              <a:rPr sz="1000" i="1" spc="6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Modeling.</a:t>
            </a:r>
            <a:r>
              <a:rPr sz="1000" i="1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McGraw-Hill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Book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Company.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Shannon,</a:t>
            </a:r>
            <a:r>
              <a:rPr sz="1000" spc="3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Robert</a:t>
            </a:r>
            <a:r>
              <a:rPr sz="1000" spc="3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E.,</a:t>
            </a:r>
            <a:r>
              <a:rPr sz="1000" spc="3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(1975).</a:t>
            </a:r>
            <a:r>
              <a:rPr sz="1000" spc="35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System</a:t>
            </a:r>
            <a:r>
              <a:rPr sz="1000" i="1" spc="35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Simulation</a:t>
            </a:r>
            <a:r>
              <a:rPr sz="1000" i="1" spc="36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–</a:t>
            </a:r>
            <a:r>
              <a:rPr sz="1000" i="1" spc="36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the</a:t>
            </a:r>
            <a:r>
              <a:rPr sz="1000" i="1" spc="34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art</a:t>
            </a:r>
            <a:r>
              <a:rPr sz="1000" i="1" spc="35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and</a:t>
            </a:r>
            <a:r>
              <a:rPr sz="1000" i="1" spc="36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science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Prentice-Hall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Varberg,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D.,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Purcell,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E.J.,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Rigdon,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S.E.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(2000).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Calculus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Prentice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Hall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7984" y="430783"/>
            <a:ext cx="187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dirty="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8905"/>
            <a:ext cx="8813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95"/>
              </a:spcBef>
              <a:buFont typeface="Symbol"/>
              <a:buChar char=""/>
              <a:tabLst>
                <a:tab pos="239395" algn="l"/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Maket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kapal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264410"/>
            <a:ext cx="3462654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073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rebuchet MS"/>
                <a:cs typeface="Trebuchet MS"/>
              </a:rPr>
              <a:t>(</a:t>
            </a:r>
            <a:r>
              <a:rPr sz="900" i="1" dirty="0">
                <a:latin typeface="Trebuchet MS"/>
                <a:cs typeface="Trebuchet MS"/>
              </a:rPr>
              <a:t>Sumber</a:t>
            </a:r>
            <a:r>
              <a:rPr sz="900" dirty="0">
                <a:latin typeface="Trebuchet MS"/>
                <a:cs typeface="Trebuchet MS"/>
              </a:rPr>
              <a:t>: </a:t>
            </a:r>
            <a:r>
              <a:rPr sz="900" spc="-5" dirty="0">
                <a:latin typeface="Trebuchet MS"/>
                <a:cs typeface="Trebuchet MS"/>
                <a:hlinkClick r:id="rId2"/>
              </a:rPr>
              <a:t>http://blog.handcraftedmodelships.com/</a:t>
            </a:r>
            <a:r>
              <a:rPr sz="900" spc="-5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rebuchet MS"/>
              <a:cs typeface="Trebuchet MS"/>
            </a:endParaRPr>
          </a:p>
          <a:p>
            <a:pPr marL="1678939" marR="1151890" indent="-635" algn="ctr">
              <a:lnSpc>
                <a:spcPts val="1040"/>
              </a:lnSpc>
            </a:pPr>
            <a:r>
              <a:rPr sz="900" spc="-5" dirty="0">
                <a:latin typeface="Trebuchet MS"/>
                <a:cs typeface="Trebuchet MS"/>
              </a:rPr>
              <a:t>Gambar 1.2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M</a:t>
            </a:r>
            <a:r>
              <a:rPr sz="900" spc="-10" dirty="0">
                <a:latin typeface="Trebuchet MS"/>
                <a:cs typeface="Trebuchet MS"/>
              </a:rPr>
              <a:t>a</a:t>
            </a:r>
            <a:r>
              <a:rPr sz="900" spc="-5" dirty="0">
                <a:latin typeface="Trebuchet MS"/>
                <a:cs typeface="Trebuchet MS"/>
              </a:rPr>
              <a:t>k</a:t>
            </a:r>
            <a:r>
              <a:rPr sz="900" dirty="0">
                <a:latin typeface="Trebuchet MS"/>
                <a:cs typeface="Trebuchet MS"/>
              </a:rPr>
              <a:t>et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K</a:t>
            </a:r>
            <a:r>
              <a:rPr sz="900" spc="-5" dirty="0">
                <a:latin typeface="Trebuchet MS"/>
                <a:cs typeface="Trebuchet MS"/>
              </a:rPr>
              <a:t>a</a:t>
            </a:r>
            <a:r>
              <a:rPr sz="900" dirty="0">
                <a:latin typeface="Trebuchet MS"/>
                <a:cs typeface="Trebuchet MS"/>
              </a:rPr>
              <a:t>p</a:t>
            </a:r>
            <a:r>
              <a:rPr sz="900" spc="-5" dirty="0">
                <a:latin typeface="Trebuchet MS"/>
                <a:cs typeface="Trebuchet MS"/>
              </a:rPr>
              <a:t>a</a:t>
            </a:r>
            <a:r>
              <a:rPr sz="900" dirty="0">
                <a:latin typeface="Trebuchet MS"/>
                <a:cs typeface="Trebuchet MS"/>
              </a:rPr>
              <a:t>l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Trebuchet MS"/>
              <a:cs typeface="Trebuchet MS"/>
            </a:endParaRPr>
          </a:p>
          <a:p>
            <a:pPr marL="239395" indent="-227329">
              <a:lnSpc>
                <a:spcPct val="100000"/>
              </a:lnSpc>
              <a:buFont typeface="Symbol"/>
              <a:buChar char=""/>
              <a:tabLst>
                <a:tab pos="239395" algn="l"/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Maket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pesawat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terbang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252341"/>
            <a:ext cx="34613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rebuchet MS"/>
                <a:cs typeface="Trebuchet MS"/>
              </a:rPr>
              <a:t>(</a:t>
            </a:r>
            <a:r>
              <a:rPr sz="900" i="1" dirty="0">
                <a:latin typeface="Trebuchet MS"/>
                <a:cs typeface="Trebuchet MS"/>
              </a:rPr>
              <a:t>Sumber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  <a:hlinkClick r:id="rId3"/>
              </a:rPr>
              <a:t>www.inetgiant.com/Tags/airplane-model</a:t>
            </a:r>
            <a:r>
              <a:rPr sz="900" spc="-5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rebuchet MS"/>
              <a:cs typeface="Trebuchet MS"/>
            </a:endParaRPr>
          </a:p>
          <a:p>
            <a:pPr marL="1384300" marR="852805" indent="307975">
              <a:lnSpc>
                <a:spcPts val="1040"/>
              </a:lnSpc>
            </a:pPr>
            <a:r>
              <a:rPr sz="900" spc="-5" dirty="0">
                <a:latin typeface="Trebuchet MS"/>
                <a:cs typeface="Trebuchet MS"/>
              </a:rPr>
              <a:t>Gambar</a:t>
            </a:r>
            <a:r>
              <a:rPr sz="900" spc="26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1.3 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Maket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Pesawat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Terbang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rebuchet MS"/>
              <a:cs typeface="Trebuchet MS"/>
            </a:endParaRPr>
          </a:p>
          <a:p>
            <a:pPr marL="239395" indent="-227329">
              <a:lnSpc>
                <a:spcPct val="100000"/>
              </a:lnSpc>
              <a:buFont typeface="Symbol"/>
              <a:buChar char=""/>
              <a:tabLst>
                <a:tab pos="239395" algn="l"/>
                <a:tab pos="240029" algn="l"/>
              </a:tabLst>
            </a:pPr>
            <a:r>
              <a:rPr sz="1000" spc="-5" dirty="0">
                <a:latin typeface="Times New Roman"/>
                <a:cs typeface="Times New Roman"/>
              </a:rPr>
              <a:t>Maket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mobil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1995" y="6451803"/>
            <a:ext cx="2028189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rebuchet MS"/>
                <a:cs typeface="Trebuchet MS"/>
              </a:rPr>
              <a:t>(</a:t>
            </a:r>
            <a:r>
              <a:rPr sz="900" i="1" dirty="0">
                <a:latin typeface="Trebuchet MS"/>
                <a:cs typeface="Trebuchet MS"/>
              </a:rPr>
              <a:t>Sumber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  <a:hlinkClick r:id="rId4"/>
              </a:rPr>
              <a:t>http://www.scalecars.com/</a:t>
            </a:r>
            <a:r>
              <a:rPr sz="900" spc="-5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rebuchet MS"/>
              <a:cs typeface="Trebuchet MS"/>
            </a:endParaRPr>
          </a:p>
          <a:p>
            <a:pPr marL="594995" marR="812165" indent="7620">
              <a:lnSpc>
                <a:spcPts val="1040"/>
              </a:lnSpc>
            </a:pPr>
            <a:r>
              <a:rPr sz="900" spc="-5" dirty="0">
                <a:latin typeface="Trebuchet MS"/>
                <a:cs typeface="Trebuchet MS"/>
              </a:rPr>
              <a:t>Gambar </a:t>
            </a:r>
            <a:r>
              <a:rPr sz="900" dirty="0">
                <a:latin typeface="Trebuchet MS"/>
                <a:cs typeface="Trebuchet MS"/>
              </a:rPr>
              <a:t>1.4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M</a:t>
            </a:r>
            <a:r>
              <a:rPr sz="900" spc="-10" dirty="0">
                <a:latin typeface="Trebuchet MS"/>
                <a:cs typeface="Trebuchet MS"/>
              </a:rPr>
              <a:t>a</a:t>
            </a:r>
            <a:r>
              <a:rPr sz="900" spc="-5" dirty="0">
                <a:latin typeface="Trebuchet MS"/>
                <a:cs typeface="Trebuchet MS"/>
              </a:rPr>
              <a:t>k</a:t>
            </a:r>
            <a:r>
              <a:rPr sz="900" dirty="0">
                <a:latin typeface="Trebuchet MS"/>
                <a:cs typeface="Trebuchet MS"/>
              </a:rPr>
              <a:t>et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Mo</a:t>
            </a:r>
            <a:r>
              <a:rPr sz="900" dirty="0">
                <a:latin typeface="Trebuchet MS"/>
                <a:cs typeface="Trebuchet MS"/>
              </a:rPr>
              <a:t>b</a:t>
            </a:r>
            <a:r>
              <a:rPr sz="900" spc="-5" dirty="0">
                <a:latin typeface="Trebuchet MS"/>
                <a:cs typeface="Trebuchet MS"/>
              </a:rPr>
              <a:t>i</a:t>
            </a:r>
            <a:r>
              <a:rPr sz="900" dirty="0">
                <a:latin typeface="Trebuchet MS"/>
                <a:cs typeface="Trebuchet MS"/>
              </a:rPr>
              <a:t>l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5510" y="1094740"/>
            <a:ext cx="1460500" cy="11049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75510" y="3160395"/>
            <a:ext cx="1419225" cy="10617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29789" y="5179695"/>
            <a:ext cx="1527175" cy="1150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187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dirty="0"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896772"/>
            <a:ext cx="3983354" cy="217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7329" algn="just">
              <a:lnSpc>
                <a:spcPct val="1085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Dapat kita lihat bahwa model yang berbentuk </a:t>
            </a:r>
            <a:r>
              <a:rPr sz="1000" spc="-10" dirty="0">
                <a:latin typeface="Times New Roman"/>
                <a:cs typeface="Times New Roman"/>
              </a:rPr>
              <a:t>maket </a:t>
            </a:r>
            <a:r>
              <a:rPr sz="1000" spc="-5" dirty="0">
                <a:latin typeface="Times New Roman"/>
                <a:cs typeface="Times New Roman"/>
              </a:rPr>
              <a:t>produk seperti pada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contoh-contoh</a:t>
            </a:r>
            <a:r>
              <a:rPr sz="1000" dirty="0">
                <a:latin typeface="Times New Roman"/>
                <a:cs typeface="Times New Roman"/>
              </a:rPr>
              <a:t> di </a:t>
            </a:r>
            <a:r>
              <a:rPr sz="1000" spc="-5" dirty="0">
                <a:latin typeface="Times New Roman"/>
                <a:cs typeface="Times New Roman"/>
              </a:rPr>
              <a:t>atas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skala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ukurannya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lebih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kecil.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Oleh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karena </a:t>
            </a:r>
            <a:r>
              <a:rPr sz="1000" spc="-5" dirty="0">
                <a:latin typeface="Times New Roman"/>
                <a:cs typeface="Times New Roman"/>
              </a:rPr>
              <a:t>itu disebut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juga dengan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miniatur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(ii)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busana</a:t>
            </a:r>
            <a:endParaRPr sz="1000">
              <a:latin typeface="Times New Roman"/>
              <a:cs typeface="Times New Roman"/>
            </a:endParaRPr>
          </a:p>
          <a:p>
            <a:pPr marL="12700" marR="5080" indent="227329" algn="just">
              <a:lnSpc>
                <a:spcPct val="108300"/>
              </a:lnSpc>
              <a:spcBef>
                <a:spcPts val="10"/>
              </a:spcBef>
            </a:pPr>
            <a:r>
              <a:rPr sz="1000" spc="-5" dirty="0">
                <a:latin typeface="Times New Roman"/>
                <a:cs typeface="Times New Roman"/>
              </a:rPr>
              <a:t>Sebelum suatu busana dibuat secara massal (jumlah banyak), biasanya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dibuat dahulu modelnya (Gambar </a:t>
            </a:r>
            <a:r>
              <a:rPr sz="1000" dirty="0">
                <a:latin typeface="Times New Roman"/>
                <a:cs typeface="Times New Roman"/>
              </a:rPr>
              <a:t>1.5).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Apabila diperkirakan (melalui survei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pasar) peminat akan model </a:t>
            </a:r>
            <a:r>
              <a:rPr sz="1000" dirty="0">
                <a:latin typeface="Times New Roman"/>
                <a:cs typeface="Times New Roman"/>
              </a:rPr>
              <a:t>baju </a:t>
            </a:r>
            <a:r>
              <a:rPr sz="1000" spc="-5" dirty="0">
                <a:latin typeface="Times New Roman"/>
                <a:cs typeface="Times New Roman"/>
              </a:rPr>
              <a:t>tersebut banyak </a:t>
            </a:r>
            <a:r>
              <a:rPr sz="1000" dirty="0">
                <a:latin typeface="Times New Roman"/>
                <a:cs typeface="Times New Roman"/>
              </a:rPr>
              <a:t>jumlahnya, </a:t>
            </a:r>
            <a:r>
              <a:rPr sz="1000" spc="-10" dirty="0">
                <a:latin typeface="Times New Roman"/>
                <a:cs typeface="Times New Roman"/>
              </a:rPr>
              <a:t>maka </a:t>
            </a:r>
            <a:r>
              <a:rPr sz="1000" dirty="0">
                <a:latin typeface="Times New Roman"/>
                <a:cs typeface="Times New Roman"/>
              </a:rPr>
              <a:t>barulah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diproduksi busana tersebut </a:t>
            </a:r>
            <a:r>
              <a:rPr sz="1000" dirty="0">
                <a:latin typeface="Times New Roman"/>
                <a:cs typeface="Times New Roman"/>
              </a:rPr>
              <a:t>dalam jumlah </a:t>
            </a:r>
            <a:r>
              <a:rPr sz="1000" spc="-5" dirty="0">
                <a:latin typeface="Times New Roman"/>
                <a:cs typeface="Times New Roman"/>
              </a:rPr>
              <a:t>banyak.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Hal </a:t>
            </a:r>
            <a:r>
              <a:rPr sz="1000" dirty="0">
                <a:latin typeface="Times New Roman"/>
                <a:cs typeface="Times New Roman"/>
              </a:rPr>
              <a:t>ini </a:t>
            </a:r>
            <a:r>
              <a:rPr sz="1000" spc="-5" dirty="0">
                <a:latin typeface="Times New Roman"/>
                <a:cs typeface="Times New Roman"/>
              </a:rPr>
              <a:t>dilakukan untuk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menghindari kerugian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mungkin akan </a:t>
            </a:r>
            <a:r>
              <a:rPr sz="1000" dirty="0">
                <a:latin typeface="Times New Roman"/>
                <a:cs typeface="Times New Roman"/>
              </a:rPr>
              <a:t>terjadi.</a:t>
            </a:r>
            <a:endParaRPr sz="1000">
              <a:latin typeface="Times New Roman"/>
              <a:cs typeface="Times New Roman"/>
            </a:endParaRPr>
          </a:p>
          <a:p>
            <a:pPr marL="12700" indent="227329" algn="just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Berbeda</a:t>
            </a:r>
            <a:r>
              <a:rPr sz="1000" spc="25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2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2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berbentuk</a:t>
            </a:r>
            <a:r>
              <a:rPr sz="1000" spc="2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maket</a:t>
            </a:r>
            <a:r>
              <a:rPr sz="1000" spc="2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2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ukurannya</a:t>
            </a:r>
            <a:r>
              <a:rPr sz="1000" spc="2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lebih</a:t>
            </a:r>
            <a:r>
              <a:rPr sz="1000" spc="2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kecil</a:t>
            </a: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8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daripada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produk</a:t>
            </a:r>
            <a:r>
              <a:rPr sz="1000" dirty="0">
                <a:latin typeface="Times New Roman"/>
                <a:cs typeface="Times New Roman"/>
              </a:rPr>
              <a:t> yang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sebenarnya,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ukuran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busana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biasanya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sama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 (atau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mirip)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produk (busana)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sebenarnya.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4191381"/>
            <a:ext cx="3982720" cy="290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rebuchet MS"/>
                <a:cs typeface="Trebuchet MS"/>
              </a:rPr>
              <a:t>(</a:t>
            </a:r>
            <a:r>
              <a:rPr sz="900" i="1" dirty="0">
                <a:latin typeface="Trebuchet MS"/>
                <a:cs typeface="Trebuchet MS"/>
              </a:rPr>
              <a:t>Sumber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4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  <a:hlinkClick r:id="rId2"/>
              </a:rPr>
              <a:t>http://grosir.store.co.id/images/0/Trend_Sifon_prod3121.jpg</a:t>
            </a:r>
            <a:r>
              <a:rPr sz="900" spc="-5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rebuchet MS"/>
              <a:cs typeface="Trebuchet MS"/>
            </a:endParaRPr>
          </a:p>
          <a:p>
            <a:pPr marL="1645285" marR="1638300" algn="ctr">
              <a:lnSpc>
                <a:spcPts val="1040"/>
              </a:lnSpc>
            </a:pPr>
            <a:r>
              <a:rPr sz="900" spc="-5" dirty="0">
                <a:latin typeface="Trebuchet MS"/>
                <a:cs typeface="Trebuchet MS"/>
              </a:rPr>
              <a:t>Gambar </a:t>
            </a:r>
            <a:r>
              <a:rPr sz="900" dirty="0">
                <a:latin typeface="Trebuchet MS"/>
                <a:cs typeface="Trebuchet MS"/>
              </a:rPr>
              <a:t>1.5 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Mo</a:t>
            </a:r>
            <a:r>
              <a:rPr sz="900" dirty="0">
                <a:latin typeface="Trebuchet MS"/>
                <a:cs typeface="Trebuchet MS"/>
              </a:rPr>
              <a:t>d</a:t>
            </a:r>
            <a:r>
              <a:rPr sz="900" spc="-5" dirty="0">
                <a:latin typeface="Trebuchet MS"/>
                <a:cs typeface="Trebuchet MS"/>
              </a:rPr>
              <a:t>e</a:t>
            </a:r>
            <a:r>
              <a:rPr sz="900" dirty="0">
                <a:latin typeface="Trebuchet MS"/>
                <a:cs typeface="Trebuchet MS"/>
              </a:rPr>
              <a:t>l </a:t>
            </a:r>
            <a:r>
              <a:rPr sz="900" spc="-5" dirty="0">
                <a:latin typeface="Trebuchet MS"/>
                <a:cs typeface="Trebuchet MS"/>
              </a:rPr>
              <a:t>Busana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(iii)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Simulator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kendaraan</a:t>
            </a:r>
            <a:endParaRPr sz="1000">
              <a:latin typeface="Times New Roman"/>
              <a:cs typeface="Times New Roman"/>
            </a:endParaRPr>
          </a:p>
          <a:p>
            <a:pPr marL="12700" marR="8255" indent="227329" algn="just">
              <a:lnSpc>
                <a:spcPct val="108000"/>
              </a:lnSpc>
            </a:pPr>
            <a:r>
              <a:rPr sz="1000" spc="-5" dirty="0">
                <a:latin typeface="Times New Roman"/>
                <a:cs typeface="Times New Roman"/>
              </a:rPr>
              <a:t>Sebelum </a:t>
            </a:r>
            <a:r>
              <a:rPr sz="1000" dirty="0">
                <a:latin typeface="Times New Roman"/>
                <a:cs typeface="Times New Roman"/>
              </a:rPr>
              <a:t>calon </a:t>
            </a:r>
            <a:r>
              <a:rPr sz="1000" spc="-5" dirty="0">
                <a:latin typeface="Times New Roman"/>
                <a:cs typeface="Times New Roman"/>
              </a:rPr>
              <a:t>pengguna mengendarai secara langsung kendaraan yang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berisiko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tinggi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terjadinya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kecelakaan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(misal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pesawat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terbang,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kapal,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mobil),</a:t>
            </a: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8400"/>
              </a:lnSpc>
              <a:spcBef>
                <a:spcPts val="5"/>
              </a:spcBef>
            </a:pPr>
            <a:r>
              <a:rPr sz="1000" spc="-10" dirty="0">
                <a:latin typeface="Times New Roman"/>
                <a:cs typeface="Times New Roman"/>
              </a:rPr>
              <a:t>maka </a:t>
            </a:r>
            <a:r>
              <a:rPr sz="1000" spc="-5" dirty="0">
                <a:latin typeface="Times New Roman"/>
                <a:cs typeface="Times New Roman"/>
              </a:rPr>
              <a:t>calon pengguna tersebut harus melewati tahap simulasi mengendarai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menggunakan simulator. Simulator ini dilengkapi dengan peralatan elektronis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termasuk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piranti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lunak</a:t>
            </a:r>
            <a:r>
              <a:rPr sz="1000" dirty="0">
                <a:latin typeface="Times New Roman"/>
                <a:cs typeface="Times New Roman"/>
              </a:rPr>
              <a:t> peralatan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navigasi,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sehingga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seolah-olah</a:t>
            </a:r>
            <a:r>
              <a:rPr sz="1000" spc="25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pengendara sedang mengendarai kendaraan </a:t>
            </a:r>
            <a:r>
              <a:rPr sz="1000" spc="-10" dirty="0">
                <a:latin typeface="Times New Roman"/>
                <a:cs typeface="Times New Roman"/>
              </a:rPr>
              <a:t>yang </a:t>
            </a:r>
            <a:r>
              <a:rPr sz="1000" spc="-5" dirty="0">
                <a:latin typeface="Times New Roman"/>
                <a:cs typeface="Times New Roman"/>
              </a:rPr>
              <a:t>sebenarnya. Dalam simulasi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pengendara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diuji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dahulu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keterampilannya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sesuai</a:t>
            </a:r>
            <a:r>
              <a:rPr sz="1000" dirty="0">
                <a:latin typeface="Times New Roman"/>
                <a:cs typeface="Times New Roman"/>
              </a:rPr>
              <a:t> dengan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spesifikasi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kendaraan yang sebenarnya. Apabila karena sesuatu hal </a:t>
            </a:r>
            <a:r>
              <a:rPr sz="1000" dirty="0">
                <a:latin typeface="Times New Roman"/>
                <a:cs typeface="Times New Roman"/>
              </a:rPr>
              <a:t>terjadi </a:t>
            </a:r>
            <a:r>
              <a:rPr sz="1000" spc="-5" dirty="0">
                <a:latin typeface="Times New Roman"/>
                <a:cs typeface="Times New Roman"/>
              </a:rPr>
              <a:t>kecelakaan,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maka</a:t>
            </a:r>
            <a:r>
              <a:rPr sz="1000" spc="-5" dirty="0">
                <a:latin typeface="Times New Roman"/>
                <a:cs typeface="Times New Roman"/>
              </a:rPr>
              <a:t> kecelakaan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-5" dirty="0">
                <a:latin typeface="Times New Roman"/>
                <a:cs typeface="Times New Roman"/>
              </a:rPr>
              <a:t> sebenarnya.</a:t>
            </a:r>
            <a:r>
              <a:rPr sz="1000" dirty="0">
                <a:latin typeface="Times New Roman"/>
                <a:cs typeface="Times New Roman"/>
              </a:rPr>
              <a:t> Setelah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dalam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simulasi</a:t>
            </a:r>
            <a:r>
              <a:rPr sz="1000" dirty="0">
                <a:latin typeface="Times New Roman"/>
                <a:cs typeface="Times New Roman"/>
              </a:rPr>
              <a:t> si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pengendara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dianggap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mahir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mengendarai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kendaraan,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barulah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dia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mengendarai kendaraan yang sebenarnya. Dengan demikian risiko yang </a:t>
            </a:r>
            <a:r>
              <a:rPr sz="1000" dirty="0">
                <a:latin typeface="Times New Roman"/>
                <a:cs typeface="Times New Roman"/>
              </a:rPr>
              <a:t>akan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terjadi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pada </a:t>
            </a:r>
            <a:r>
              <a:rPr sz="1000" spc="-5" dirty="0">
                <a:latin typeface="Times New Roman"/>
                <a:cs typeface="Times New Roman"/>
              </a:rPr>
              <a:t>proses yang sebenarnya</a:t>
            </a:r>
            <a:r>
              <a:rPr sz="1000" dirty="0">
                <a:latin typeface="Times New Roman"/>
                <a:cs typeface="Times New Roman"/>
              </a:rPr>
              <a:t> dapat </a:t>
            </a:r>
            <a:r>
              <a:rPr sz="1000" spc="-5" dirty="0">
                <a:latin typeface="Times New Roman"/>
                <a:cs typeface="Times New Roman"/>
              </a:rPr>
              <a:t>dikurangi.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7235" y="3138170"/>
            <a:ext cx="783589" cy="1044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7984" y="430783"/>
            <a:ext cx="187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dirty="0"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6772"/>
            <a:ext cx="3978910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6695">
              <a:lnSpc>
                <a:spcPct val="108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1.6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bawah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memperlihatkan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simulator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kokpit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pesawat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terbang.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843910"/>
            <a:ext cx="3978910" cy="15233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643890" marR="155575" indent="-541655">
              <a:lnSpc>
                <a:spcPts val="1040"/>
              </a:lnSpc>
              <a:spcBef>
                <a:spcPts val="165"/>
              </a:spcBef>
            </a:pPr>
            <a:r>
              <a:rPr sz="900" dirty="0">
                <a:latin typeface="Trebuchet MS"/>
                <a:cs typeface="Trebuchet MS"/>
              </a:rPr>
              <a:t>(</a:t>
            </a:r>
            <a:r>
              <a:rPr sz="900" i="1" dirty="0">
                <a:latin typeface="Trebuchet MS"/>
                <a:cs typeface="Trebuchet MS"/>
              </a:rPr>
              <a:t>Sumber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65" dirty="0">
                <a:latin typeface="Trebuchet MS"/>
                <a:cs typeface="Trebuchet MS"/>
              </a:rPr>
              <a:t> </a:t>
            </a:r>
            <a:r>
              <a:rPr sz="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http://airplanesimulation.org/wp-content/uploads/2011/04/ </a:t>
            </a:r>
            <a:r>
              <a:rPr sz="900" spc="-26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airplane-simulation.jpg</a:t>
            </a:r>
            <a:r>
              <a:rPr sz="900" spc="-5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50">
              <a:latin typeface="Trebuchet MS"/>
              <a:cs typeface="Trebuchet MS"/>
            </a:endParaRPr>
          </a:p>
          <a:p>
            <a:pPr marL="3175" algn="ctr">
              <a:lnSpc>
                <a:spcPts val="1060"/>
              </a:lnSpc>
            </a:pPr>
            <a:r>
              <a:rPr sz="900" spc="-5" dirty="0">
                <a:latin typeface="Trebuchet MS"/>
                <a:cs typeface="Trebuchet MS"/>
              </a:rPr>
              <a:t>Gambar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1.6</a:t>
            </a:r>
            <a:endParaRPr sz="900">
              <a:latin typeface="Trebuchet MS"/>
              <a:cs typeface="Trebuchet MS"/>
            </a:endParaRPr>
          </a:p>
          <a:p>
            <a:pPr marL="3810" algn="ctr">
              <a:lnSpc>
                <a:spcPts val="1060"/>
              </a:lnSpc>
            </a:pPr>
            <a:r>
              <a:rPr sz="900" spc="-5" dirty="0">
                <a:latin typeface="Trebuchet MS"/>
                <a:cs typeface="Trebuchet MS"/>
              </a:rPr>
              <a:t>Simulator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Kokpit Pesawat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Terbang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(iv)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Bola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dunia</a:t>
            </a:r>
            <a:endParaRPr sz="1000">
              <a:latin typeface="Times New Roman"/>
              <a:cs typeface="Times New Roman"/>
            </a:endParaRPr>
          </a:p>
          <a:p>
            <a:pPr marL="12700" marR="5080" indent="226695">
              <a:lnSpc>
                <a:spcPts val="130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Berikut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bola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dunia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(globe)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dipandang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sebagai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geografis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permukaan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bumi.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berbentuk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bola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dunia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Times New Roman"/>
                <a:cs typeface="Times New Roman"/>
              </a:rPr>
              <a:t>ini berukuran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jauh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lebih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kecil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daripada</a:t>
            </a:r>
            <a:r>
              <a:rPr sz="1000" spc="-5" dirty="0">
                <a:latin typeface="Times New Roman"/>
                <a:cs typeface="Times New Roman"/>
              </a:rPr>
              <a:t> dunia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(bumi)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sebenarnya.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958078"/>
            <a:ext cx="3977640" cy="102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rebuchet MS"/>
                <a:cs typeface="Trebuchet MS"/>
              </a:rPr>
              <a:t>(</a:t>
            </a:r>
            <a:r>
              <a:rPr sz="900" i="1" dirty="0">
                <a:latin typeface="Trebuchet MS"/>
                <a:cs typeface="Trebuchet MS"/>
              </a:rPr>
              <a:t>Sumber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1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  <a:hlinkClick r:id="rId3"/>
              </a:rPr>
              <a:t>http://www.otherlandtoys.co.uk/images/545684.jpg</a:t>
            </a:r>
            <a:r>
              <a:rPr sz="900" spc="-5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rebuchet MS"/>
              <a:cs typeface="Trebuchet MS"/>
            </a:endParaRPr>
          </a:p>
          <a:p>
            <a:pPr marL="1692275" marR="1680210" algn="ctr">
              <a:lnSpc>
                <a:spcPts val="1060"/>
              </a:lnSpc>
              <a:spcBef>
                <a:spcPts val="5"/>
              </a:spcBef>
            </a:pPr>
            <a:r>
              <a:rPr sz="900" dirty="0">
                <a:latin typeface="Trebuchet MS"/>
                <a:cs typeface="Trebuchet MS"/>
              </a:rPr>
              <a:t>G</a:t>
            </a:r>
            <a:r>
              <a:rPr sz="900" spc="-5" dirty="0">
                <a:latin typeface="Trebuchet MS"/>
                <a:cs typeface="Trebuchet MS"/>
              </a:rPr>
              <a:t>am</a:t>
            </a:r>
            <a:r>
              <a:rPr sz="900" dirty="0">
                <a:latin typeface="Trebuchet MS"/>
                <a:cs typeface="Trebuchet MS"/>
              </a:rPr>
              <a:t>b</a:t>
            </a:r>
            <a:r>
              <a:rPr sz="900" spc="-5" dirty="0">
                <a:latin typeface="Trebuchet MS"/>
                <a:cs typeface="Trebuchet MS"/>
              </a:rPr>
              <a:t>a</a:t>
            </a:r>
            <a:r>
              <a:rPr sz="900" dirty="0">
                <a:latin typeface="Trebuchet MS"/>
                <a:cs typeface="Trebuchet MS"/>
              </a:rPr>
              <a:t>r </a:t>
            </a: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dirty="0">
                <a:latin typeface="Trebuchet MS"/>
                <a:cs typeface="Trebuchet MS"/>
              </a:rPr>
              <a:t>7  </a:t>
            </a:r>
            <a:r>
              <a:rPr sz="900" spc="-5" dirty="0">
                <a:latin typeface="Trebuchet MS"/>
                <a:cs typeface="Trebuchet MS"/>
              </a:rPr>
              <a:t>Bola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Dunia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rebuchet MS"/>
              <a:cs typeface="Trebuchet MS"/>
            </a:endParaRPr>
          </a:p>
          <a:p>
            <a:pPr marL="12700" marR="5080" indent="226695">
              <a:lnSpc>
                <a:spcPct val="108000"/>
              </a:lnSpc>
            </a:pPr>
            <a:r>
              <a:rPr sz="1000" spc="-5" dirty="0">
                <a:latin typeface="Times New Roman"/>
                <a:cs typeface="Times New Roman"/>
              </a:rPr>
              <a:t>Di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samping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beberapa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contoh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fisik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seperti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telah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tentunya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dirty="0">
                <a:latin typeface="Times New Roman"/>
                <a:cs typeface="Times New Roman"/>
              </a:rPr>
              <a:t> dapat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menyebutkan contoh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 lain.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0060" y="1311275"/>
            <a:ext cx="2136140" cy="14325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73300" y="4434840"/>
            <a:ext cx="1136650" cy="1399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187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dirty="0"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6189" y="442975"/>
            <a:ext cx="13906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4" dirty="0">
                <a:latin typeface="Verdana"/>
                <a:cs typeface="Verdana"/>
              </a:rPr>
              <a:t>P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mo</a:t>
            </a:r>
            <a:r>
              <a:rPr sz="800" cap="small" spc="50" dirty="0">
                <a:latin typeface="Verdana"/>
                <a:cs typeface="Verdana"/>
              </a:rPr>
              <a:t>d</a:t>
            </a:r>
            <a:r>
              <a:rPr sz="800" cap="small" spc="65" dirty="0">
                <a:latin typeface="Verdana"/>
                <a:cs typeface="Verdana"/>
              </a:rPr>
              <a:t>e</a:t>
            </a:r>
            <a:r>
              <a:rPr sz="800" cap="small" spc="70" dirty="0">
                <a:latin typeface="Verdana"/>
                <a:cs typeface="Verdana"/>
              </a:rPr>
              <a:t>l</a:t>
            </a:r>
            <a:r>
              <a:rPr sz="800" cap="small" spc="80" dirty="0">
                <a:latin typeface="Verdana"/>
                <a:cs typeface="Verdana"/>
              </a:rPr>
              <a:t>a</a:t>
            </a:r>
            <a:r>
              <a:rPr sz="800" cap="small" spc="85" dirty="0">
                <a:latin typeface="Verdana"/>
                <a:cs typeface="Verdana"/>
              </a:rPr>
              <a:t>n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M</a:t>
            </a:r>
            <a:r>
              <a:rPr sz="800" cap="small" spc="55" dirty="0">
                <a:latin typeface="Verdana"/>
                <a:cs typeface="Verdana"/>
              </a:rPr>
              <a:t>a</a:t>
            </a:r>
            <a:r>
              <a:rPr sz="800" cap="small" spc="60" dirty="0">
                <a:latin typeface="Verdana"/>
                <a:cs typeface="Verdana"/>
              </a:rPr>
              <a:t>t</a:t>
            </a:r>
            <a:r>
              <a:rPr sz="800" cap="small" spc="75" dirty="0">
                <a:latin typeface="Verdana"/>
                <a:cs typeface="Verdana"/>
              </a:rPr>
              <a:t>e</a:t>
            </a:r>
            <a:r>
              <a:rPr sz="800" cap="small" spc="60" dirty="0">
                <a:latin typeface="Verdana"/>
                <a:cs typeface="Verdana"/>
              </a:rPr>
              <a:t>m</a:t>
            </a:r>
            <a:r>
              <a:rPr sz="800" cap="small" spc="70" dirty="0">
                <a:latin typeface="Verdana"/>
                <a:cs typeface="Verdana"/>
              </a:rPr>
              <a:t>at</a:t>
            </a:r>
            <a:r>
              <a:rPr sz="800" cap="small" spc="-50" dirty="0">
                <a:latin typeface="Verdana"/>
                <a:cs typeface="Verdana"/>
              </a:rPr>
              <a:t>i</a:t>
            </a:r>
            <a:r>
              <a:rPr sz="800" cap="small" spc="85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700" spc="-5" dirty="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902868"/>
            <a:ext cx="3980815" cy="117475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70"/>
              </a:spcBef>
            </a:pPr>
            <a:r>
              <a:rPr sz="1000" b="1" dirty="0">
                <a:latin typeface="Times New Roman"/>
                <a:cs typeface="Times New Roman"/>
              </a:rPr>
              <a:t>2.    </a:t>
            </a:r>
            <a:r>
              <a:rPr sz="1000" b="1" spc="-5" dirty="0">
                <a:latin typeface="Times New Roman"/>
                <a:cs typeface="Times New Roman"/>
              </a:rPr>
              <a:t>Model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Abstrak</a:t>
            </a:r>
            <a:endParaRPr sz="1000">
              <a:latin typeface="Times New Roman"/>
              <a:cs typeface="Times New Roman"/>
            </a:endParaRPr>
          </a:p>
          <a:p>
            <a:pPr marL="12700" indent="227329" algn="just">
              <a:lnSpc>
                <a:spcPct val="100000"/>
              </a:lnSpc>
              <a:spcBef>
                <a:spcPts val="75"/>
              </a:spcBef>
            </a:pPr>
            <a:r>
              <a:rPr sz="1000" dirty="0">
                <a:latin typeface="Times New Roman"/>
                <a:cs typeface="Times New Roman"/>
              </a:rPr>
              <a:t>Berbeda</a:t>
            </a:r>
            <a:r>
              <a:rPr sz="1000" spc="2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spc="2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spc="2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fisik</a:t>
            </a:r>
            <a:r>
              <a:rPr sz="1000" spc="2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(yang</a:t>
            </a:r>
            <a:r>
              <a:rPr sz="1000" spc="2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bendanya</a:t>
            </a:r>
            <a:r>
              <a:rPr sz="1000" spc="2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ada</a:t>
            </a:r>
            <a:r>
              <a:rPr sz="1000" spc="2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dan</a:t>
            </a:r>
            <a:r>
              <a:rPr sz="1000" spc="25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</a:t>
            </a:r>
            <a:r>
              <a:rPr sz="1000" spc="2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diraba),</a:t>
            </a: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8000"/>
              </a:lnSpc>
              <a:spcBef>
                <a:spcPts val="10"/>
              </a:spcBef>
            </a:pPr>
            <a:r>
              <a:rPr sz="1000" spc="-5" dirty="0">
                <a:latin typeface="Times New Roman"/>
                <a:cs typeface="Times New Roman"/>
              </a:rPr>
              <a:t>model abstrak ini </a:t>
            </a:r>
            <a:r>
              <a:rPr sz="1000" dirty="0">
                <a:latin typeface="Times New Roman"/>
                <a:cs typeface="Times New Roman"/>
              </a:rPr>
              <a:t>tidak </a:t>
            </a:r>
            <a:r>
              <a:rPr sz="1000" spc="-5" dirty="0">
                <a:latin typeface="Times New Roman"/>
                <a:cs typeface="Times New Roman"/>
              </a:rPr>
              <a:t>ada benda, </a:t>
            </a:r>
            <a:r>
              <a:rPr sz="1000" spc="-10" dirty="0">
                <a:latin typeface="Times New Roman"/>
                <a:cs typeface="Times New Roman"/>
              </a:rPr>
              <a:t>yang </a:t>
            </a:r>
            <a:r>
              <a:rPr sz="1000" spc="-5" dirty="0">
                <a:latin typeface="Times New Roman"/>
                <a:cs typeface="Times New Roman"/>
              </a:rPr>
              <a:t>tentu saja tidak </a:t>
            </a:r>
            <a:r>
              <a:rPr sz="1000" dirty="0">
                <a:latin typeface="Times New Roman"/>
                <a:cs typeface="Times New Roman"/>
              </a:rPr>
              <a:t>dapat </a:t>
            </a:r>
            <a:r>
              <a:rPr sz="1000" spc="-5" dirty="0">
                <a:latin typeface="Times New Roman"/>
                <a:cs typeface="Times New Roman"/>
              </a:rPr>
              <a:t>diraba. Jenis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digambarkan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(dituliskan)</a:t>
            </a:r>
            <a:r>
              <a:rPr sz="1000" dirty="0">
                <a:latin typeface="Times New Roman"/>
                <a:cs typeface="Times New Roman"/>
              </a:rPr>
              <a:t> di </a:t>
            </a:r>
            <a:r>
              <a:rPr sz="1000" spc="-5" dirty="0">
                <a:latin typeface="Times New Roman"/>
                <a:cs typeface="Times New Roman"/>
              </a:rPr>
              <a:t>atas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kertas,</a:t>
            </a:r>
            <a:r>
              <a:rPr sz="1000" dirty="0">
                <a:latin typeface="Times New Roman"/>
                <a:cs typeface="Times New Roman"/>
              </a:rPr>
              <a:t> jadi </a:t>
            </a:r>
            <a:r>
              <a:rPr sz="1000" spc="-10" dirty="0">
                <a:latin typeface="Times New Roman"/>
                <a:cs typeface="Times New Roman"/>
              </a:rPr>
              <a:t>yang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diraba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hanya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kertasnya.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Berikut ini diberikan </a:t>
            </a:r>
            <a:r>
              <a:rPr sz="1000" dirty="0">
                <a:latin typeface="Times New Roman"/>
                <a:cs typeface="Times New Roman"/>
              </a:rPr>
              <a:t>beberapa </a:t>
            </a:r>
            <a:r>
              <a:rPr sz="1000" spc="-5" dirty="0">
                <a:latin typeface="Times New Roman"/>
                <a:cs typeface="Times New Roman"/>
              </a:rPr>
              <a:t>contoh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abstrak.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217699"/>
            <a:ext cx="2448560" cy="52006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000" spc="-5" dirty="0">
                <a:latin typeface="Times New Roman"/>
                <a:cs typeface="Times New Roman"/>
              </a:rPr>
              <a:t>(i)</a:t>
            </a:r>
            <a:r>
              <a:rPr sz="1000" spc="5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Rancangan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 (berikut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denah)</a:t>
            </a:r>
            <a:endParaRPr sz="1000">
              <a:latin typeface="Times New Roman"/>
              <a:cs typeface="Times New Roman"/>
            </a:endParaRPr>
          </a:p>
          <a:p>
            <a:pPr marL="12700" marR="5080" indent="227329">
              <a:lnSpc>
                <a:spcPct val="108000"/>
              </a:lnSpc>
            </a:pPr>
            <a:r>
              <a:rPr sz="1000" spc="-5" dirty="0">
                <a:latin typeface="Times New Roman"/>
                <a:cs typeface="Times New Roman"/>
              </a:rPr>
              <a:t>Di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bawah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(Gambar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1.8)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diberikan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denahnya)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1178" y="2395855"/>
            <a:ext cx="547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rancangan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6406" y="2395855"/>
            <a:ext cx="349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4958" y="2395855"/>
            <a:ext cx="427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(berikut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5181981"/>
            <a:ext cx="3981450" cy="168783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553720" marR="214629" indent="-541655">
              <a:lnSpc>
                <a:spcPts val="1040"/>
              </a:lnSpc>
              <a:spcBef>
                <a:spcPts val="165"/>
              </a:spcBef>
            </a:pPr>
            <a:r>
              <a:rPr sz="900" dirty="0">
                <a:latin typeface="Trebuchet MS"/>
                <a:cs typeface="Trebuchet MS"/>
              </a:rPr>
              <a:t>(</a:t>
            </a:r>
            <a:r>
              <a:rPr sz="900" i="1" dirty="0">
                <a:latin typeface="Trebuchet MS"/>
                <a:cs typeface="Trebuchet MS"/>
              </a:rPr>
              <a:t>Sumber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50" dirty="0">
                <a:latin typeface="Trebuchet MS"/>
                <a:cs typeface="Trebuchet MS"/>
              </a:rPr>
              <a:t> </a:t>
            </a:r>
            <a:r>
              <a:rPr sz="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http://www.tinyhousedesign.com/wp-content/uploads/2008/ </a:t>
            </a:r>
            <a:r>
              <a:rPr sz="900" spc="-26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07/sheldon-designs-tiny-house-plans.gif</a:t>
            </a:r>
            <a:r>
              <a:rPr sz="900" spc="-5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rebuchet MS"/>
              <a:cs typeface="Trebuchet MS"/>
            </a:endParaRPr>
          </a:p>
          <a:p>
            <a:pPr marL="1123950" marR="1113790" indent="568325">
              <a:lnSpc>
                <a:spcPts val="1040"/>
              </a:lnSpc>
            </a:pPr>
            <a:r>
              <a:rPr sz="900" spc="-5" dirty="0">
                <a:latin typeface="Trebuchet MS"/>
                <a:cs typeface="Trebuchet MS"/>
              </a:rPr>
              <a:t>Gambar</a:t>
            </a:r>
            <a:r>
              <a:rPr sz="900" spc="28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1.8 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Rancangan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Gambar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dan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Denahnya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rebuchet MS"/>
              <a:cs typeface="Trebuchet MS"/>
            </a:endParaRPr>
          </a:p>
          <a:p>
            <a:pPr marL="12700" marR="5080" indent="227329" algn="just">
              <a:lnSpc>
                <a:spcPct val="108500"/>
              </a:lnSpc>
            </a:pPr>
            <a:r>
              <a:rPr sz="1000" spc="-5" dirty="0">
                <a:latin typeface="Times New Roman"/>
                <a:cs typeface="Times New Roman"/>
              </a:rPr>
              <a:t>Tentunya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Anda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dapat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membedakan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antara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maket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(Gambar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1.1)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 rancangan gambar rumah (Gambar </a:t>
            </a:r>
            <a:r>
              <a:rPr sz="1000" dirty="0">
                <a:latin typeface="Times New Roman"/>
                <a:cs typeface="Times New Roman"/>
              </a:rPr>
              <a:t>1.8). </a:t>
            </a:r>
            <a:r>
              <a:rPr sz="1000" spc="-10" dirty="0">
                <a:latin typeface="Times New Roman"/>
                <a:cs typeface="Times New Roman"/>
              </a:rPr>
              <a:t>Memang </a:t>
            </a:r>
            <a:r>
              <a:rPr sz="1000" spc="-5" dirty="0">
                <a:latin typeface="Times New Roman"/>
                <a:cs typeface="Times New Roman"/>
              </a:rPr>
              <a:t>sebenarnya keduanya </a:t>
            </a:r>
            <a:r>
              <a:rPr sz="1000" dirty="0">
                <a:latin typeface="Times New Roman"/>
                <a:cs typeface="Times New Roman"/>
              </a:rPr>
              <a:t> dapat </a:t>
            </a:r>
            <a:r>
              <a:rPr sz="1000" spc="-5" dirty="0">
                <a:latin typeface="Times New Roman"/>
                <a:cs typeface="Times New Roman"/>
              </a:rPr>
              <a:t>disebut juga </a:t>
            </a:r>
            <a:r>
              <a:rPr sz="1000" dirty="0">
                <a:latin typeface="Times New Roman"/>
                <a:cs typeface="Times New Roman"/>
              </a:rPr>
              <a:t>rancangan. Tetapi </a:t>
            </a:r>
            <a:r>
              <a:rPr sz="1000" spc="-10" dirty="0">
                <a:latin typeface="Times New Roman"/>
                <a:cs typeface="Times New Roman"/>
              </a:rPr>
              <a:t>maket </a:t>
            </a:r>
            <a:r>
              <a:rPr sz="1000" spc="-5" dirty="0">
                <a:latin typeface="Times New Roman"/>
                <a:cs typeface="Times New Roman"/>
              </a:rPr>
              <a:t>rumah </a:t>
            </a:r>
            <a:r>
              <a:rPr sz="1000" dirty="0">
                <a:latin typeface="Times New Roman"/>
                <a:cs typeface="Times New Roman"/>
              </a:rPr>
              <a:t>lebih </a:t>
            </a:r>
            <a:r>
              <a:rPr sz="1000" spc="-5" dirty="0">
                <a:latin typeface="Times New Roman"/>
                <a:cs typeface="Times New Roman"/>
              </a:rPr>
              <a:t>mendekati bentuk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rumahnya (bentuk </a:t>
            </a:r>
            <a:r>
              <a:rPr sz="1000" dirty="0">
                <a:latin typeface="Times New Roman"/>
                <a:cs typeface="Times New Roman"/>
              </a:rPr>
              <a:t>dalam </a:t>
            </a:r>
            <a:r>
              <a:rPr sz="1000" spc="-5" dirty="0">
                <a:latin typeface="Times New Roman"/>
                <a:cs typeface="Times New Roman"/>
              </a:rPr>
              <a:t>ruang sehari-hari), sedangkan rancangan gambar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seperti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 sketsa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yang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disajikan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-5" dirty="0">
                <a:latin typeface="Times New Roman"/>
                <a:cs typeface="Times New Roman"/>
              </a:rPr>
              <a:t> atas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kertas.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8301" y="2784844"/>
            <a:ext cx="1806024" cy="2258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75"/>
            <a:ext cx="13557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SzPct val="87500"/>
              <a:buFont typeface="Wingdings"/>
              <a:buChar char=""/>
              <a:tabLst>
                <a:tab pos="142240" algn="l"/>
              </a:tabLst>
            </a:pPr>
            <a:r>
              <a:rPr sz="800" spc="60" dirty="0">
                <a:latin typeface="Verdana"/>
                <a:cs typeface="Verdana"/>
              </a:rPr>
              <a:t>MATA4324/MODUL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1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7984" y="430783"/>
            <a:ext cx="187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.</a:t>
            </a:r>
            <a:r>
              <a:rPr sz="900" dirty="0">
                <a:latin typeface="Trebuchet MS"/>
                <a:cs typeface="Trebuchet MS"/>
              </a:rPr>
              <a:t>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89762"/>
            <a:ext cx="3434079" cy="323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(ii)</a:t>
            </a:r>
            <a:r>
              <a:rPr sz="1000" spc="2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Rancangan gambar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mobil</a:t>
            </a:r>
            <a:endParaRPr sz="1000">
              <a:latin typeface="Times New Roman"/>
              <a:cs typeface="Times New Roman"/>
            </a:endParaRPr>
          </a:p>
          <a:p>
            <a:pPr marL="239395">
              <a:lnSpc>
                <a:spcPts val="1175"/>
              </a:lnSpc>
            </a:pP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1.9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bawah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merupakan rancangan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mobil.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534539"/>
            <a:ext cx="3982720" cy="187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83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rebuchet MS"/>
                <a:cs typeface="Trebuchet MS"/>
              </a:rPr>
              <a:t>(</a:t>
            </a:r>
            <a:r>
              <a:rPr sz="900" i="1" dirty="0">
                <a:latin typeface="Trebuchet MS"/>
                <a:cs typeface="Trebuchet MS"/>
              </a:rPr>
              <a:t>Sumber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26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  <a:hlinkClick r:id="rId2"/>
              </a:rPr>
              <a:t>http://www.carbodydesign.com/</a:t>
            </a:r>
            <a:r>
              <a:rPr sz="900" spc="-5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rebuchet MS"/>
              <a:cs typeface="Trebuchet MS"/>
            </a:endParaRPr>
          </a:p>
          <a:p>
            <a:pPr marL="1346200" marR="1339850" indent="346075">
              <a:lnSpc>
                <a:spcPts val="1040"/>
              </a:lnSpc>
            </a:pPr>
            <a:r>
              <a:rPr sz="900" spc="-5" dirty="0">
                <a:latin typeface="Trebuchet MS"/>
                <a:cs typeface="Trebuchet MS"/>
              </a:rPr>
              <a:t>Gambar 1.9 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Rancangan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Gambar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Mobil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rebuchet MS"/>
              <a:cs typeface="Trebuchet MS"/>
            </a:endParaRPr>
          </a:p>
          <a:p>
            <a:pPr marL="12700" marR="8255" indent="226695" algn="just">
              <a:lnSpc>
                <a:spcPts val="115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Cobalah </a:t>
            </a:r>
            <a:r>
              <a:rPr sz="1000" spc="-10" dirty="0">
                <a:latin typeface="Times New Roman"/>
                <a:cs typeface="Times New Roman"/>
              </a:rPr>
              <a:t>Anda </a:t>
            </a:r>
            <a:r>
              <a:rPr sz="1000" spc="-5" dirty="0">
                <a:latin typeface="Times New Roman"/>
                <a:cs typeface="Times New Roman"/>
              </a:rPr>
              <a:t>bedakan antara model mobil </a:t>
            </a:r>
            <a:r>
              <a:rPr sz="1000" dirty="0">
                <a:latin typeface="Times New Roman"/>
                <a:cs typeface="Times New Roman"/>
              </a:rPr>
              <a:t>pada </a:t>
            </a:r>
            <a:r>
              <a:rPr sz="1000" spc="-5" dirty="0">
                <a:latin typeface="Times New Roman"/>
                <a:cs typeface="Times New Roman"/>
              </a:rPr>
              <a:t>Gambar </a:t>
            </a:r>
            <a:r>
              <a:rPr sz="1000" dirty="0">
                <a:latin typeface="Times New Roman"/>
                <a:cs typeface="Times New Roman"/>
              </a:rPr>
              <a:t>1.4 </a:t>
            </a:r>
            <a:r>
              <a:rPr sz="1000" spc="-5" dirty="0">
                <a:latin typeface="Times New Roman"/>
                <a:cs typeface="Times New Roman"/>
              </a:rPr>
              <a:t>dan model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mobil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pada </a:t>
            </a:r>
            <a:r>
              <a:rPr sz="1000" spc="-5" dirty="0">
                <a:latin typeface="Times New Roman"/>
                <a:cs typeface="Times New Roman"/>
              </a:rPr>
              <a:t>Gambar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1.9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ditinjau </a:t>
            </a:r>
            <a:r>
              <a:rPr sz="1000" dirty="0">
                <a:latin typeface="Times New Roman"/>
                <a:cs typeface="Times New Roman"/>
              </a:rPr>
              <a:t>dari</a:t>
            </a:r>
            <a:r>
              <a:rPr sz="1000" spc="-5" dirty="0">
                <a:latin typeface="Times New Roman"/>
                <a:cs typeface="Times New Roman"/>
              </a:rPr>
              <a:t> jenis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modelnya.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algn="just">
              <a:lnSpc>
                <a:spcPts val="1170"/>
              </a:lnSpc>
            </a:pPr>
            <a:r>
              <a:rPr sz="1000" spc="-5" dirty="0">
                <a:latin typeface="Times New Roman"/>
                <a:cs typeface="Times New Roman"/>
              </a:rPr>
              <a:t>(ii)</a:t>
            </a:r>
            <a:r>
              <a:rPr sz="1000" spc="3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Diagram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rancangan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sirkuit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elektronik</a:t>
            </a:r>
            <a:endParaRPr sz="1000">
              <a:latin typeface="Times New Roman"/>
              <a:cs typeface="Times New Roman"/>
            </a:endParaRPr>
          </a:p>
          <a:p>
            <a:pPr marL="12700" marR="5080" indent="226695" algn="just">
              <a:lnSpc>
                <a:spcPct val="96100"/>
              </a:lnSpc>
              <a:spcBef>
                <a:spcPts val="15"/>
              </a:spcBef>
            </a:pPr>
            <a:r>
              <a:rPr sz="1000" spc="-5" dirty="0">
                <a:latin typeface="Times New Roman"/>
                <a:cs typeface="Times New Roman"/>
              </a:rPr>
              <a:t>Sebelum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difabrikasi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suatu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sirkuit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elektronik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untuk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keperluan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tertentu,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dibuat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dahulu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rancangannya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(Gambar</a:t>
            </a:r>
            <a:r>
              <a:rPr sz="1000" dirty="0">
                <a:latin typeface="Times New Roman"/>
                <a:cs typeface="Times New Roman"/>
              </a:rPr>
              <a:t> 1.10).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Setelah</a:t>
            </a:r>
            <a:r>
              <a:rPr sz="1000" dirty="0">
                <a:latin typeface="Times New Roman"/>
                <a:cs typeface="Times New Roman"/>
              </a:rPr>
              <a:t> sudah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melalui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tahap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pemeriksaan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dianggap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benar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sesuai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dengan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spesifikasi</a:t>
            </a:r>
            <a:r>
              <a:rPr sz="1000" dirty="0">
                <a:latin typeface="Times New Roman"/>
                <a:cs typeface="Times New Roman"/>
              </a:rPr>
              <a:t> keperluannya,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barulah rancangan sirkuit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elektronik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tersebut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difabrikasi.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3276" y="6384747"/>
            <a:ext cx="2998470" cy="6934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552450" marR="5080" indent="-540385">
              <a:lnSpc>
                <a:spcPts val="1040"/>
              </a:lnSpc>
              <a:spcBef>
                <a:spcPts val="165"/>
              </a:spcBef>
            </a:pPr>
            <a:r>
              <a:rPr sz="900" dirty="0">
                <a:latin typeface="Trebuchet MS"/>
                <a:cs typeface="Trebuchet MS"/>
              </a:rPr>
              <a:t>(</a:t>
            </a:r>
            <a:r>
              <a:rPr sz="900" i="1" dirty="0">
                <a:latin typeface="Trebuchet MS"/>
                <a:cs typeface="Trebuchet MS"/>
              </a:rPr>
              <a:t>Sumber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3"/>
              </a:rPr>
              <a:t>http://schematics.circuitdiagram.net/thumbs/ </a:t>
            </a:r>
            <a:r>
              <a:rPr sz="900" spc="-26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3"/>
              </a:rPr>
              <a:t>viu1246337725w.gif</a:t>
            </a:r>
            <a:r>
              <a:rPr sz="900" spc="-5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rebuchet MS"/>
              <a:cs typeface="Trebuchet MS"/>
            </a:endParaRPr>
          </a:p>
          <a:p>
            <a:pPr marL="986790" marR="538480" indent="405130">
              <a:lnSpc>
                <a:spcPts val="1040"/>
              </a:lnSpc>
            </a:pPr>
            <a:r>
              <a:rPr sz="900" spc="-5" dirty="0">
                <a:latin typeface="Trebuchet MS"/>
                <a:cs typeface="Trebuchet MS"/>
              </a:rPr>
              <a:t>Gambar 1.10 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Rancangan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Sirkuit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Elektronik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1020" y="1295400"/>
            <a:ext cx="2164080" cy="10826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4500" y="4533265"/>
            <a:ext cx="2323465" cy="1781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7781</Words>
  <Application>Microsoft Office PowerPoint</Application>
  <PresentationFormat>Custom</PresentationFormat>
  <Paragraphs>941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Symbol</vt:lpstr>
      <vt:lpstr>Times New Roman</vt:lpstr>
      <vt:lpstr>Trebuchet MS</vt:lpstr>
      <vt:lpstr>Verdana</vt:lpstr>
      <vt:lpstr>Wingdings</vt:lpstr>
      <vt:lpstr>Office Theme</vt:lpstr>
      <vt:lpstr>Konsep Umum Model dan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Umum Model dan</dc:title>
  <dc:creator>Adang</dc:creator>
  <cp:lastModifiedBy>Asus Indonesia</cp:lastModifiedBy>
  <cp:revision>1</cp:revision>
  <dcterms:created xsi:type="dcterms:W3CDTF">2023-10-20T16:02:01Z</dcterms:created>
  <dcterms:modified xsi:type="dcterms:W3CDTF">2023-10-20T16:03:08Z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2015-07-10T00:00:00Z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2023-10-20T00:00:00Z</vt:filetime>
  </property>
</Properties>
</file>