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4660"/>
  </p:normalViewPr>
  <p:slideViewPr>
    <p:cSldViewPr>
      <p:cViewPr varScale="1">
        <p:scale>
          <a:sx n="80" d="100"/>
          <a:sy n="80" d="100"/>
        </p:scale>
        <p:origin x="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8878-289B-4B13-BC1F-E672197F4EE2}" type="datetimeFigureOut">
              <a:rPr lang="id-ID" smtClean="0"/>
              <a:pPr/>
              <a:t>18/10/2023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8814-AE8A-4E79-8D3E-9920673FAE7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Pemodelan Simulasi Sistem Diskrit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Muhammad Muaidi</a:t>
            </a:r>
          </a:p>
          <a:p>
            <a:r>
              <a:rPr lang="id-ID" smtClean="0"/>
              <a:t>202187001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Contoh simulasi sistem diskrit sederhana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Misalkan suatu BPR “X” hanya mengoperasikan 1 </a:t>
            </a:r>
            <a:r>
              <a:rPr lang="id-ID" dirty="0" smtClean="0"/>
              <a:t>orang teller </a:t>
            </a:r>
            <a:r>
              <a:rPr lang="id-ID" dirty="0"/>
              <a:t>untuk melayani nasabah, dimana waktu </a:t>
            </a:r>
            <a:r>
              <a:rPr lang="id-ID" dirty="0" smtClean="0"/>
              <a:t>kedatangan nasabah </a:t>
            </a:r>
            <a:r>
              <a:rPr lang="id-ID" dirty="0"/>
              <a:t>ke BPR “X” berkisar setiap 1 sampai 10 menit. </a:t>
            </a:r>
            <a:r>
              <a:rPr lang="id-ID" dirty="0" smtClean="0"/>
              <a:t>Seorang nasabah </a:t>
            </a:r>
            <a:r>
              <a:rPr lang="id-ID" dirty="0"/>
              <a:t>dilayani sekitar 1 sampai 6 menit. Akan </a:t>
            </a:r>
            <a:r>
              <a:rPr lang="id-ID" dirty="0" smtClean="0"/>
              <a:t>dilakukan simulasi </a:t>
            </a:r>
            <a:r>
              <a:rPr lang="id-ID" dirty="0"/>
              <a:t>terhadap </a:t>
            </a:r>
            <a:r>
              <a:rPr lang="id-ID" dirty="0" smtClean="0"/>
              <a:t>6 </a:t>
            </a:r>
            <a:r>
              <a:rPr lang="id-ID" dirty="0"/>
              <a:t>orang nasabah untuk menghitung </a:t>
            </a:r>
            <a:r>
              <a:rPr lang="id-ID" dirty="0" smtClean="0"/>
              <a:t>kinerja pelayanan </a:t>
            </a:r>
            <a:r>
              <a:rPr lang="id-ID" dirty="0"/>
              <a:t>seperti persentase waktu kosong teller, </a:t>
            </a:r>
            <a:r>
              <a:rPr lang="id-ID" dirty="0" smtClean="0"/>
              <a:t>rata-rata waktu </a:t>
            </a:r>
            <a:r>
              <a:rPr lang="id-ID" dirty="0"/>
              <a:t>yang diperlukan nasabah untuk dilayani dan </a:t>
            </a:r>
            <a:r>
              <a:rPr lang="id-ID" dirty="0" smtClean="0"/>
              <a:t>sebagainya. </a:t>
            </a:r>
            <a:r>
              <a:rPr lang="sv-SE" dirty="0" smtClean="0"/>
              <a:t>Misalkan </a:t>
            </a:r>
            <a:r>
              <a:rPr lang="sv-SE" dirty="0"/>
              <a:t>waktu kedatangan dan waktu pelayanan dari </a:t>
            </a:r>
            <a:r>
              <a:rPr lang="id-ID" dirty="0" smtClean="0"/>
              <a:t>6 nasabah </a:t>
            </a:r>
            <a:r>
              <a:rPr lang="id-ID" dirty="0"/>
              <a:t>tersebut adalah sebagai berikut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Nasabah Ke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Waktu Antar Kedatangan (Menit)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Nasabah Ke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Waktu Pelayanan (Menit)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Simulasi Kedatangan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Asumsikan bahwa nasabah 1 datang pada menit ke 0 dan </a:t>
            </a:r>
            <a:r>
              <a:rPr lang="sv-SE" dirty="0" smtClean="0"/>
              <a:t>8</a:t>
            </a:r>
            <a:r>
              <a:rPr lang="id-ID" dirty="0" smtClean="0"/>
              <a:t> menit </a:t>
            </a:r>
            <a:r>
              <a:rPr lang="id-ID" dirty="0"/>
              <a:t>kemudian datang nasabah ke 2. Jadi nasabah ke </a:t>
            </a:r>
            <a:r>
              <a:rPr lang="id-ID" dirty="0" smtClean="0"/>
              <a:t>2 datang </a:t>
            </a:r>
            <a:r>
              <a:rPr lang="id-ID" dirty="0"/>
              <a:t>pada menit ke 8. Sedang nasabah ke 3 datang 6 </a:t>
            </a:r>
            <a:r>
              <a:rPr lang="id-ID" dirty="0" smtClean="0"/>
              <a:t>menit setelah </a:t>
            </a:r>
            <a:r>
              <a:rPr lang="id-ID" dirty="0"/>
              <a:t>nasabah ke 2, jadi nasabah ke 3 datang pada menit </a:t>
            </a:r>
            <a:r>
              <a:rPr lang="id-ID" dirty="0" smtClean="0"/>
              <a:t>ke 14</a:t>
            </a:r>
            <a:r>
              <a:rPr lang="id-ID" dirty="0"/>
              <a:t>. Dengan analogi yang sama, nasabah ke 4 datang </a:t>
            </a:r>
            <a:r>
              <a:rPr lang="id-ID" dirty="0" smtClean="0"/>
              <a:t>pada menit </a:t>
            </a:r>
            <a:r>
              <a:rPr lang="id-ID" dirty="0"/>
              <a:t>ke 15, nasabah ke 5 datang pada menit ke 23, </a:t>
            </a:r>
            <a:r>
              <a:rPr lang="id-ID" dirty="0" smtClean="0"/>
              <a:t>dan seterusnya</a:t>
            </a:r>
            <a:r>
              <a:rPr lang="id-ID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Simulasi Kedatangan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6135" t="37406" r="15325" b="30110"/>
          <a:stretch>
            <a:fillRect/>
          </a:stretch>
        </p:blipFill>
        <p:spPr bwMode="auto">
          <a:xfrm>
            <a:off x="1331640" y="1844824"/>
            <a:ext cx="687130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Simulasi Pelayanan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Nasabah 1 datang pada saat ke 0 dan langsung dilayani </a:t>
            </a:r>
            <a:r>
              <a:rPr lang="de-DE" dirty="0" smtClean="0"/>
              <a:t>oleh</a:t>
            </a:r>
            <a:r>
              <a:rPr lang="id-ID" dirty="0" smtClean="0"/>
              <a:t> teller </a:t>
            </a:r>
            <a:r>
              <a:rPr lang="id-ID" dirty="0"/>
              <a:t>selama 4 menit. Karena datang pertama kali, </a:t>
            </a:r>
            <a:r>
              <a:rPr lang="id-ID" dirty="0" smtClean="0"/>
              <a:t>maka nasabah </a:t>
            </a:r>
            <a:r>
              <a:rPr lang="id-ID" dirty="0"/>
              <a:t>1 tidak memerlukan waktu tunggu. </a:t>
            </a:r>
            <a:r>
              <a:rPr lang="id-ID" dirty="0" smtClean="0"/>
              <a:t>Waktu </a:t>
            </a:r>
            <a:r>
              <a:rPr lang="sv-SE" dirty="0" smtClean="0"/>
              <a:t>pelayanan </a:t>
            </a:r>
            <a:r>
              <a:rPr lang="sv-SE" dirty="0"/>
              <a:t>nasabah 1 dimulai menit ke 0 dan berakhir </a:t>
            </a:r>
            <a:r>
              <a:rPr lang="sv-SE" dirty="0" smtClean="0"/>
              <a:t>menit</a:t>
            </a:r>
            <a:r>
              <a:rPr lang="id-ID" dirty="0" smtClean="0"/>
              <a:t> ke </a:t>
            </a:r>
            <a:r>
              <a:rPr lang="id-ID" dirty="0"/>
              <a:t>4. Nasabah 1 berada dalam system selama 4 menit.</a:t>
            </a:r>
          </a:p>
          <a:p>
            <a:r>
              <a:rPr lang="id-ID" dirty="0"/>
              <a:t>Nasabah 2 datang pada menit ke 8, berarti teller </a:t>
            </a:r>
            <a:r>
              <a:rPr lang="id-ID" dirty="0" smtClean="0"/>
              <a:t>mempunyai delay </a:t>
            </a:r>
            <a:r>
              <a:rPr lang="id-ID" dirty="0"/>
              <a:t>(idle time) selama 4 menit. Nasabah ke 2 </a:t>
            </a:r>
            <a:r>
              <a:rPr lang="id-ID" dirty="0" smtClean="0"/>
              <a:t>dilayani mulai </a:t>
            </a:r>
            <a:r>
              <a:rPr lang="id-ID" dirty="0"/>
              <a:t>menit ke 8 dan karena waktu layanan nasabah 2 </a:t>
            </a:r>
            <a:r>
              <a:rPr lang="id-ID" dirty="0" smtClean="0"/>
              <a:t>adalah </a:t>
            </a:r>
            <a:r>
              <a:rPr lang="sv-SE" dirty="0" smtClean="0"/>
              <a:t>1 </a:t>
            </a:r>
            <a:r>
              <a:rPr lang="sv-SE" dirty="0"/>
              <a:t>menit maka layanan berakhir pada menit ke 9. Nasabah </a:t>
            </a:r>
            <a:r>
              <a:rPr lang="sv-SE" dirty="0" smtClean="0"/>
              <a:t>2</a:t>
            </a:r>
            <a:r>
              <a:rPr lang="id-ID" dirty="0" smtClean="0"/>
              <a:t> tidak </a:t>
            </a:r>
            <a:r>
              <a:rPr lang="id-ID" dirty="0"/>
              <a:t>memerlukan waktu tunggu untuk dilayani, karena </a:t>
            </a:r>
            <a:r>
              <a:rPr lang="id-ID" dirty="0" smtClean="0"/>
              <a:t>teller sebelumnya </a:t>
            </a:r>
            <a:r>
              <a:rPr lang="id-ID" dirty="0"/>
              <a:t>dalam keadaan idle. Nasabah 2 berada </a:t>
            </a:r>
            <a:r>
              <a:rPr lang="id-ID" dirty="0" smtClean="0"/>
              <a:t>dalam system </a:t>
            </a:r>
            <a:r>
              <a:rPr lang="id-ID" dirty="0"/>
              <a:t>selama 1 menit.</a:t>
            </a:r>
          </a:p>
          <a:p>
            <a:r>
              <a:rPr lang="sv-SE" dirty="0"/>
              <a:t>Nasabah 3 datang pada menit ke 14, berarti </a:t>
            </a:r>
            <a:r>
              <a:rPr lang="sv-SE" dirty="0" smtClean="0"/>
              <a:t>teller</a:t>
            </a:r>
            <a:r>
              <a:rPr lang="id-ID" dirty="0" smtClean="0"/>
              <a:t> mempunyai </a:t>
            </a:r>
            <a:r>
              <a:rPr lang="id-ID" dirty="0"/>
              <a:t>idle time selama 5 menit. Nasabah 3 </a:t>
            </a:r>
            <a:r>
              <a:rPr lang="id-ID" dirty="0" smtClean="0"/>
              <a:t>dilayani mulai </a:t>
            </a:r>
            <a:r>
              <a:rPr lang="id-ID" dirty="0"/>
              <a:t>menit ke 14 dan berakhir pada menit ke 18. Nasabah </a:t>
            </a:r>
            <a:r>
              <a:rPr lang="id-ID" dirty="0" smtClean="0"/>
              <a:t>3 tidak </a:t>
            </a:r>
            <a:r>
              <a:rPr lang="id-ID" dirty="0"/>
              <a:t>memerlukan waktu tunggu untuk dilayani dan </a:t>
            </a:r>
            <a:r>
              <a:rPr lang="id-ID" dirty="0" smtClean="0"/>
              <a:t>berada dalam </a:t>
            </a:r>
            <a:r>
              <a:rPr lang="id-ID" dirty="0"/>
              <a:t>system selama 4 menit.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Simulasi Pelayanan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Jumlah waktu pelayanan = 18</a:t>
            </a:r>
          </a:p>
          <a:p>
            <a:r>
              <a:rPr lang="id-ID" dirty="0" smtClean="0"/>
              <a:t>Jumlah waktu tunggu (Antrian) = 3</a:t>
            </a:r>
          </a:p>
          <a:p>
            <a:r>
              <a:rPr lang="id-ID" dirty="0" smtClean="0"/>
              <a:t>Jumlah waktu dalam sistem = 21</a:t>
            </a:r>
          </a:p>
          <a:p>
            <a:r>
              <a:rPr lang="id-ID" dirty="0" smtClean="0"/>
              <a:t>Jumlah waktu idle teller = 12</a:t>
            </a:r>
          </a:p>
          <a:p>
            <a:r>
              <a:rPr lang="id-ID" dirty="0" smtClean="0"/>
              <a:t>Waktu selesai dilayani terakhir = 30</a:t>
            </a:r>
            <a:endParaRPr lang="id-ID" dirty="0"/>
          </a:p>
          <a:p>
            <a:pPr>
              <a:buNone/>
            </a:pP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61605"/>
          <a:stretch>
            <a:fillRect/>
          </a:stretch>
        </p:blipFill>
        <p:spPr bwMode="auto">
          <a:xfrm>
            <a:off x="467544" y="1340768"/>
            <a:ext cx="8064896" cy="230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Simulasi Pelayanan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816224"/>
            <a:ext cx="8229600" cy="5041776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Rata2 waktu tunggu = 3/6 = 0.5 menit</a:t>
            </a:r>
          </a:p>
          <a:p>
            <a:r>
              <a:rPr lang="id-ID" dirty="0"/>
              <a:t>Peluang nasabah harus menunggu untuk dilayani : </a:t>
            </a:r>
            <a:r>
              <a:rPr lang="id-ID" dirty="0" smtClean="0"/>
              <a:t>6(maksimum waktu dalam sistem)/6(jumlah nasabah) = 1 (100%)</a:t>
            </a:r>
            <a:endParaRPr lang="id-ID" dirty="0"/>
          </a:p>
          <a:p>
            <a:r>
              <a:rPr lang="id-ID" dirty="0" smtClean="0"/>
              <a:t>Rata-rata </a:t>
            </a:r>
            <a:r>
              <a:rPr lang="id-ID" dirty="0"/>
              <a:t>waktu yang dibutuhkan nasabah dalam system </a:t>
            </a:r>
            <a:r>
              <a:rPr lang="id-ID" dirty="0" smtClean="0"/>
              <a:t>: 21/6 </a:t>
            </a:r>
            <a:r>
              <a:rPr lang="id-ID" dirty="0"/>
              <a:t>= </a:t>
            </a:r>
            <a:r>
              <a:rPr lang="id-ID" dirty="0" smtClean="0"/>
              <a:t>3.5 menit</a:t>
            </a:r>
          </a:p>
          <a:p>
            <a:pPr>
              <a:buNone/>
            </a:pPr>
            <a:r>
              <a:rPr lang="id-ID" dirty="0"/>
              <a:t> </a:t>
            </a:r>
            <a:r>
              <a:rPr lang="id-ID" dirty="0" smtClean="0"/>
              <a:t>   (Rata-rata </a:t>
            </a:r>
            <a:r>
              <a:rPr lang="id-ID" dirty="0"/>
              <a:t>waktu menunggu + rata-rata waktu pelayanan)</a:t>
            </a:r>
          </a:p>
          <a:p>
            <a:r>
              <a:rPr lang="id-ID" dirty="0"/>
              <a:t>R</a:t>
            </a:r>
            <a:r>
              <a:rPr lang="fi-FI" dirty="0" smtClean="0"/>
              <a:t>ata-rata </a:t>
            </a:r>
            <a:r>
              <a:rPr lang="fi-FI" dirty="0"/>
              <a:t>waktu pelayanan : </a:t>
            </a:r>
            <a:r>
              <a:rPr lang="id-ID" dirty="0" smtClean="0"/>
              <a:t>18</a:t>
            </a:r>
            <a:r>
              <a:rPr lang="fi-FI" dirty="0" smtClean="0"/>
              <a:t>/</a:t>
            </a:r>
            <a:r>
              <a:rPr lang="id-ID" dirty="0" smtClean="0"/>
              <a:t>6</a:t>
            </a:r>
            <a:r>
              <a:rPr lang="fi-FI" dirty="0" smtClean="0"/>
              <a:t> </a:t>
            </a:r>
            <a:r>
              <a:rPr lang="fi-FI" dirty="0"/>
              <a:t>= </a:t>
            </a:r>
            <a:r>
              <a:rPr lang="fi-FI" dirty="0" smtClean="0"/>
              <a:t>3 </a:t>
            </a:r>
            <a:r>
              <a:rPr lang="fi-FI" dirty="0"/>
              <a:t>menit</a:t>
            </a:r>
          </a:p>
          <a:p>
            <a:r>
              <a:rPr lang="id-ID" dirty="0" smtClean="0"/>
              <a:t>Persentase </a:t>
            </a:r>
            <a:r>
              <a:rPr lang="id-ID" dirty="0"/>
              <a:t>teller menganggur : </a:t>
            </a:r>
            <a:r>
              <a:rPr lang="id-ID" dirty="0" smtClean="0"/>
              <a:t>(3/30) </a:t>
            </a:r>
            <a:r>
              <a:rPr lang="id-ID" dirty="0"/>
              <a:t>* 100% = </a:t>
            </a:r>
            <a:r>
              <a:rPr lang="id-ID" dirty="0" smtClean="0"/>
              <a:t>10%</a:t>
            </a:r>
            <a:endParaRPr lang="id-ID" dirty="0"/>
          </a:p>
          <a:p>
            <a:r>
              <a:rPr lang="id-ID" dirty="0" smtClean="0"/>
              <a:t>Rata-rata </a:t>
            </a:r>
            <a:r>
              <a:rPr lang="id-ID" dirty="0"/>
              <a:t>waktu antar kedatangan nasabah : </a:t>
            </a:r>
            <a:r>
              <a:rPr lang="id-ID" dirty="0" smtClean="0"/>
              <a:t>26/5 </a:t>
            </a:r>
            <a:r>
              <a:rPr lang="id-ID" dirty="0"/>
              <a:t>= </a:t>
            </a:r>
            <a:r>
              <a:rPr lang="id-ID" dirty="0" smtClean="0"/>
              <a:t>5.2 menit</a:t>
            </a:r>
            <a:endParaRPr lang="id-ID" dirty="0"/>
          </a:p>
          <a:p>
            <a:r>
              <a:rPr lang="sv-SE" dirty="0" smtClean="0"/>
              <a:t>Rata-rata </a:t>
            </a:r>
            <a:r>
              <a:rPr lang="sv-SE" dirty="0"/>
              <a:t>waktu tunggu nasabah yang mengantri : </a:t>
            </a:r>
            <a:r>
              <a:rPr lang="id-ID" dirty="0"/>
              <a:t>3</a:t>
            </a:r>
            <a:r>
              <a:rPr lang="sv-SE" dirty="0" smtClean="0"/>
              <a:t>/</a:t>
            </a:r>
            <a:r>
              <a:rPr lang="id-ID" dirty="0" smtClean="0"/>
              <a:t>6 = 0.5 </a:t>
            </a:r>
            <a:r>
              <a:rPr lang="id-ID" dirty="0"/>
              <a:t>menit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Berdasarkan hasil simulasi tersebut tampak bahwa </a:t>
            </a:r>
            <a:r>
              <a:rPr lang="id-ID" dirty="0" smtClean="0"/>
              <a:t>sistem pelayanan </a:t>
            </a:r>
            <a:r>
              <a:rPr lang="id-ID" dirty="0"/>
              <a:t>nasabah pada BPR “X” </a:t>
            </a:r>
            <a:r>
              <a:rPr lang="id-ID" dirty="0" smtClean="0"/>
              <a:t>belum </a:t>
            </a:r>
            <a:r>
              <a:rPr lang="id-ID" dirty="0"/>
              <a:t>bagus, </a:t>
            </a:r>
            <a:r>
              <a:rPr lang="id-ID" dirty="0" smtClean="0"/>
              <a:t>sebab jumlah </a:t>
            </a:r>
            <a:r>
              <a:rPr lang="id-ID" dirty="0"/>
              <a:t>nasabah yang harus mengantri untuk </a:t>
            </a:r>
            <a:r>
              <a:rPr lang="id-ID" dirty="0" smtClean="0"/>
              <a:t>mendapatkan pelayanan </a:t>
            </a:r>
            <a:r>
              <a:rPr lang="id-ID" dirty="0"/>
              <a:t>terhitung </a:t>
            </a:r>
            <a:r>
              <a:rPr lang="id-ID" dirty="0" smtClean="0"/>
              <a:t>sangat tinggi </a:t>
            </a:r>
            <a:r>
              <a:rPr lang="id-ID" dirty="0"/>
              <a:t>yaitu </a:t>
            </a:r>
            <a:r>
              <a:rPr lang="id-ID" dirty="0" smtClean="0"/>
              <a:t>100% </a:t>
            </a:r>
            <a:r>
              <a:rPr lang="id-ID" dirty="0"/>
              <a:t>walaupun </a:t>
            </a:r>
            <a:r>
              <a:rPr lang="id-ID" dirty="0" smtClean="0"/>
              <a:t>tingkat menganggur </a:t>
            </a:r>
            <a:r>
              <a:rPr lang="id-ID" dirty="0"/>
              <a:t>bagi teller hanya </a:t>
            </a:r>
            <a:r>
              <a:rPr lang="id-ID" dirty="0" smtClean="0"/>
              <a:t>10%.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kELOMPOK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Aplikasi DES?</a:t>
            </a:r>
          </a:p>
          <a:p>
            <a:r>
              <a:rPr lang="id-ID" dirty="0" smtClean="0"/>
              <a:t>Pengembangan DES Model?</a:t>
            </a:r>
          </a:p>
          <a:p>
            <a:r>
              <a:rPr lang="id-ID" dirty="0" smtClean="0"/>
              <a:t>Contoh Penerapan?</a:t>
            </a:r>
          </a:p>
          <a:p>
            <a:r>
              <a:rPr lang="id-ID" dirty="0" smtClean="0"/>
              <a:t>Presentasi Minggu depan dengan PPT. Terbatas untuk 2 kelompok saja!!</a:t>
            </a:r>
          </a:p>
          <a:p>
            <a:r>
              <a:rPr lang="id-ID" dirty="0" smtClean="0"/>
              <a:t>Aturan. Cepet2an kumpulin di email saya.</a:t>
            </a:r>
          </a:p>
          <a:p>
            <a:r>
              <a:rPr lang="id-ID" dirty="0" smtClean="0"/>
              <a:t>Email: sukasenyumm@windowslive.com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Sistem: Kumpulan entitas yang berinteraksi bersama-sama untuk mencapai suatu tujuan</a:t>
            </a:r>
          </a:p>
          <a:p>
            <a:r>
              <a:rPr lang="id-ID" dirty="0" smtClean="0"/>
              <a:t>Model: Representasi abstrak dari sebuah sistem aktual.</a:t>
            </a:r>
          </a:p>
          <a:p>
            <a:r>
              <a:rPr lang="id-ID" dirty="0" smtClean="0"/>
              <a:t>Jenis Model: Fisik dan </a:t>
            </a:r>
            <a:r>
              <a:rPr lang="id-ID" b="1" dirty="0" smtClean="0"/>
              <a:t>Matematis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Karakteristik Sistem diskrit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State</a:t>
            </a:r>
            <a:r>
              <a:rPr lang="id-ID" dirty="0" smtClean="0"/>
              <a:t>: deretan variabel suatu keadaan, atau</a:t>
            </a:r>
          </a:p>
          <a:p>
            <a:r>
              <a:rPr lang="id-ID" b="1" dirty="0" smtClean="0"/>
              <a:t>Event</a:t>
            </a:r>
            <a:r>
              <a:rPr lang="id-ID" dirty="0" smtClean="0"/>
              <a:t>: kejadian dari sistem fisik yang berubah secara diskrit pada titik-titik tertentu.</a:t>
            </a:r>
          </a:p>
          <a:p>
            <a:r>
              <a:rPr lang="id-ID" b="1" dirty="0" smtClean="0"/>
              <a:t>Diskrit</a:t>
            </a:r>
            <a:r>
              <a:rPr lang="id-ID" dirty="0" smtClean="0"/>
              <a:t> adalah sejumlah elemen berhingga yang berbeda atau elemen-elemen yang tidak bersambungan.</a:t>
            </a:r>
          </a:p>
          <a:p>
            <a:r>
              <a:rPr lang="id-ID" dirty="0" smtClean="0"/>
              <a:t>Lawan dari Diskrit adalah </a:t>
            </a:r>
            <a:r>
              <a:rPr lang="id-ID" b="1" dirty="0" smtClean="0"/>
              <a:t>Continue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Sifat Karakteristik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Statis &lt;&gt; dinamis, dan</a:t>
            </a:r>
          </a:p>
          <a:p>
            <a:r>
              <a:rPr lang="id-ID" dirty="0" smtClean="0"/>
              <a:t>Deterministic &lt;&gt; stokastik, baik pada entitas atau suatu kejadian.</a:t>
            </a:r>
          </a:p>
          <a:p>
            <a:r>
              <a:rPr lang="id-ID" dirty="0" smtClean="0"/>
              <a:t>Pemodelan sistem diskrit sering disebut dengan </a:t>
            </a:r>
            <a:r>
              <a:rPr lang="id-ID" b="1" dirty="0" smtClean="0"/>
              <a:t>DES Model(</a:t>
            </a:r>
            <a:r>
              <a:rPr lang="id-ID" b="1" i="1" dirty="0" smtClean="0"/>
              <a:t>Discrete-Event Simulation Model</a:t>
            </a:r>
            <a:r>
              <a:rPr lang="id-ID" b="1" dirty="0" smtClean="0"/>
              <a:t>)</a:t>
            </a:r>
          </a:p>
          <a:p>
            <a:r>
              <a:rPr lang="id-ID" dirty="0" smtClean="0"/>
              <a:t>Variabel Penting:</a:t>
            </a:r>
            <a:r>
              <a:rPr lang="id-ID" b="1" dirty="0" smtClean="0"/>
              <a:t> waktu </a:t>
            </a:r>
            <a:r>
              <a:rPr lang="id-ID" dirty="0" smtClean="0"/>
              <a:t>dan</a:t>
            </a:r>
            <a:r>
              <a:rPr lang="id-ID" b="1" dirty="0" smtClean="0"/>
              <a:t> keadaan</a:t>
            </a:r>
            <a:endParaRPr lang="id-ID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Sistem Diskrit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/>
              <a:t>Variable Keadaan Sistem (System State </a:t>
            </a:r>
            <a:r>
              <a:rPr lang="id-ID" b="1" dirty="0" smtClean="0"/>
              <a:t>Variable)</a:t>
            </a:r>
            <a:br>
              <a:rPr lang="id-ID" b="1" dirty="0" smtClean="0"/>
            </a:br>
            <a:r>
              <a:rPr lang="id-ID" dirty="0" smtClean="0"/>
              <a:t>Kumpulan </a:t>
            </a:r>
            <a:r>
              <a:rPr lang="id-ID" dirty="0"/>
              <a:t>variable yang memuat semua informasi </a:t>
            </a:r>
            <a:r>
              <a:rPr lang="id-ID" dirty="0" smtClean="0"/>
              <a:t>yang diperlukan </a:t>
            </a:r>
            <a:r>
              <a:rPr lang="id-ID" dirty="0"/>
              <a:t>(lengkap dan minimal) untuk </a:t>
            </a:r>
            <a:r>
              <a:rPr lang="id-ID" dirty="0" smtClean="0"/>
              <a:t>mendeskripsikan sistem </a:t>
            </a:r>
            <a:r>
              <a:rPr lang="id-ID" dirty="0"/>
              <a:t>pada waktu tertentu</a:t>
            </a:r>
            <a:r>
              <a:rPr lang="id-ID" dirty="0" smtClean="0"/>
              <a:t>.</a:t>
            </a:r>
          </a:p>
          <a:p>
            <a:r>
              <a:rPr lang="id-ID" b="1" dirty="0"/>
              <a:t>Entitas (</a:t>
            </a:r>
            <a:r>
              <a:rPr lang="id-ID" b="1" dirty="0" smtClean="0"/>
              <a:t>Entitity) </a:t>
            </a:r>
            <a:br>
              <a:rPr lang="id-ID" b="1" dirty="0" smtClean="0"/>
            </a:br>
            <a:r>
              <a:rPr lang="id-ID" dirty="0" smtClean="0"/>
              <a:t>Suatu </a:t>
            </a:r>
            <a:r>
              <a:rPr lang="id-ID" dirty="0"/>
              <a:t>obyek atau komponen dalam sistem </a:t>
            </a:r>
            <a:r>
              <a:rPr lang="id-ID" dirty="0" smtClean="0"/>
              <a:t>yang </a:t>
            </a:r>
            <a:r>
              <a:rPr lang="it-IT" dirty="0" smtClean="0"/>
              <a:t>membutuhkan </a:t>
            </a:r>
            <a:r>
              <a:rPr lang="it-IT" dirty="0"/>
              <a:t>representasi secara eksplisit di dalam </a:t>
            </a:r>
            <a:r>
              <a:rPr lang="it-IT" dirty="0" smtClean="0"/>
              <a:t>model.</a:t>
            </a:r>
            <a:r>
              <a:rPr lang="id-ID" dirty="0" smtClean="0"/>
              <a:t> Suatu </a:t>
            </a:r>
            <a:r>
              <a:rPr lang="id-ID" dirty="0"/>
              <a:t>entitas pada suatu system dapat bersifat dinamik </a:t>
            </a:r>
            <a:r>
              <a:rPr lang="id-ID" dirty="0" smtClean="0"/>
              <a:t>atau static</a:t>
            </a:r>
            <a:r>
              <a:rPr lang="id-ID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Sistem Diskrit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/>
              <a:t>Atribut (</a:t>
            </a:r>
            <a:r>
              <a:rPr lang="id-ID" b="1" dirty="0" smtClean="0"/>
              <a:t>Attributes)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Karakteristik </a:t>
            </a:r>
            <a:r>
              <a:rPr lang="id-ID" dirty="0"/>
              <a:t>dari suatu entitas. Beberapa atribut dari </a:t>
            </a:r>
            <a:r>
              <a:rPr lang="id-ID" dirty="0" smtClean="0"/>
              <a:t>suatu entitas </a:t>
            </a:r>
            <a:r>
              <a:rPr lang="id-ID" dirty="0"/>
              <a:t>dapat berupa variable keadaan status. Suatu </a:t>
            </a:r>
            <a:r>
              <a:rPr lang="id-ID" dirty="0" smtClean="0"/>
              <a:t>atribut </a:t>
            </a:r>
            <a:r>
              <a:rPr lang="nn-NO" dirty="0" smtClean="0"/>
              <a:t>yang </a:t>
            </a:r>
            <a:r>
              <a:rPr lang="nn-NO" dirty="0"/>
              <a:t>berlaku pada satu observasi mungkin tidak </a:t>
            </a:r>
            <a:r>
              <a:rPr lang="nn-NO" dirty="0" smtClean="0"/>
              <a:t>berlaku</a:t>
            </a:r>
            <a:r>
              <a:rPr lang="id-ID" dirty="0" smtClean="0"/>
              <a:t> pada </a:t>
            </a:r>
            <a:r>
              <a:rPr lang="id-ID" dirty="0"/>
              <a:t>observasi yang lain.</a:t>
            </a:r>
          </a:p>
          <a:p>
            <a:r>
              <a:rPr lang="id-ID" b="1" dirty="0" smtClean="0"/>
              <a:t>Kejadian </a:t>
            </a:r>
            <a:r>
              <a:rPr lang="id-ID" b="1" dirty="0"/>
              <a:t>(</a:t>
            </a:r>
            <a:r>
              <a:rPr lang="id-ID" b="1" dirty="0" smtClean="0"/>
              <a:t>Event)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Suatu </a:t>
            </a:r>
            <a:r>
              <a:rPr lang="id-ID" dirty="0"/>
              <a:t>peristiwa yang dapat </a:t>
            </a:r>
            <a:r>
              <a:rPr lang="id-ID" dirty="0" smtClean="0"/>
              <a:t>mengubah keadaan </a:t>
            </a:r>
            <a:r>
              <a:rPr lang="id-ID" dirty="0"/>
              <a:t>sistem.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Sistem Diskrit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b="1" dirty="0"/>
              <a:t>Aktivitas (</a:t>
            </a:r>
            <a:r>
              <a:rPr lang="id-ID" b="1" dirty="0" smtClean="0"/>
              <a:t>Activity)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Kegiatan </a:t>
            </a:r>
            <a:r>
              <a:rPr lang="id-ID" dirty="0"/>
              <a:t>dari entitas dengan rentang waktu yang </a:t>
            </a:r>
            <a:r>
              <a:rPr lang="id-ID" dirty="0" smtClean="0"/>
              <a:t>diketahui </a:t>
            </a:r>
            <a:r>
              <a:rPr lang="fi-FI" dirty="0" smtClean="0"/>
              <a:t>secara </a:t>
            </a:r>
            <a:r>
              <a:rPr lang="fi-FI" dirty="0"/>
              <a:t>jelas kapan mulai dan selesainya. </a:t>
            </a:r>
            <a:r>
              <a:rPr lang="fi-FI" dirty="0" smtClean="0"/>
              <a:t>Aktivitas</a:t>
            </a:r>
            <a:r>
              <a:rPr lang="id-ID" dirty="0" smtClean="0"/>
              <a:t> </a:t>
            </a:r>
            <a:r>
              <a:rPr lang="nb-NO" dirty="0" smtClean="0"/>
              <a:t>merupakan </a:t>
            </a:r>
            <a:r>
              <a:rPr lang="nb-NO" dirty="0"/>
              <a:t>salah satu bentuk spesifikasi model. </a:t>
            </a:r>
            <a:r>
              <a:rPr lang="nb-NO" dirty="0" smtClean="0"/>
              <a:t>Rentang</a:t>
            </a:r>
            <a:r>
              <a:rPr lang="id-ID" dirty="0" smtClean="0"/>
              <a:t> waktu </a:t>
            </a:r>
            <a:r>
              <a:rPr lang="id-ID" dirty="0"/>
              <a:t>aktivitas dapat konstan, berubah-ubah secara </a:t>
            </a:r>
            <a:r>
              <a:rPr lang="id-ID" dirty="0" smtClean="0"/>
              <a:t>random mengikuti </a:t>
            </a:r>
            <a:r>
              <a:rPr lang="id-ID" dirty="0"/>
              <a:t>distrubusi statistik, input dari suatu file, </a:t>
            </a:r>
            <a:r>
              <a:rPr lang="id-ID" dirty="0" smtClean="0"/>
              <a:t>atau  </a:t>
            </a:r>
            <a:r>
              <a:rPr lang="nl-NL" dirty="0" smtClean="0"/>
              <a:t>ditentukan </a:t>
            </a:r>
            <a:r>
              <a:rPr lang="nl-NL" dirty="0"/>
              <a:t>dan dihitung berdasarkan keadaan event</a:t>
            </a:r>
            <a:r>
              <a:rPr lang="nl-NL" dirty="0" smtClean="0"/>
              <a:t>.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- </a:t>
            </a:r>
            <a:r>
              <a:rPr lang="id-ID" b="1" dirty="0"/>
              <a:t>Event Notice </a:t>
            </a:r>
            <a:r>
              <a:rPr lang="id-ID" dirty="0"/>
              <a:t>: catatan tentang event yang sedang </a:t>
            </a:r>
            <a:r>
              <a:rPr lang="id-ID" dirty="0" smtClean="0"/>
              <a:t>terjadi atau </a:t>
            </a:r>
            <a:r>
              <a:rPr lang="id-ID" dirty="0"/>
              <a:t>yang akan terjadi</a:t>
            </a:r>
            <a:r>
              <a:rPr lang="id-ID" dirty="0" smtClean="0"/>
              <a:t>.</a:t>
            </a:r>
            <a:br>
              <a:rPr lang="id-ID" dirty="0" smtClean="0"/>
            </a:br>
            <a:r>
              <a:rPr lang="id-ID" dirty="0" smtClean="0"/>
              <a:t>- </a:t>
            </a:r>
            <a:r>
              <a:rPr lang="id-ID" b="1" dirty="0"/>
              <a:t>Event List : </a:t>
            </a:r>
            <a:r>
              <a:rPr lang="id-ID" dirty="0"/>
              <a:t>disebut juga Future Event List (</a:t>
            </a:r>
            <a:r>
              <a:rPr lang="id-ID" dirty="0" smtClean="0"/>
              <a:t>FEL) berisikan </a:t>
            </a:r>
            <a:r>
              <a:rPr lang="id-ID" dirty="0"/>
              <a:t>daftar event, khususnya event-event yang </a:t>
            </a:r>
            <a:r>
              <a:rPr lang="id-ID" dirty="0" smtClean="0"/>
              <a:t>akan terjadi</a:t>
            </a:r>
            <a:r>
              <a:rPr lang="id-ID" dirty="0"/>
              <a:t>, disusun menurut waktu.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Sistem Diskrit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b="1" dirty="0"/>
              <a:t>Tunda (</a:t>
            </a:r>
            <a:r>
              <a:rPr lang="id-ID" b="1" dirty="0" smtClean="0"/>
              <a:t>Delay)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Kegiatan </a:t>
            </a:r>
            <a:r>
              <a:rPr lang="id-ID" dirty="0"/>
              <a:t>dari entitas dengan rentang waktu yang </a:t>
            </a:r>
            <a:r>
              <a:rPr lang="id-ID" dirty="0" smtClean="0"/>
              <a:t>tidak </a:t>
            </a:r>
            <a:r>
              <a:rPr lang="fi-FI" dirty="0" smtClean="0"/>
              <a:t>diketahui </a:t>
            </a:r>
            <a:r>
              <a:rPr lang="fi-FI" dirty="0"/>
              <a:t>secara jelas kapan mulai dan </a:t>
            </a:r>
            <a:r>
              <a:rPr lang="fi-FI" dirty="0" smtClean="0"/>
              <a:t>selesainya.</a:t>
            </a:r>
            <a:r>
              <a:rPr lang="id-ID" dirty="0" smtClean="0"/>
              <a:t> Merupakan </a:t>
            </a:r>
            <a:r>
              <a:rPr lang="id-ID" dirty="0"/>
              <a:t>bagian dari variable hasil simulasi. Delay </a:t>
            </a:r>
            <a:r>
              <a:rPr lang="id-ID" dirty="0" smtClean="0"/>
              <a:t>dapat juga </a:t>
            </a:r>
            <a:r>
              <a:rPr lang="id-ID" dirty="0"/>
              <a:t>terjadi ketika pasokan sumber daya pelayanan </a:t>
            </a:r>
            <a:r>
              <a:rPr lang="id-ID" dirty="0" smtClean="0"/>
              <a:t>sedang </a:t>
            </a:r>
            <a:r>
              <a:rPr lang="nb-NO" dirty="0" smtClean="0"/>
              <a:t>kosong </a:t>
            </a:r>
            <a:r>
              <a:rPr lang="nb-NO" dirty="0"/>
              <a:t>(tidak terpenuhi pada saat tersebut) sehingga </a:t>
            </a:r>
            <a:r>
              <a:rPr lang="nb-NO" dirty="0" smtClean="0"/>
              <a:t>entitas</a:t>
            </a:r>
            <a:r>
              <a:rPr lang="id-ID" dirty="0" smtClean="0"/>
              <a:t> harus </a:t>
            </a:r>
            <a:r>
              <a:rPr lang="id-ID" dirty="0"/>
              <a:t>menunggu untuk mendapat layanan.</a:t>
            </a:r>
          </a:p>
          <a:p>
            <a:r>
              <a:rPr lang="id-ID" b="1" dirty="0" smtClean="0"/>
              <a:t>Clock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Variabel </a:t>
            </a:r>
            <a:r>
              <a:rPr lang="id-ID" dirty="0"/>
              <a:t>yang merepresentasikan total lama waktu </a:t>
            </a:r>
            <a:r>
              <a:rPr lang="id-ID" dirty="0" smtClean="0"/>
              <a:t>simulasi. 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904875"/>
            <a:ext cx="62674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730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Pemodelan Simulasi Sistem Diskrit</vt:lpstr>
      <vt:lpstr>Pengantar</vt:lpstr>
      <vt:lpstr>Karakteristik Sistem diskrit</vt:lpstr>
      <vt:lpstr>Sifat Karakteristik</vt:lpstr>
      <vt:lpstr>Komponen Sistem Diskrit</vt:lpstr>
      <vt:lpstr>Komponen Sistem Diskrit</vt:lpstr>
      <vt:lpstr>Komponen Sistem Diskrit</vt:lpstr>
      <vt:lpstr>Komponen Sistem Diskrit</vt:lpstr>
      <vt:lpstr>PowerPoint Presentation</vt:lpstr>
      <vt:lpstr>Contoh simulasi sistem diskrit sederhana</vt:lpstr>
      <vt:lpstr>Contoh</vt:lpstr>
      <vt:lpstr>Contoh</vt:lpstr>
      <vt:lpstr>Simulasi Kedatangan</vt:lpstr>
      <vt:lpstr>Simulasi Kedatangan</vt:lpstr>
      <vt:lpstr>Simulasi Pelayanan</vt:lpstr>
      <vt:lpstr>Simulasi Pelayanan</vt:lpstr>
      <vt:lpstr>Simulasi Pelayanan</vt:lpstr>
      <vt:lpstr>Hasil</vt:lpstr>
      <vt:lpstr>Tugas kELOMPOK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Simulasi Sistem Diskrit</dc:title>
  <dc:creator>abas setiawan</dc:creator>
  <cp:lastModifiedBy>Windows User</cp:lastModifiedBy>
  <cp:revision>30</cp:revision>
  <dcterms:created xsi:type="dcterms:W3CDTF">2015-09-21T12:16:42Z</dcterms:created>
  <dcterms:modified xsi:type="dcterms:W3CDTF">2023-10-18T15:02:39Z</dcterms:modified>
</cp:coreProperties>
</file>