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9143999" cy="3428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1547" y="942847"/>
            <a:ext cx="6529705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3843" y="2562858"/>
            <a:ext cx="7232650" cy="3891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4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3123" y="1796795"/>
            <a:ext cx="312419" cy="29108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02739" y="2108707"/>
            <a:ext cx="63773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>
                <a:solidFill>
                  <a:srgbClr val="FF0000"/>
                </a:solidFill>
              </a:rPr>
              <a:t>PERSAMAAN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40" dirty="0">
                <a:solidFill>
                  <a:srgbClr val="FF0000"/>
                </a:solidFill>
              </a:rPr>
              <a:t>DIFERENSIAL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33801" y="4100574"/>
            <a:ext cx="5423904" cy="32957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715" indent="810895" algn="r">
              <a:lnSpc>
                <a:spcPct val="102699"/>
              </a:lnSpc>
              <a:spcBef>
                <a:spcPts val="25"/>
              </a:spcBef>
            </a:pPr>
            <a:r>
              <a:rPr lang="en-US" sz="2200" spc="140" dirty="0">
                <a:latin typeface="Trebuchet MS"/>
                <a:cs typeface="Trebuchet MS"/>
              </a:rPr>
              <a:t>Muhammad </a:t>
            </a:r>
            <a:r>
              <a:rPr lang="en-US" sz="2200" spc="140" dirty="0" err="1">
                <a:latin typeface="Trebuchet MS"/>
                <a:cs typeface="Trebuchet MS"/>
              </a:rPr>
              <a:t>Muaid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1547" y="942847"/>
            <a:ext cx="31032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Klasifikasi</a:t>
            </a:r>
            <a:r>
              <a:rPr spc="-5" dirty="0"/>
              <a:t> </a:t>
            </a:r>
            <a:r>
              <a:rPr spc="-25" dirty="0"/>
              <a:t>PD: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73883" y="1810003"/>
            <a:ext cx="6837045" cy="3006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Clr>
                <a:srgbClr val="3791A7"/>
              </a:buClr>
              <a:buAutoNum type="arabicPeriod"/>
              <a:tabLst>
                <a:tab pos="527685" algn="l"/>
              </a:tabLst>
            </a:pPr>
            <a:r>
              <a:rPr sz="2200" dirty="0">
                <a:latin typeface="Arial MT"/>
                <a:cs typeface="Arial MT"/>
              </a:rPr>
              <a:t>PD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Biasa</a:t>
            </a:r>
            <a:r>
              <a:rPr sz="2200" spc="-50" dirty="0">
                <a:latin typeface="Arial MT"/>
                <a:cs typeface="Arial MT"/>
              </a:rPr>
              <a:t> 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791A7"/>
              </a:buClr>
              <a:buFont typeface="Arial MT"/>
              <a:buAutoNum type="arabicPeriod"/>
            </a:pPr>
            <a:endParaRPr sz="2300">
              <a:latin typeface="Arial MT"/>
              <a:cs typeface="Arial MT"/>
            </a:endParaRPr>
          </a:p>
          <a:p>
            <a:pPr marL="250190" marR="5080" algn="just">
              <a:lnSpc>
                <a:spcPct val="99800"/>
              </a:lnSpc>
            </a:pPr>
            <a:r>
              <a:rPr sz="2200" spc="-140" dirty="0">
                <a:latin typeface="Trebuchet MS"/>
                <a:cs typeface="Trebuchet MS"/>
              </a:rPr>
              <a:t>sebuah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bentuk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persamaan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180" dirty="0">
                <a:latin typeface="Trebuchet MS"/>
                <a:cs typeface="Trebuchet MS"/>
              </a:rPr>
              <a:t>yang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170" dirty="0">
                <a:latin typeface="Trebuchet MS"/>
                <a:cs typeface="Trebuchet MS"/>
              </a:rPr>
              <a:t>memuat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turunan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satu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atau </a:t>
            </a:r>
            <a:r>
              <a:rPr sz="2200" spc="-155" dirty="0">
                <a:latin typeface="Trebuchet MS"/>
                <a:cs typeface="Trebuchet MS"/>
              </a:rPr>
              <a:t>lebih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155" dirty="0">
                <a:latin typeface="Trebuchet MS"/>
                <a:cs typeface="Trebuchet MS"/>
              </a:rPr>
              <a:t>variabel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170" dirty="0">
                <a:latin typeface="Trebuchet MS"/>
                <a:cs typeface="Trebuchet MS"/>
              </a:rPr>
              <a:t>tak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bebas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terhadap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satu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-155" dirty="0">
                <a:latin typeface="Trebuchet MS"/>
                <a:cs typeface="Trebuchet MS"/>
              </a:rPr>
              <a:t>variabel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bebas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suatu </a:t>
            </a:r>
            <a:r>
              <a:rPr sz="2200" spc="-40" dirty="0">
                <a:latin typeface="Trebuchet MS"/>
                <a:cs typeface="Trebuchet MS"/>
              </a:rPr>
              <a:t>fungsi.</a:t>
            </a:r>
            <a:endParaRPr sz="2200">
              <a:latin typeface="Trebuchet MS"/>
              <a:cs typeface="Trebuchet MS"/>
            </a:endParaRPr>
          </a:p>
          <a:p>
            <a:pPr marL="250190" algn="just">
              <a:lnSpc>
                <a:spcPct val="100000"/>
              </a:lnSpc>
              <a:spcBef>
                <a:spcPts val="625"/>
              </a:spcBef>
            </a:pPr>
            <a:r>
              <a:rPr sz="2200" dirty="0">
                <a:latin typeface="Arial MT"/>
                <a:cs typeface="Arial MT"/>
              </a:rPr>
              <a:t>Berdasarkan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turunan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tertinggi;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 MT"/>
              <a:cs typeface="Arial MT"/>
            </a:endParaRPr>
          </a:p>
          <a:p>
            <a:pPr marL="497205" lvl="1" indent="-228600">
              <a:lnSpc>
                <a:spcPts val="2050"/>
              </a:lnSpc>
              <a:buClr>
                <a:srgbClr val="FEB809"/>
              </a:buClr>
              <a:buFont typeface="Microsoft Sans Serif"/>
              <a:buChar char="•"/>
              <a:tabLst>
                <a:tab pos="497205" algn="l"/>
              </a:tabLst>
            </a:pPr>
            <a:r>
              <a:rPr sz="1900" dirty="0">
                <a:latin typeface="Arial MT"/>
                <a:cs typeface="Arial MT"/>
              </a:rPr>
              <a:t>PDB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Orde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1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: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turunan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tertingginya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adalah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turunan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pertama</a:t>
            </a:r>
            <a:endParaRPr sz="1900">
              <a:latin typeface="Arial MT"/>
              <a:cs typeface="Arial MT"/>
            </a:endParaRPr>
          </a:p>
          <a:p>
            <a:pPr marL="497205" lvl="1" indent="-228600">
              <a:lnSpc>
                <a:spcPts val="2050"/>
              </a:lnSpc>
              <a:buClr>
                <a:srgbClr val="FEB809"/>
              </a:buClr>
              <a:buFont typeface="Microsoft Sans Serif"/>
              <a:buChar char="•"/>
              <a:tabLst>
                <a:tab pos="497205" algn="l"/>
              </a:tabLst>
            </a:pPr>
            <a:r>
              <a:rPr sz="1900" dirty="0">
                <a:latin typeface="Arial MT"/>
                <a:cs typeface="Arial MT"/>
              </a:rPr>
              <a:t>PDB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Orde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2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: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turunan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kedua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merupakan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turunan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tertinggi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9914" y="4733033"/>
            <a:ext cx="54546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FEB809"/>
              </a:buClr>
              <a:buFont typeface="Microsoft Sans Serif"/>
              <a:buChar char="•"/>
              <a:tabLst>
                <a:tab pos="240665" algn="l"/>
              </a:tabLst>
            </a:pPr>
            <a:r>
              <a:rPr sz="1900" dirty="0">
                <a:latin typeface="Arial MT"/>
                <a:cs typeface="Arial MT"/>
              </a:rPr>
              <a:t>PDB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Orde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3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: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turunan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ketiga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merupakan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turunan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9914" y="4906769"/>
            <a:ext cx="1943100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>
              <a:lnSpc>
                <a:spcPts val="2050"/>
              </a:lnSpc>
              <a:spcBef>
                <a:spcPts val="95"/>
              </a:spcBef>
            </a:pPr>
            <a:r>
              <a:rPr sz="1900" spc="-10" dirty="0">
                <a:latin typeface="Arial MT"/>
                <a:cs typeface="Arial MT"/>
              </a:rPr>
              <a:t>tertingginya.</a:t>
            </a:r>
            <a:endParaRPr sz="1900">
              <a:latin typeface="Arial MT"/>
              <a:cs typeface="Arial MT"/>
            </a:endParaRPr>
          </a:p>
          <a:p>
            <a:pPr marL="240665" indent="-227965">
              <a:lnSpc>
                <a:spcPts val="2050"/>
              </a:lnSpc>
              <a:buClr>
                <a:srgbClr val="FEB809"/>
              </a:buClr>
              <a:buFont typeface="Microsoft Sans Serif"/>
              <a:buChar char="•"/>
              <a:tabLst>
                <a:tab pos="240665" algn="l"/>
              </a:tabLst>
            </a:pPr>
            <a:r>
              <a:rPr sz="1900" dirty="0">
                <a:latin typeface="Arial MT"/>
                <a:cs typeface="Arial MT"/>
              </a:rPr>
              <a:t>Dan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seterusnya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3883" y="5638289"/>
            <a:ext cx="1858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200" spc="-25" dirty="0">
                <a:solidFill>
                  <a:srgbClr val="3791A7"/>
                </a:solidFill>
                <a:latin typeface="Arial MT"/>
                <a:cs typeface="Arial MT"/>
              </a:rPr>
              <a:t>2.</a:t>
            </a:r>
            <a:r>
              <a:rPr sz="2200" dirty="0">
                <a:solidFill>
                  <a:srgbClr val="3791A7"/>
                </a:solidFill>
                <a:latin typeface="Arial MT"/>
                <a:cs typeface="Arial MT"/>
              </a:rPr>
              <a:t>	</a:t>
            </a:r>
            <a:r>
              <a:rPr sz="2200" dirty="0">
                <a:latin typeface="Arial MT"/>
                <a:cs typeface="Arial MT"/>
              </a:rPr>
              <a:t>PD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Parsial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1627" y="6193025"/>
            <a:ext cx="651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Persamaan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Differensial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yang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memiliki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lebih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dari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satu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1627" y="6394193"/>
            <a:ext cx="1921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variabel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bebas.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PD</a:t>
            </a:r>
            <a:r>
              <a:rPr spc="-100" dirty="0"/>
              <a:t> </a:t>
            </a:r>
            <a:r>
              <a:rPr spc="-315" dirty="0"/>
              <a:t>biasa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16327" y="2021077"/>
            <a:ext cx="196024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-21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'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sin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</a:t>
            </a:r>
            <a:r>
              <a:rPr sz="2250" i="1" spc="-1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cos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2700" i="1" dirty="0">
                <a:latin typeface="Times New Roman"/>
                <a:cs typeface="Times New Roman"/>
              </a:rPr>
              <a:t>y</a:t>
            </a:r>
            <a:r>
              <a:rPr sz="2700" i="1" spc="12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'</a:t>
            </a:r>
            <a:r>
              <a:rPr sz="2700" spc="-10" dirty="0">
                <a:latin typeface="Symbol"/>
                <a:cs typeface="Symbol"/>
              </a:rPr>
              <a:t>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7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y</a:t>
            </a:r>
            <a:r>
              <a:rPr sz="2700" i="1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</a:pP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-210" dirty="0">
                <a:latin typeface="Times New Roman"/>
                <a:cs typeface="Times New Roman"/>
              </a:rPr>
              <a:t> </a:t>
            </a:r>
            <a:r>
              <a:rPr sz="2250" spc="-40" dirty="0">
                <a:latin typeface="Times New Roman"/>
                <a:cs typeface="Times New Roman"/>
              </a:rPr>
              <a:t>''</a:t>
            </a:r>
            <a:r>
              <a:rPr sz="2250" spc="-40" dirty="0">
                <a:latin typeface="Symbol"/>
                <a:cs typeface="Symbol"/>
              </a:rPr>
              <a:t>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3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-204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'</a:t>
            </a:r>
            <a:r>
              <a:rPr sz="2250" spc="-10" dirty="0">
                <a:latin typeface="Symbol"/>
                <a:cs typeface="Symbol"/>
              </a:rPr>
              <a:t>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4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19469" y="4208272"/>
            <a:ext cx="922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Symbol"/>
                <a:cs typeface="Symbol"/>
              </a:rPr>
              <a:t></a:t>
            </a:r>
            <a:r>
              <a:rPr sz="2800" spc="-40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1)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385" dirty="0">
                <a:latin typeface="Times New Roman"/>
                <a:cs typeface="Times New Roman"/>
              </a:rPr>
              <a:t> </a:t>
            </a:r>
            <a:r>
              <a:rPr sz="2400" spc="-75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6167" y="4208272"/>
            <a:ext cx="2773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spc="125" dirty="0">
                <a:latin typeface="Times New Roman"/>
                <a:cs typeface="Times New Roman"/>
              </a:rPr>
              <a:t>y</a:t>
            </a:r>
            <a:r>
              <a:rPr sz="2800" spc="125" dirty="0">
                <a:latin typeface="Times New Roman"/>
                <a:cs typeface="Times New Roman"/>
              </a:rPr>
              <a:t>'''</a:t>
            </a:r>
            <a:r>
              <a:rPr sz="2800" spc="125" dirty="0">
                <a:latin typeface="Symbol"/>
                <a:cs typeface="Symbol"/>
              </a:rPr>
              <a:t></a:t>
            </a:r>
            <a:r>
              <a:rPr sz="2800" i="1" spc="125" dirty="0">
                <a:latin typeface="Times New Roman"/>
                <a:cs typeface="Times New Roman"/>
              </a:rPr>
              <a:t>e</a:t>
            </a:r>
            <a:r>
              <a:rPr sz="2400" i="1" spc="187" baseline="43402" dirty="0">
                <a:latin typeface="Times New Roman"/>
                <a:cs typeface="Times New Roman"/>
              </a:rPr>
              <a:t>x</a:t>
            </a:r>
            <a:r>
              <a:rPr sz="2400" i="1" spc="225" baseline="43402" dirty="0">
                <a:latin typeface="Times New Roman"/>
                <a:cs typeface="Times New Roman"/>
              </a:rPr>
              <a:t> </a:t>
            </a:r>
            <a:r>
              <a:rPr sz="2800" i="1" spc="80" dirty="0">
                <a:latin typeface="Times New Roman"/>
                <a:cs typeface="Times New Roman"/>
              </a:rPr>
              <a:t>y</a:t>
            </a:r>
            <a:r>
              <a:rPr sz="2800" spc="80" dirty="0">
                <a:latin typeface="Times New Roman"/>
                <a:cs typeface="Times New Roman"/>
              </a:rPr>
              <a:t>''</a:t>
            </a:r>
            <a:r>
              <a:rPr sz="2800" spc="80" dirty="0">
                <a:latin typeface="Symbol"/>
                <a:cs typeface="Symbol"/>
              </a:rPr>
              <a:t></a:t>
            </a:r>
            <a:r>
              <a:rPr sz="2800" spc="-3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yy</a:t>
            </a:r>
            <a:r>
              <a:rPr sz="2800" dirty="0">
                <a:latin typeface="Times New Roman"/>
                <a:cs typeface="Times New Roman"/>
              </a:rPr>
              <a:t>'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(</a:t>
            </a:r>
            <a:r>
              <a:rPr sz="2800" i="1" spc="100" dirty="0">
                <a:latin typeface="Times New Roman"/>
                <a:cs typeface="Times New Roman"/>
              </a:rPr>
              <a:t>x</a:t>
            </a:r>
            <a:r>
              <a:rPr sz="2800" i="1" spc="-420" dirty="0">
                <a:latin typeface="Times New Roman"/>
                <a:cs typeface="Times New Roman"/>
              </a:rPr>
              <a:t> </a:t>
            </a:r>
            <a:r>
              <a:rPr sz="2400" spc="-75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PD</a:t>
            </a:r>
            <a:r>
              <a:rPr spc="-100" dirty="0"/>
              <a:t> </a:t>
            </a:r>
            <a:r>
              <a:rPr spc="-270" dirty="0"/>
              <a:t>Parsial</a:t>
            </a:r>
          </a:p>
        </p:txBody>
      </p:sp>
      <p:sp>
        <p:nvSpPr>
          <p:cNvPr id="11" name="object 11"/>
          <p:cNvSpPr/>
          <p:nvPr/>
        </p:nvSpPr>
        <p:spPr>
          <a:xfrm>
            <a:off x="2031491" y="2240279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471" y="0"/>
                </a:lnTo>
              </a:path>
            </a:pathLst>
          </a:custGeom>
          <a:ln w="12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92907" y="2240279"/>
            <a:ext cx="347980" cy="0"/>
          </a:xfrm>
          <a:custGeom>
            <a:avLst/>
            <a:gdLst/>
            <a:ahLst/>
            <a:cxnLst/>
            <a:rect l="l" t="t" r="r" b="b"/>
            <a:pathLst>
              <a:path w="347980">
                <a:moveTo>
                  <a:pt x="0" y="0"/>
                </a:moveTo>
                <a:lnTo>
                  <a:pt x="347471" y="0"/>
                </a:lnTo>
              </a:path>
            </a:pathLst>
          </a:custGeom>
          <a:ln w="12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97455" y="1736102"/>
            <a:ext cx="1588770" cy="89725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Symbol"/>
                <a:cs typeface="Symbol"/>
              </a:rPr>
              <a:t>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175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Symbol"/>
                <a:cs typeface="Symbol"/>
              </a:rPr>
              <a:t></a:t>
            </a:r>
            <a:r>
              <a:rPr sz="3600" spc="150" baseline="-3587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</a:t>
            </a:r>
            <a:r>
              <a:rPr sz="2400" i="1" dirty="0">
                <a:latin typeface="Times New Roman"/>
                <a:cs typeface="Times New Roman"/>
              </a:rPr>
              <a:t>u</a:t>
            </a:r>
            <a:r>
              <a:rPr sz="2400" i="1" spc="340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Symbol"/>
                <a:cs typeface="Symbol"/>
              </a:rPr>
              <a:t></a:t>
            </a:r>
            <a:r>
              <a:rPr sz="3600" spc="15" baseline="-35879" dirty="0">
                <a:latin typeface="Times New Roman"/>
                <a:cs typeface="Times New Roman"/>
              </a:rPr>
              <a:t> </a:t>
            </a:r>
            <a:r>
              <a:rPr sz="3600" spc="-75" baseline="-35879" dirty="0">
                <a:latin typeface="Times New Roman"/>
                <a:cs typeface="Times New Roman"/>
              </a:rPr>
              <a:t>0</a:t>
            </a:r>
            <a:endParaRPr sz="3600" baseline="-35879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550"/>
              </a:spcBef>
              <a:tabLst>
                <a:tab pos="722630" algn="l"/>
              </a:tabLst>
            </a:pPr>
            <a:r>
              <a:rPr sz="2400" spc="-25" dirty="0">
                <a:latin typeface="Symbol"/>
                <a:cs typeface="Symbol"/>
              </a:rPr>
              <a:t></a:t>
            </a:r>
            <a:r>
              <a:rPr sz="2400" i="1" spc="-25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Symbol"/>
                <a:cs typeface="Symbol"/>
              </a:rPr>
              <a:t></a:t>
            </a:r>
            <a:r>
              <a:rPr sz="2400" i="1" spc="-25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1491" y="3300983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3" y="0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1947" y="3300983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15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8631" y="3061206"/>
            <a:ext cx="2015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34722" dirty="0">
                <a:latin typeface="Symbol"/>
                <a:cs typeface="Symbol"/>
              </a:rPr>
              <a:t></a:t>
            </a:r>
            <a:r>
              <a:rPr sz="3600" i="1" baseline="34722" dirty="0">
                <a:latin typeface="Times New Roman"/>
                <a:cs typeface="Times New Roman"/>
              </a:rPr>
              <a:t>v</a:t>
            </a:r>
            <a:r>
              <a:rPr sz="3600" i="1" spc="-15" baseline="3472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Symbol"/>
                <a:cs typeface="Symbol"/>
              </a:rPr>
              <a:t></a:t>
            </a:r>
            <a:r>
              <a:rPr sz="3600" i="1" baseline="34722" dirty="0">
                <a:latin typeface="Times New Roman"/>
                <a:cs typeface="Times New Roman"/>
              </a:rPr>
              <a:t>v</a:t>
            </a:r>
            <a:r>
              <a:rPr sz="3600" i="1" spc="37" baseline="3472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4031" y="3298950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1505" algn="l"/>
              </a:tabLst>
            </a:pPr>
            <a:r>
              <a:rPr sz="2400" spc="-25" dirty="0">
                <a:latin typeface="Symbol"/>
                <a:cs typeface="Symbol"/>
              </a:rPr>
              <a:t></a:t>
            </a:r>
            <a:r>
              <a:rPr sz="2400" i="1" spc="-25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Symbol"/>
                <a:cs typeface="Symbol"/>
              </a:rPr>
              <a:t></a:t>
            </a:r>
            <a:r>
              <a:rPr sz="2400" i="1" spc="-25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33008" y="4355595"/>
              <a:ext cx="1134110" cy="0"/>
            </a:xfrm>
            <a:custGeom>
              <a:avLst/>
              <a:gdLst/>
              <a:ahLst/>
              <a:cxnLst/>
              <a:rect l="l" t="t" r="r" b="b"/>
              <a:pathLst>
                <a:path w="1134110">
                  <a:moveTo>
                    <a:pt x="0" y="0"/>
                  </a:moveTo>
                  <a:lnTo>
                    <a:pt x="475484" y="0"/>
                  </a:lnTo>
                </a:path>
                <a:path w="1134110">
                  <a:moveTo>
                    <a:pt x="780289" y="0"/>
                  </a:moveTo>
                  <a:lnTo>
                    <a:pt x="1133855" y="0"/>
                  </a:lnTo>
                </a:path>
              </a:pathLst>
            </a:custGeom>
            <a:ln w="15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89450" y="4108634"/>
            <a:ext cx="16510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spc="10" dirty="0">
                <a:latin typeface="Times New Roman"/>
                <a:cs typeface="Times New Roman"/>
              </a:rPr>
              <a:t>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0851" y="3843234"/>
            <a:ext cx="1484630" cy="91249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645"/>
              </a:spcBef>
            </a:pPr>
            <a:r>
              <a:rPr sz="2450" spc="75" dirty="0">
                <a:latin typeface="Symbol"/>
                <a:cs typeface="Symbol"/>
              </a:rPr>
              <a:t></a:t>
            </a:r>
            <a:r>
              <a:rPr sz="2100" spc="112" baseline="43650" dirty="0">
                <a:latin typeface="Times New Roman"/>
                <a:cs typeface="Times New Roman"/>
              </a:rPr>
              <a:t>2</a:t>
            </a:r>
            <a:r>
              <a:rPr sz="2450" i="1" spc="75" dirty="0">
                <a:latin typeface="Times New Roman"/>
                <a:cs typeface="Times New Roman"/>
              </a:rPr>
              <a:t>u</a:t>
            </a:r>
            <a:r>
              <a:rPr sz="2450" i="1" spc="105" dirty="0">
                <a:latin typeface="Times New Roman"/>
                <a:cs typeface="Times New Roman"/>
              </a:rPr>
              <a:t> </a:t>
            </a:r>
            <a:r>
              <a:rPr sz="3675" baseline="-35147" dirty="0">
                <a:latin typeface="Symbol"/>
                <a:cs typeface="Symbol"/>
              </a:rPr>
              <a:t></a:t>
            </a:r>
            <a:r>
              <a:rPr sz="3675" spc="44" baseline="-35147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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3675" spc="-75" baseline="-35147" dirty="0">
                <a:latin typeface="Symbol"/>
                <a:cs typeface="Symbol"/>
              </a:rPr>
              <a:t></a:t>
            </a:r>
            <a:endParaRPr sz="3675" baseline="-35147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555"/>
              </a:spcBef>
              <a:tabLst>
                <a:tab pos="847725" algn="l"/>
              </a:tabLst>
            </a:pPr>
            <a:r>
              <a:rPr sz="2450" spc="-25" dirty="0">
                <a:latin typeface="Symbol"/>
                <a:cs typeface="Symbol"/>
              </a:rPr>
              <a:t></a:t>
            </a:r>
            <a:r>
              <a:rPr sz="2450" i="1" spc="-25" dirty="0">
                <a:latin typeface="Times New Roman"/>
                <a:cs typeface="Times New Roman"/>
              </a:rPr>
              <a:t>x</a:t>
            </a:r>
            <a:r>
              <a:rPr sz="2100" spc="-37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	</a:t>
            </a:r>
            <a:r>
              <a:rPr sz="2450" spc="-25" dirty="0">
                <a:latin typeface="Symbol"/>
                <a:cs typeface="Symbol"/>
              </a:rPr>
              <a:t></a:t>
            </a:r>
            <a:r>
              <a:rPr sz="2450" i="1" spc="-25" dirty="0"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28444" y="5483351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>
                <a:moveTo>
                  <a:pt x="0" y="0"/>
                </a:moveTo>
                <a:lnTo>
                  <a:pt x="316991" y="0"/>
                </a:lnTo>
              </a:path>
              <a:path w="1527175">
                <a:moveTo>
                  <a:pt x="605027" y="0"/>
                </a:moveTo>
                <a:lnTo>
                  <a:pt x="922019" y="0"/>
                </a:lnTo>
              </a:path>
              <a:path w="1527175">
                <a:moveTo>
                  <a:pt x="1210055" y="0"/>
                </a:moveTo>
                <a:lnTo>
                  <a:pt x="1527047" y="0"/>
                </a:lnTo>
              </a:path>
            </a:pathLst>
          </a:custGeom>
          <a:ln w="11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92883" y="5020016"/>
            <a:ext cx="2052320" cy="8274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2200" dirty="0">
                <a:latin typeface="Symbol"/>
                <a:cs typeface="Symbol"/>
              </a:rPr>
              <a:t>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i="1" spc="150" dirty="0">
                <a:latin typeface="Times New Roman"/>
                <a:cs typeface="Times New Roman"/>
              </a:rPr>
              <a:t> </a:t>
            </a:r>
            <a:r>
              <a:rPr sz="3300" baseline="-35353" dirty="0">
                <a:latin typeface="Symbol"/>
                <a:cs typeface="Symbol"/>
              </a:rPr>
              <a:t></a:t>
            </a:r>
            <a:r>
              <a:rPr sz="3300" spc="112" baseline="-3535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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i="1" spc="155" dirty="0">
                <a:latin typeface="Times New Roman"/>
                <a:cs typeface="Times New Roman"/>
              </a:rPr>
              <a:t> </a:t>
            </a:r>
            <a:r>
              <a:rPr sz="3300" baseline="-35353" dirty="0">
                <a:latin typeface="Symbol"/>
                <a:cs typeface="Symbol"/>
              </a:rPr>
              <a:t></a:t>
            </a:r>
            <a:r>
              <a:rPr sz="3300" spc="112" baseline="-35353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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i="1" spc="300" dirty="0">
                <a:latin typeface="Times New Roman"/>
                <a:cs typeface="Times New Roman"/>
              </a:rPr>
              <a:t> </a:t>
            </a:r>
            <a:r>
              <a:rPr sz="3300" baseline="-35353" dirty="0">
                <a:latin typeface="Symbol"/>
                <a:cs typeface="Symbol"/>
              </a:rPr>
              <a:t></a:t>
            </a:r>
            <a:r>
              <a:rPr sz="3300" spc="7" baseline="-35353" dirty="0">
                <a:latin typeface="Times New Roman"/>
                <a:cs typeface="Times New Roman"/>
              </a:rPr>
              <a:t> </a:t>
            </a:r>
            <a:r>
              <a:rPr sz="3300" i="1" spc="-75" baseline="-35353" dirty="0">
                <a:latin typeface="Times New Roman"/>
                <a:cs typeface="Times New Roman"/>
              </a:rPr>
              <a:t>e</a:t>
            </a:r>
            <a:endParaRPr sz="3300" baseline="-35353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20"/>
              </a:spcBef>
              <a:tabLst>
                <a:tab pos="664845" algn="l"/>
                <a:tab pos="1275715" algn="l"/>
              </a:tabLst>
            </a:pPr>
            <a:r>
              <a:rPr sz="2200" spc="-25" dirty="0">
                <a:latin typeface="Symbol"/>
                <a:cs typeface="Symbol"/>
              </a:rPr>
              <a:t></a:t>
            </a:r>
            <a:r>
              <a:rPr sz="2200" i="1" spc="-25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Symbol"/>
                <a:cs typeface="Symbol"/>
              </a:rPr>
              <a:t></a:t>
            </a:r>
            <a:r>
              <a:rPr sz="2200" i="1" spc="-25" dirty="0">
                <a:latin typeface="Times New Roman"/>
                <a:cs typeface="Times New Roman"/>
              </a:rPr>
              <a:t>y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Symbol"/>
                <a:cs typeface="Symbol"/>
              </a:rPr>
              <a:t></a:t>
            </a:r>
            <a:r>
              <a:rPr sz="2200" i="1" spc="-25" dirty="0">
                <a:latin typeface="Times New Roman"/>
                <a:cs typeface="Times New Roman"/>
              </a:rPr>
              <a:t>z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1547" y="942847"/>
            <a:ext cx="25412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PDB</a:t>
            </a:r>
            <a:r>
              <a:rPr spc="-95" dirty="0"/>
              <a:t> </a:t>
            </a:r>
            <a:r>
              <a:rPr spc="-200" dirty="0"/>
              <a:t>Linear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47186" y="3472549"/>
            <a:ext cx="77660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700" i="1" spc="195" dirty="0">
                <a:latin typeface="Times New Roman"/>
                <a:cs typeface="Times New Roman"/>
              </a:rPr>
              <a:t>d</a:t>
            </a:r>
            <a:r>
              <a:rPr sz="3225" i="1" spc="292" baseline="42635" dirty="0">
                <a:latin typeface="Times New Roman"/>
                <a:cs typeface="Times New Roman"/>
              </a:rPr>
              <a:t>n</a:t>
            </a:r>
            <a:r>
              <a:rPr sz="3225" i="1" spc="-30" baseline="42635" dirty="0">
                <a:latin typeface="Times New Roman"/>
                <a:cs typeface="Times New Roman"/>
              </a:rPr>
              <a:t> </a:t>
            </a:r>
            <a:r>
              <a:rPr sz="3700" i="1" spc="-50" dirty="0">
                <a:latin typeface="Times New Roman"/>
                <a:cs typeface="Times New Roman"/>
              </a:rPr>
              <a:t>y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5775" y="3262237"/>
            <a:ext cx="103441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550" i="1" spc="120" baseline="-24774" dirty="0">
                <a:latin typeface="Times New Roman"/>
                <a:cs typeface="Times New Roman"/>
              </a:rPr>
              <a:t>d</a:t>
            </a:r>
            <a:r>
              <a:rPr sz="2150" i="1" spc="80" dirty="0">
                <a:latin typeface="Times New Roman"/>
                <a:cs typeface="Times New Roman"/>
              </a:rPr>
              <a:t>n</a:t>
            </a:r>
            <a:r>
              <a:rPr sz="2150" spc="80" dirty="0">
                <a:latin typeface="Symbol"/>
                <a:cs typeface="Symbol"/>
              </a:rPr>
              <a:t></a:t>
            </a:r>
            <a:r>
              <a:rPr sz="2150" spc="80" dirty="0">
                <a:latin typeface="Times New Roman"/>
                <a:cs typeface="Times New Roman"/>
              </a:rPr>
              <a:t>1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5550" i="1" spc="-75" baseline="-24774" dirty="0">
                <a:latin typeface="Times New Roman"/>
                <a:cs typeface="Times New Roman"/>
              </a:rPr>
              <a:t>y</a:t>
            </a:r>
            <a:endParaRPr sz="5550" baseline="-2477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3739" y="1858771"/>
            <a:ext cx="6721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Persamaan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diferensial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biasa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linear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order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i="1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dapat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dituliskan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sebagai: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959" y="1265935"/>
            <a:ext cx="626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187" baseline="-20833" dirty="0">
                <a:latin typeface="Times New Roman"/>
                <a:cs typeface="Times New Roman"/>
              </a:rPr>
              <a:t>a</a:t>
            </a:r>
            <a:r>
              <a:rPr sz="1100" spc="-125" dirty="0">
                <a:latin typeface="Arial MT"/>
                <a:cs typeface="Arial MT"/>
              </a:rPr>
              <a:t>Di</a:t>
            </a:r>
            <a:r>
              <a:rPr sz="1800" spc="-187" baseline="-20833" dirty="0">
                <a:latin typeface="Symbol"/>
                <a:cs typeface="Symbol"/>
              </a:rPr>
              <a:t></a:t>
            </a:r>
            <a:r>
              <a:rPr sz="1100" spc="-125" dirty="0">
                <a:latin typeface="Arial MT"/>
                <a:cs typeface="Arial MT"/>
              </a:rPr>
              <a:t>m</a:t>
            </a:r>
            <a:r>
              <a:rPr sz="1800" spc="-187" baseline="-20833" dirty="0">
                <a:latin typeface="Times New Roman"/>
                <a:cs typeface="Times New Roman"/>
              </a:rPr>
              <a:t>0</a:t>
            </a:r>
            <a:r>
              <a:rPr sz="1100" spc="-125" dirty="0">
                <a:latin typeface="Arial MT"/>
                <a:cs typeface="Arial MT"/>
              </a:rPr>
              <a:t>ana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9" y="1424722"/>
            <a:ext cx="7747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>
              <a:lnSpc>
                <a:spcPts val="750"/>
              </a:lnSpc>
              <a:spcBef>
                <a:spcPts val="90"/>
              </a:spcBef>
            </a:pPr>
            <a:r>
              <a:rPr sz="700" spc="-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10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4815" y="4134605"/>
              <a:ext cx="3182620" cy="0"/>
            </a:xfrm>
            <a:custGeom>
              <a:avLst/>
              <a:gdLst/>
              <a:ahLst/>
              <a:cxnLst/>
              <a:rect l="l" t="t" r="r" b="b"/>
              <a:pathLst>
                <a:path w="3182620">
                  <a:moveTo>
                    <a:pt x="0" y="0"/>
                  </a:moveTo>
                  <a:lnTo>
                    <a:pt x="757418" y="0"/>
                  </a:lnTo>
                </a:path>
                <a:path w="3182620">
                  <a:moveTo>
                    <a:pt x="2170177" y="0"/>
                  </a:moveTo>
                  <a:lnTo>
                    <a:pt x="3182110" y="0"/>
                  </a:lnTo>
                </a:path>
              </a:pathLst>
            </a:custGeom>
            <a:ln w="229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88007" y="3769729"/>
            <a:ext cx="7992109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917064" algn="l"/>
                <a:tab pos="4342765" algn="l"/>
              </a:tabLst>
            </a:pPr>
            <a:r>
              <a:rPr sz="3700" i="1" spc="-60" dirty="0">
                <a:latin typeface="Times New Roman"/>
                <a:cs typeface="Times New Roman"/>
              </a:rPr>
              <a:t>a</a:t>
            </a:r>
            <a:r>
              <a:rPr sz="3225" spc="-89" baseline="-24547" dirty="0">
                <a:latin typeface="Times New Roman"/>
                <a:cs typeface="Times New Roman"/>
              </a:rPr>
              <a:t>0</a:t>
            </a:r>
            <a:r>
              <a:rPr sz="3225" spc="-240" baseline="-24547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(</a:t>
            </a:r>
            <a:r>
              <a:rPr sz="3700" i="1" spc="85" dirty="0">
                <a:latin typeface="Times New Roman"/>
                <a:cs typeface="Times New Roman"/>
              </a:rPr>
              <a:t>x</a:t>
            </a:r>
            <a:r>
              <a:rPr sz="3700" spc="85" dirty="0">
                <a:latin typeface="Times New Roman"/>
                <a:cs typeface="Times New Roman"/>
              </a:rPr>
              <a:t>)</a:t>
            </a:r>
            <a:r>
              <a:rPr sz="3700" spc="100" dirty="0">
                <a:latin typeface="Times New Roman"/>
                <a:cs typeface="Times New Roman"/>
              </a:rPr>
              <a:t> </a:t>
            </a:r>
            <a:r>
              <a:rPr sz="5550" i="1" spc="-37" baseline="-43543" dirty="0">
                <a:latin typeface="Times New Roman"/>
                <a:cs typeface="Times New Roman"/>
              </a:rPr>
              <a:t>dx</a:t>
            </a:r>
            <a:r>
              <a:rPr sz="3225" i="1" spc="-37" baseline="-32299" dirty="0">
                <a:latin typeface="Times New Roman"/>
                <a:cs typeface="Times New Roman"/>
              </a:rPr>
              <a:t>n</a:t>
            </a:r>
            <a:r>
              <a:rPr sz="3225" i="1" baseline="-32299" dirty="0">
                <a:latin typeface="Times New Roman"/>
                <a:cs typeface="Times New Roman"/>
              </a:rPr>
              <a:t>	</a:t>
            </a:r>
            <a:r>
              <a:rPr sz="3700" dirty="0">
                <a:latin typeface="Symbol"/>
                <a:cs typeface="Symbol"/>
              </a:rPr>
              <a:t></a:t>
            </a:r>
            <a:r>
              <a:rPr sz="3700" spc="-310" dirty="0">
                <a:latin typeface="Times New Roman"/>
                <a:cs typeface="Times New Roman"/>
              </a:rPr>
              <a:t> </a:t>
            </a:r>
            <a:r>
              <a:rPr sz="3700" i="1" spc="-165" dirty="0">
                <a:latin typeface="Times New Roman"/>
                <a:cs typeface="Times New Roman"/>
              </a:rPr>
              <a:t>a</a:t>
            </a:r>
            <a:r>
              <a:rPr sz="3225" spc="-247" baseline="-24547" dirty="0">
                <a:latin typeface="Times New Roman"/>
                <a:cs typeface="Times New Roman"/>
              </a:rPr>
              <a:t>1</a:t>
            </a:r>
            <a:r>
              <a:rPr sz="3225" spc="-487" baseline="-24547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(</a:t>
            </a:r>
            <a:r>
              <a:rPr sz="3700" i="1" spc="85" dirty="0">
                <a:latin typeface="Times New Roman"/>
                <a:cs typeface="Times New Roman"/>
              </a:rPr>
              <a:t>x</a:t>
            </a:r>
            <a:r>
              <a:rPr sz="3700" spc="85" dirty="0">
                <a:latin typeface="Times New Roman"/>
                <a:cs typeface="Times New Roman"/>
              </a:rPr>
              <a:t>)</a:t>
            </a:r>
            <a:r>
              <a:rPr sz="3700" spc="95" dirty="0">
                <a:latin typeface="Times New Roman"/>
                <a:cs typeface="Times New Roman"/>
              </a:rPr>
              <a:t> </a:t>
            </a:r>
            <a:r>
              <a:rPr sz="5550" i="1" spc="-15" baseline="-43543" dirty="0">
                <a:latin typeface="Times New Roman"/>
                <a:cs typeface="Times New Roman"/>
              </a:rPr>
              <a:t>dx</a:t>
            </a:r>
            <a:r>
              <a:rPr sz="3225" i="1" spc="-15" baseline="-32299" dirty="0">
                <a:latin typeface="Times New Roman"/>
                <a:cs typeface="Times New Roman"/>
              </a:rPr>
              <a:t>n</a:t>
            </a:r>
            <a:r>
              <a:rPr sz="3225" spc="-15" baseline="-32299" dirty="0">
                <a:latin typeface="Symbol"/>
                <a:cs typeface="Symbol"/>
              </a:rPr>
              <a:t></a:t>
            </a:r>
            <a:r>
              <a:rPr sz="3225" spc="-15" baseline="-32299" dirty="0">
                <a:latin typeface="Times New Roman"/>
                <a:cs typeface="Times New Roman"/>
              </a:rPr>
              <a:t>1</a:t>
            </a:r>
            <a:r>
              <a:rPr sz="3225" baseline="-32299" dirty="0">
                <a:latin typeface="Times New Roman"/>
                <a:cs typeface="Times New Roman"/>
              </a:rPr>
              <a:t>	</a:t>
            </a:r>
            <a:r>
              <a:rPr sz="3700" spc="335" dirty="0">
                <a:latin typeface="Symbol"/>
                <a:cs typeface="Symbol"/>
              </a:rPr>
              <a:t></a:t>
            </a:r>
            <a:r>
              <a:rPr sz="3700" spc="335" dirty="0">
                <a:latin typeface="Cambria"/>
                <a:cs typeface="Cambria"/>
              </a:rPr>
              <a:t>⋯</a:t>
            </a:r>
            <a:r>
              <a:rPr sz="3700" spc="335" dirty="0">
                <a:latin typeface="Symbol"/>
                <a:cs typeface="Symbol"/>
              </a:rPr>
              <a:t></a:t>
            </a:r>
            <a:r>
              <a:rPr sz="3700" spc="-310" dirty="0">
                <a:latin typeface="Times New Roman"/>
                <a:cs typeface="Times New Roman"/>
              </a:rPr>
              <a:t> </a:t>
            </a:r>
            <a:r>
              <a:rPr sz="3700" i="1" spc="-50" dirty="0">
                <a:latin typeface="Times New Roman"/>
                <a:cs typeface="Times New Roman"/>
              </a:rPr>
              <a:t>a</a:t>
            </a:r>
            <a:r>
              <a:rPr sz="3225" i="1" spc="-75" baseline="-24547" dirty="0">
                <a:latin typeface="Times New Roman"/>
                <a:cs typeface="Times New Roman"/>
              </a:rPr>
              <a:t>n</a:t>
            </a:r>
            <a:r>
              <a:rPr sz="3225" i="1" spc="-202" baseline="-24547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(</a:t>
            </a:r>
            <a:r>
              <a:rPr sz="3700" i="1" spc="85" dirty="0">
                <a:latin typeface="Times New Roman"/>
                <a:cs typeface="Times New Roman"/>
              </a:rPr>
              <a:t>x</a:t>
            </a:r>
            <a:r>
              <a:rPr sz="3700" spc="85" dirty="0">
                <a:latin typeface="Times New Roman"/>
                <a:cs typeface="Times New Roman"/>
              </a:rPr>
              <a:t>)</a:t>
            </a:r>
            <a:r>
              <a:rPr sz="3700" spc="-525" dirty="0">
                <a:latin typeface="Times New Roman"/>
                <a:cs typeface="Times New Roman"/>
              </a:rPr>
              <a:t> </a:t>
            </a:r>
            <a:r>
              <a:rPr sz="3700" i="1" dirty="0">
                <a:latin typeface="Times New Roman"/>
                <a:cs typeface="Times New Roman"/>
              </a:rPr>
              <a:t>y</a:t>
            </a:r>
            <a:r>
              <a:rPr sz="3700" i="1" spc="-35" dirty="0">
                <a:latin typeface="Times New Roman"/>
                <a:cs typeface="Times New Roman"/>
              </a:rPr>
              <a:t> </a:t>
            </a:r>
            <a:r>
              <a:rPr sz="3700" dirty="0">
                <a:latin typeface="Symbol"/>
                <a:cs typeface="Symbol"/>
              </a:rPr>
              <a:t></a:t>
            </a:r>
            <a:r>
              <a:rPr sz="3700" spc="-254" dirty="0">
                <a:latin typeface="Times New Roman"/>
                <a:cs typeface="Times New Roman"/>
              </a:rPr>
              <a:t> </a:t>
            </a:r>
            <a:r>
              <a:rPr sz="3700" i="1" spc="45" dirty="0">
                <a:latin typeface="Times New Roman"/>
                <a:cs typeface="Times New Roman"/>
              </a:rPr>
              <a:t>b</a:t>
            </a:r>
            <a:r>
              <a:rPr sz="3700" spc="45" dirty="0">
                <a:latin typeface="Times New Roman"/>
                <a:cs typeface="Times New Roman"/>
              </a:rPr>
              <a:t>(</a:t>
            </a:r>
            <a:r>
              <a:rPr sz="3700" i="1" spc="45" dirty="0">
                <a:latin typeface="Times New Roman"/>
                <a:cs typeface="Times New Roman"/>
              </a:rPr>
              <a:t>x</a:t>
            </a:r>
            <a:r>
              <a:rPr sz="3700" spc="45" dirty="0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PD</a:t>
            </a:r>
            <a:r>
              <a:rPr spc="-90" dirty="0"/>
              <a:t> </a:t>
            </a:r>
            <a:r>
              <a:rPr spc="100" dirty="0"/>
              <a:t>LINEAR</a:t>
            </a:r>
            <a:r>
              <a:rPr spc="-80" dirty="0"/>
              <a:t> </a:t>
            </a:r>
            <a:r>
              <a:rPr spc="235" dirty="0"/>
              <a:t>ORDER</a:t>
            </a:r>
            <a:r>
              <a:rPr spc="-605" dirty="0"/>
              <a:t> </a:t>
            </a:r>
            <a:r>
              <a:rPr spc="145" dirty="0"/>
              <a:t>TINGGI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193" y="2057400"/>
            <a:ext cx="9144000" cy="5257800"/>
            <a:chOff x="457193" y="2057400"/>
            <a:chExt cx="9144000" cy="5257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2057400"/>
              <a:ext cx="8839193" cy="915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2973324"/>
              <a:ext cx="8839193" cy="9151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" y="3885438"/>
              <a:ext cx="8839193" cy="1455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3" y="4195572"/>
              <a:ext cx="8991600" cy="8625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193" y="5058155"/>
              <a:ext cx="8991600" cy="8625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193" y="5920740"/>
              <a:ext cx="8991600" cy="861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PD</a:t>
            </a:r>
            <a:r>
              <a:rPr spc="-90" dirty="0"/>
              <a:t> </a:t>
            </a:r>
            <a:r>
              <a:rPr spc="100" dirty="0"/>
              <a:t>LINEAR</a:t>
            </a:r>
            <a:r>
              <a:rPr spc="-85" dirty="0"/>
              <a:t> </a:t>
            </a:r>
            <a:r>
              <a:rPr spc="235" dirty="0"/>
              <a:t>ORDER</a:t>
            </a:r>
            <a:r>
              <a:rPr spc="-75" dirty="0"/>
              <a:t> </a:t>
            </a:r>
            <a:r>
              <a:rPr spc="315" dirty="0"/>
              <a:t>DUA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70553" y="2057400"/>
            <a:ext cx="8778240" cy="1447800"/>
            <a:chOff x="670553" y="2057400"/>
            <a:chExt cx="8778240" cy="1447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53" y="2057400"/>
              <a:ext cx="8778240" cy="723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53" y="2781300"/>
              <a:ext cx="8778240" cy="723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57200" y="3733800"/>
            <a:ext cx="9144000" cy="3581400"/>
            <a:chOff x="457200" y="3733800"/>
            <a:chExt cx="9144000" cy="35814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793" y="3733800"/>
              <a:ext cx="8610600" cy="1546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93" y="3885437"/>
              <a:ext cx="8610600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93" y="4765547"/>
              <a:ext cx="8610600" cy="880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71133" y="942847"/>
            <a:ext cx="17418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Contoh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1824227"/>
            <a:ext cx="9144000" cy="5491480"/>
            <a:chOff x="457200" y="1824227"/>
            <a:chExt cx="9144000" cy="549148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400" y="2285999"/>
              <a:ext cx="7072883" cy="1600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400" y="1824227"/>
              <a:ext cx="2514600" cy="669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0" y="3886200"/>
              <a:ext cx="7072883" cy="3002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200" y="4953000"/>
              <a:ext cx="7086600" cy="1834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2600" y="4495800"/>
              <a:ext cx="2362199" cy="524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Prinsip</a:t>
            </a:r>
            <a:r>
              <a:rPr spc="-114" dirty="0"/>
              <a:t> </a:t>
            </a:r>
            <a:r>
              <a:rPr spc="-150" dirty="0"/>
              <a:t>Superposisi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193" y="2362200"/>
            <a:ext cx="9111995" cy="92201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57200" y="3861815"/>
            <a:ext cx="9144000" cy="3453765"/>
            <a:chOff x="457200" y="3861815"/>
            <a:chExt cx="9144000" cy="345376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3" y="3861815"/>
              <a:ext cx="8686800" cy="266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993" y="3885437"/>
              <a:ext cx="8686800" cy="9395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3" y="4824983"/>
              <a:ext cx="8686800" cy="940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993" y="5765291"/>
              <a:ext cx="8686800" cy="940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1547" y="942847"/>
            <a:ext cx="17418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Contoh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2667000"/>
            <a:ext cx="9144000" cy="4648200"/>
            <a:chOff x="457200" y="2667000"/>
            <a:chExt cx="9144000" cy="46482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593" y="2667000"/>
              <a:ext cx="8022335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593" y="3278123"/>
              <a:ext cx="8022335" cy="6103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1593" y="3885437"/>
              <a:ext cx="8022335" cy="6347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1593" y="4520183"/>
              <a:ext cx="8022335" cy="6355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593" y="5155691"/>
              <a:ext cx="8022335" cy="635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Contoh:</a:t>
            </a:r>
            <a:r>
              <a:rPr spc="-490" dirty="0"/>
              <a:t> </a:t>
            </a:r>
            <a:r>
              <a:rPr spc="-360" dirty="0"/>
              <a:t>lanjutan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2438400"/>
            <a:ext cx="9144000" cy="4876800"/>
            <a:chOff x="457200" y="2438400"/>
            <a:chExt cx="9144000" cy="4876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3" y="2438400"/>
              <a:ext cx="8851392" cy="7254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3" y="3163823"/>
              <a:ext cx="8851392" cy="7246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93" y="3885437"/>
              <a:ext cx="8851392" cy="9151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793" y="4800600"/>
              <a:ext cx="8851392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1547" y="942847"/>
            <a:ext cx="30930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>
                <a:solidFill>
                  <a:srgbClr val="FF0000"/>
                </a:solidFill>
              </a:rPr>
              <a:t>Silabus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140" dirty="0">
                <a:solidFill>
                  <a:srgbClr val="FF0000"/>
                </a:solidFill>
              </a:rPr>
              <a:t>Materi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3843" y="1845664"/>
            <a:ext cx="5429885" cy="46615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315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-140" dirty="0">
                <a:latin typeface="Trebuchet MS"/>
                <a:cs typeface="Trebuchet MS"/>
              </a:rPr>
              <a:t>Definisi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PD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dan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Peny.</a:t>
            </a:r>
            <a:r>
              <a:rPr sz="3200" spc="-39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PD</a:t>
            </a:r>
            <a:endParaRPr sz="3200">
              <a:latin typeface="Trebuchet MS"/>
              <a:cs typeface="Trebuchet MS"/>
            </a:endParaRPr>
          </a:p>
          <a:p>
            <a:pPr marL="295275" indent="-282575">
              <a:lnSpc>
                <a:spcPct val="100000"/>
              </a:lnSpc>
              <a:spcBef>
                <a:spcPts val="215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-190" dirty="0">
                <a:latin typeface="Trebuchet MS"/>
                <a:cs typeface="Trebuchet MS"/>
              </a:rPr>
              <a:t>Penggolongan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PD</a:t>
            </a:r>
            <a:endParaRPr sz="3200">
              <a:latin typeface="Trebuchet MS"/>
              <a:cs typeface="Trebuchet MS"/>
            </a:endParaRPr>
          </a:p>
          <a:p>
            <a:pPr marL="294640" marR="1754505" indent="-282575">
              <a:lnSpc>
                <a:spcPct val="105600"/>
              </a:lnSpc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844550" algn="l"/>
              </a:tabLst>
            </a:pPr>
            <a:r>
              <a:rPr sz="3200" spc="130" dirty="0">
                <a:latin typeface="Trebuchet MS"/>
                <a:cs typeface="Trebuchet MS"/>
              </a:rPr>
              <a:t>PD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linear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order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satu 	</a:t>
            </a:r>
            <a:r>
              <a:rPr sz="3200" spc="130" dirty="0">
                <a:solidFill>
                  <a:srgbClr val="00B04F"/>
                </a:solidFill>
                <a:latin typeface="Trebuchet MS"/>
                <a:cs typeface="Trebuchet MS"/>
              </a:rPr>
              <a:t>PD</a:t>
            </a:r>
            <a:r>
              <a:rPr sz="3200" spc="-484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00B04F"/>
                </a:solidFill>
                <a:latin typeface="Trebuchet MS"/>
                <a:cs typeface="Trebuchet MS"/>
              </a:rPr>
              <a:t>Terpisah. 	</a:t>
            </a:r>
            <a:r>
              <a:rPr sz="3200" spc="-175" dirty="0">
                <a:solidFill>
                  <a:srgbClr val="00B04F"/>
                </a:solidFill>
                <a:latin typeface="Trebuchet MS"/>
                <a:cs typeface="Trebuchet MS"/>
              </a:rPr>
              <a:t>Fungsi</a:t>
            </a:r>
            <a:r>
              <a:rPr sz="3200" spc="-8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B04F"/>
                </a:solidFill>
                <a:latin typeface="Trebuchet MS"/>
                <a:cs typeface="Trebuchet MS"/>
              </a:rPr>
              <a:t>Homogen 	</a:t>
            </a:r>
            <a:r>
              <a:rPr sz="3200" spc="130" dirty="0">
                <a:solidFill>
                  <a:srgbClr val="00B04F"/>
                </a:solidFill>
                <a:latin typeface="Trebuchet MS"/>
                <a:cs typeface="Trebuchet MS"/>
              </a:rPr>
              <a:t>PD</a:t>
            </a:r>
            <a:r>
              <a:rPr sz="3200" spc="-9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0B04F"/>
                </a:solidFill>
                <a:latin typeface="Trebuchet MS"/>
                <a:cs typeface="Trebuchet MS"/>
              </a:rPr>
              <a:t>Homogen. 	</a:t>
            </a:r>
            <a:r>
              <a:rPr sz="3200" spc="130" dirty="0">
                <a:solidFill>
                  <a:srgbClr val="00B04F"/>
                </a:solidFill>
                <a:latin typeface="Trebuchet MS"/>
                <a:cs typeface="Trebuchet MS"/>
              </a:rPr>
              <a:t>PD</a:t>
            </a:r>
            <a:r>
              <a:rPr sz="3200" spc="-9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00B04F"/>
                </a:solidFill>
                <a:latin typeface="Trebuchet MS"/>
                <a:cs typeface="Trebuchet MS"/>
              </a:rPr>
              <a:t>Eksak</a:t>
            </a:r>
            <a:endParaRPr sz="3200">
              <a:latin typeface="Trebuchet MS"/>
              <a:cs typeface="Trebuchet MS"/>
            </a:endParaRPr>
          </a:p>
          <a:p>
            <a:pPr marL="844550" marR="5080">
              <a:lnSpc>
                <a:spcPct val="105600"/>
              </a:lnSpc>
            </a:pPr>
            <a:r>
              <a:rPr sz="3200" spc="-125" dirty="0">
                <a:solidFill>
                  <a:srgbClr val="00B04F"/>
                </a:solidFill>
                <a:latin typeface="Trebuchet MS"/>
                <a:cs typeface="Trebuchet MS"/>
              </a:rPr>
              <a:t>Faktor</a:t>
            </a:r>
            <a:r>
              <a:rPr sz="3200" spc="-9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190" dirty="0">
                <a:solidFill>
                  <a:srgbClr val="00B04F"/>
                </a:solidFill>
                <a:latin typeface="Trebuchet MS"/>
                <a:cs typeface="Trebuchet MS"/>
              </a:rPr>
              <a:t>Integral</a:t>
            </a:r>
            <a:r>
              <a:rPr sz="3200" spc="-8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00B04F"/>
                </a:solidFill>
                <a:latin typeface="Trebuchet MS"/>
                <a:cs typeface="Trebuchet MS"/>
              </a:rPr>
              <a:t>fungsi</a:t>
            </a:r>
            <a:r>
              <a:rPr sz="3200" spc="-8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00B04F"/>
                </a:solidFill>
                <a:latin typeface="Trebuchet MS"/>
                <a:cs typeface="Trebuchet MS"/>
              </a:rPr>
              <a:t>x</a:t>
            </a:r>
            <a:r>
              <a:rPr sz="3200" spc="-6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355" dirty="0">
                <a:solidFill>
                  <a:srgbClr val="00B04F"/>
                </a:solidFill>
                <a:latin typeface="Trebuchet MS"/>
                <a:cs typeface="Trebuchet MS"/>
              </a:rPr>
              <a:t>saja. </a:t>
            </a:r>
            <a:r>
              <a:rPr sz="3200" spc="-125" dirty="0">
                <a:solidFill>
                  <a:srgbClr val="00B04F"/>
                </a:solidFill>
                <a:latin typeface="Trebuchet MS"/>
                <a:cs typeface="Trebuchet MS"/>
              </a:rPr>
              <a:t>Faktor</a:t>
            </a:r>
            <a:r>
              <a:rPr sz="3200" spc="-8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204" dirty="0">
                <a:solidFill>
                  <a:srgbClr val="00B04F"/>
                </a:solidFill>
                <a:latin typeface="Trebuchet MS"/>
                <a:cs typeface="Trebuchet MS"/>
              </a:rPr>
              <a:t>integral</a:t>
            </a:r>
            <a:r>
              <a:rPr sz="3200" spc="-9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00B04F"/>
                </a:solidFill>
                <a:latin typeface="Trebuchet MS"/>
                <a:cs typeface="Trebuchet MS"/>
              </a:rPr>
              <a:t>fungsi</a:t>
            </a:r>
            <a:r>
              <a:rPr sz="3200" spc="-8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190" dirty="0">
                <a:solidFill>
                  <a:srgbClr val="00B04F"/>
                </a:solidFill>
                <a:latin typeface="Trebuchet MS"/>
                <a:cs typeface="Trebuchet MS"/>
              </a:rPr>
              <a:t>y</a:t>
            </a:r>
            <a:r>
              <a:rPr sz="3200" spc="-4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200" spc="-355" dirty="0">
                <a:solidFill>
                  <a:srgbClr val="00B04F"/>
                </a:solidFill>
                <a:latin typeface="Trebuchet MS"/>
                <a:cs typeface="Trebuchet MS"/>
              </a:rPr>
              <a:t>saja.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Latihan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2438400"/>
            <a:ext cx="9144000" cy="4876800"/>
            <a:chOff x="457200" y="2438400"/>
            <a:chExt cx="9144000" cy="48768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3" y="2438400"/>
              <a:ext cx="7955280" cy="7254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3" y="3163823"/>
              <a:ext cx="7955280" cy="7246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2993" y="3885437"/>
              <a:ext cx="7955280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993" y="4672583"/>
              <a:ext cx="7955280" cy="7879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2993" y="5460491"/>
              <a:ext cx="7955280" cy="787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7200" y="2971800"/>
            <a:ext cx="9144000" cy="4343400"/>
            <a:chOff x="457200" y="2971800"/>
            <a:chExt cx="9144000" cy="43434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909" y="2971800"/>
              <a:ext cx="8673083" cy="9166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1909" y="3885437"/>
              <a:ext cx="8673083" cy="6103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1909" y="4495800"/>
              <a:ext cx="8673083" cy="60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Metode</a:t>
            </a:r>
            <a:r>
              <a:rPr spc="-190" dirty="0"/>
              <a:t> </a:t>
            </a:r>
            <a:r>
              <a:rPr spc="-160" dirty="0"/>
              <a:t>Reduksi </a:t>
            </a:r>
            <a:r>
              <a:rPr spc="-10" dirty="0"/>
              <a:t>Order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2606039"/>
            <a:ext cx="9144000" cy="4709160"/>
            <a:chOff x="457200" y="2606039"/>
            <a:chExt cx="9144000" cy="47091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193" y="2606039"/>
              <a:ext cx="8167116" cy="6416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193" y="3247643"/>
              <a:ext cx="8167116" cy="6408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193" y="3885437"/>
              <a:ext cx="8167116" cy="8008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9193" y="4686300"/>
              <a:ext cx="8167116" cy="800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Lanjutan</a:t>
            </a:r>
            <a:r>
              <a:rPr spc="-85" dirty="0"/>
              <a:t> </a:t>
            </a:r>
            <a:r>
              <a:rPr spc="-265" dirty="0"/>
              <a:t>silabus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3843" y="1831339"/>
            <a:ext cx="7183120" cy="4460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44550" marR="1819910">
              <a:lnSpc>
                <a:spcPts val="3479"/>
              </a:lnSpc>
              <a:spcBef>
                <a:spcPts val="315"/>
              </a:spcBef>
            </a:pPr>
            <a:r>
              <a:rPr sz="3000" spc="-125" dirty="0">
                <a:solidFill>
                  <a:srgbClr val="00B04F"/>
                </a:solidFill>
                <a:latin typeface="Trebuchet MS"/>
                <a:cs typeface="Trebuchet MS"/>
              </a:rPr>
              <a:t>Faktor</a:t>
            </a:r>
            <a:r>
              <a:rPr sz="3000" spc="-6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spc="-195" dirty="0">
                <a:solidFill>
                  <a:srgbClr val="00B04F"/>
                </a:solidFill>
                <a:latin typeface="Trebuchet MS"/>
                <a:cs typeface="Trebuchet MS"/>
              </a:rPr>
              <a:t>integral</a:t>
            </a:r>
            <a:r>
              <a:rPr sz="3000" spc="-4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00B04F"/>
                </a:solidFill>
                <a:latin typeface="Trebuchet MS"/>
                <a:cs typeface="Trebuchet MS"/>
              </a:rPr>
              <a:t>fungsi</a:t>
            </a:r>
            <a:r>
              <a:rPr sz="3000" spc="-5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00B04F"/>
                </a:solidFill>
                <a:latin typeface="Trebuchet MS"/>
                <a:cs typeface="Trebuchet MS"/>
              </a:rPr>
              <a:t>x</a:t>
            </a:r>
            <a:r>
              <a:rPr sz="3000" spc="-3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00B04F"/>
                </a:solidFill>
                <a:latin typeface="Trebuchet MS"/>
                <a:cs typeface="Trebuchet MS"/>
              </a:rPr>
              <a:t>dan</a:t>
            </a:r>
            <a:r>
              <a:rPr sz="3000" spc="-5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spc="-465" dirty="0">
                <a:solidFill>
                  <a:srgbClr val="00B04F"/>
                </a:solidFill>
                <a:latin typeface="Trebuchet MS"/>
                <a:cs typeface="Trebuchet MS"/>
              </a:rPr>
              <a:t>y. </a:t>
            </a:r>
            <a:r>
              <a:rPr sz="3000" spc="120" dirty="0">
                <a:solidFill>
                  <a:srgbClr val="00B04F"/>
                </a:solidFill>
                <a:latin typeface="Trebuchet MS"/>
                <a:cs typeface="Trebuchet MS"/>
              </a:rPr>
              <a:t>PD</a:t>
            </a:r>
            <a:r>
              <a:rPr sz="3000" spc="-80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00B04F"/>
                </a:solidFill>
                <a:latin typeface="Trebuchet MS"/>
                <a:cs typeface="Trebuchet MS"/>
              </a:rPr>
              <a:t>Non</a:t>
            </a:r>
            <a:r>
              <a:rPr sz="3000" spc="-75" dirty="0">
                <a:solidFill>
                  <a:srgbClr val="00B04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00B04F"/>
                </a:solidFill>
                <a:latin typeface="Trebuchet MS"/>
                <a:cs typeface="Trebuchet MS"/>
              </a:rPr>
              <a:t>Eksak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325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-135" dirty="0">
                <a:latin typeface="Trebuchet MS"/>
                <a:cs typeface="Trebuchet MS"/>
              </a:rPr>
              <a:t>Bentuk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Umum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PD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Linear</a:t>
            </a:r>
            <a:r>
              <a:rPr sz="3000" spc="-45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Tingkat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Satu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479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120" dirty="0">
                <a:latin typeface="Trebuchet MS"/>
                <a:cs typeface="Trebuchet MS"/>
              </a:rPr>
              <a:t>PD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Bernoulli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479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-135" dirty="0">
                <a:latin typeface="Trebuchet MS"/>
                <a:cs typeface="Trebuchet MS"/>
              </a:rPr>
              <a:t>Aplikasi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PD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order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satu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479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25" dirty="0">
                <a:solidFill>
                  <a:srgbClr val="FF0000"/>
                </a:solidFill>
                <a:latin typeface="Trebuchet MS"/>
                <a:cs typeface="Trebuchet MS"/>
              </a:rPr>
              <a:t>UTS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479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120" dirty="0">
                <a:latin typeface="Trebuchet MS"/>
                <a:cs typeface="Trebuchet MS"/>
              </a:rPr>
              <a:t>PD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Linear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Order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tinggi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479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-135" dirty="0">
                <a:latin typeface="Trebuchet MS"/>
                <a:cs typeface="Trebuchet MS"/>
              </a:rPr>
              <a:t>Bentuk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Umum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479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-220" dirty="0">
                <a:latin typeface="Trebuchet MS"/>
                <a:cs typeface="Trebuchet MS"/>
              </a:rPr>
              <a:t>Penyelesaian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umum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Persamaan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Cauchy-</a:t>
            </a:r>
            <a:r>
              <a:rPr sz="3000" spc="-65" dirty="0">
                <a:latin typeface="Trebuchet MS"/>
                <a:cs typeface="Trebuchet MS"/>
              </a:rPr>
              <a:t>Euler</a:t>
            </a:r>
            <a:endParaRPr sz="3000">
              <a:latin typeface="Trebuchet MS"/>
              <a:cs typeface="Trebuchet MS"/>
            </a:endParaRPr>
          </a:p>
          <a:p>
            <a:pPr marL="295275" indent="-282575">
              <a:lnSpc>
                <a:spcPts val="3540"/>
              </a:lnSpc>
              <a:buClr>
                <a:srgbClr val="3791A7"/>
              </a:buClr>
              <a:buSzPct val="80000"/>
              <a:buFont typeface="Microsoft Sans Serif"/>
              <a:buChar char="●"/>
              <a:tabLst>
                <a:tab pos="295275" algn="l"/>
              </a:tabLst>
            </a:pPr>
            <a:r>
              <a:rPr sz="3000" spc="-135" dirty="0">
                <a:latin typeface="Trebuchet MS"/>
                <a:cs typeface="Trebuchet MS"/>
              </a:rPr>
              <a:t>Aplikasi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PD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linear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order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tinggi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Evaluasi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3843" y="1845664"/>
            <a:ext cx="2771775" cy="2844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700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-225" dirty="0">
                <a:latin typeface="Trebuchet MS"/>
                <a:cs typeface="Trebuchet MS"/>
              </a:rPr>
              <a:t>Tugas-</a:t>
            </a:r>
            <a:r>
              <a:rPr sz="3200" spc="-20" dirty="0">
                <a:latin typeface="Trebuchet MS"/>
                <a:cs typeface="Trebuchet MS"/>
              </a:rPr>
              <a:t>tugas</a:t>
            </a:r>
            <a:endParaRPr sz="3200">
              <a:latin typeface="Trebuchet MS"/>
              <a:cs typeface="Trebuchet MS"/>
            </a:endParaRPr>
          </a:p>
          <a:p>
            <a:pPr marL="295275" indent="-28257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-180" dirty="0">
                <a:latin typeface="Trebuchet MS"/>
                <a:cs typeface="Trebuchet MS"/>
              </a:rPr>
              <a:t>Kuis/Kehadiran</a:t>
            </a:r>
            <a:endParaRPr sz="3200">
              <a:latin typeface="Trebuchet MS"/>
              <a:cs typeface="Trebuchet MS"/>
            </a:endParaRPr>
          </a:p>
          <a:p>
            <a:pPr marL="295275" indent="-28257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30" dirty="0">
                <a:latin typeface="Trebuchet MS"/>
                <a:cs typeface="Trebuchet MS"/>
              </a:rPr>
              <a:t>UTS</a:t>
            </a:r>
            <a:endParaRPr sz="3200">
              <a:latin typeface="Trebuchet MS"/>
              <a:cs typeface="Trebuchet MS"/>
            </a:endParaRPr>
          </a:p>
          <a:p>
            <a:pPr marL="295275" indent="-282575">
              <a:lnSpc>
                <a:spcPct val="100000"/>
              </a:lnSpc>
              <a:spcBef>
                <a:spcPts val="600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60" dirty="0">
                <a:latin typeface="Trebuchet MS"/>
                <a:cs typeface="Trebuchet MS"/>
              </a:rPr>
              <a:t>UAS</a:t>
            </a:r>
            <a:endParaRPr sz="32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sz="3200" spc="-325" dirty="0">
                <a:latin typeface="Trebuchet MS"/>
                <a:cs typeface="Trebuchet MS"/>
              </a:rPr>
              <a:t>Jumlah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3537" y="1845664"/>
            <a:ext cx="913130" cy="2844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200" spc="-25" dirty="0">
                <a:latin typeface="Trebuchet MS"/>
                <a:cs typeface="Trebuchet MS"/>
              </a:rPr>
              <a:t>25%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25" dirty="0">
                <a:latin typeface="Trebuchet MS"/>
                <a:cs typeface="Trebuchet MS"/>
              </a:rPr>
              <a:t>10%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25" dirty="0">
                <a:latin typeface="Trebuchet MS"/>
                <a:cs typeface="Trebuchet MS"/>
              </a:rPr>
              <a:t>30%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35%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20" dirty="0">
                <a:latin typeface="Trebuchet MS"/>
                <a:cs typeface="Trebuchet MS"/>
              </a:rPr>
              <a:t>100%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Referensi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41143" y="1860295"/>
            <a:ext cx="7273290" cy="40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 indent="-283210">
              <a:lnSpc>
                <a:spcPct val="100000"/>
              </a:lnSpc>
              <a:spcBef>
                <a:spcPts val="95"/>
              </a:spcBef>
              <a:buClr>
                <a:srgbClr val="3791A7"/>
              </a:buClr>
              <a:buSzPct val="79545"/>
              <a:buFont typeface="Microsoft Sans Serif"/>
              <a:buChar char="●"/>
              <a:tabLst>
                <a:tab pos="308610" algn="l"/>
                <a:tab pos="1771650" algn="l"/>
              </a:tabLst>
            </a:pPr>
            <a:r>
              <a:rPr sz="2200" spc="80" dirty="0">
                <a:latin typeface="Trebuchet MS"/>
                <a:cs typeface="Trebuchet MS"/>
              </a:rPr>
              <a:t>A.Wajib</a:t>
            </a:r>
            <a:r>
              <a:rPr sz="2200" dirty="0">
                <a:latin typeface="Trebuchet MS"/>
                <a:cs typeface="Trebuchet MS"/>
              </a:rPr>
              <a:t>	</a:t>
            </a:r>
            <a:r>
              <a:rPr sz="2200" spc="-50" dirty="0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308610" marR="149860" indent="-283845">
              <a:lnSpc>
                <a:spcPct val="80000"/>
              </a:lnSpc>
              <a:spcBef>
                <a:spcPts val="600"/>
              </a:spcBef>
              <a:buAutoNum type="alphaUcPeriod"/>
              <a:tabLst>
                <a:tab pos="308610" algn="l"/>
                <a:tab pos="552450" algn="l"/>
              </a:tabLst>
            </a:pPr>
            <a:r>
              <a:rPr sz="2200" spc="-135" dirty="0">
                <a:latin typeface="Trebuchet MS"/>
                <a:cs typeface="Trebuchet MS"/>
              </a:rPr>
              <a:t>	Boyce,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E.W.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195" dirty="0">
                <a:latin typeface="Trebuchet MS"/>
                <a:cs typeface="Trebuchet MS"/>
              </a:rPr>
              <a:t>&amp;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Richard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C.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DiPrima.</a:t>
            </a:r>
            <a:r>
              <a:rPr sz="2200" spc="-20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2004.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i="1" spc="-105" dirty="0">
                <a:latin typeface="Trebuchet MS"/>
                <a:cs typeface="Trebuchet MS"/>
              </a:rPr>
              <a:t>Elementary </a:t>
            </a:r>
            <a:r>
              <a:rPr sz="2200" i="1" spc="-235" dirty="0">
                <a:latin typeface="Trebuchet MS"/>
                <a:cs typeface="Trebuchet MS"/>
              </a:rPr>
              <a:t>Differential</a:t>
            </a:r>
            <a:r>
              <a:rPr sz="2200" i="1" spc="25" dirty="0">
                <a:latin typeface="Trebuchet MS"/>
                <a:cs typeface="Trebuchet MS"/>
              </a:rPr>
              <a:t> </a:t>
            </a:r>
            <a:r>
              <a:rPr sz="2200" i="1" spc="-204" dirty="0">
                <a:latin typeface="Trebuchet MS"/>
                <a:cs typeface="Trebuchet MS"/>
              </a:rPr>
              <a:t>Equation</a:t>
            </a:r>
            <a:r>
              <a:rPr sz="2200" i="1" spc="45" dirty="0">
                <a:latin typeface="Trebuchet MS"/>
                <a:cs typeface="Trebuchet MS"/>
              </a:rPr>
              <a:t> </a:t>
            </a:r>
            <a:r>
              <a:rPr sz="2200" i="1" spc="-170" dirty="0">
                <a:latin typeface="Trebuchet MS"/>
                <a:cs typeface="Trebuchet MS"/>
              </a:rPr>
              <a:t>and</a:t>
            </a:r>
            <a:r>
              <a:rPr sz="2200" i="1" spc="35" dirty="0">
                <a:latin typeface="Trebuchet MS"/>
                <a:cs typeface="Trebuchet MS"/>
              </a:rPr>
              <a:t> </a:t>
            </a:r>
            <a:r>
              <a:rPr sz="2200" i="1" spc="-190" dirty="0">
                <a:latin typeface="Trebuchet MS"/>
                <a:cs typeface="Trebuchet MS"/>
              </a:rPr>
              <a:t>Boundary</a:t>
            </a:r>
            <a:r>
              <a:rPr sz="2200" i="1" spc="-305" dirty="0">
                <a:latin typeface="Trebuchet MS"/>
                <a:cs typeface="Trebuchet MS"/>
              </a:rPr>
              <a:t> </a:t>
            </a:r>
            <a:r>
              <a:rPr sz="2200" i="1" spc="-250" dirty="0">
                <a:latin typeface="Trebuchet MS"/>
                <a:cs typeface="Trebuchet MS"/>
              </a:rPr>
              <a:t>Value</a:t>
            </a:r>
            <a:r>
              <a:rPr sz="2200" i="1" spc="35" dirty="0">
                <a:latin typeface="Trebuchet MS"/>
                <a:cs typeface="Trebuchet MS"/>
              </a:rPr>
              <a:t> </a:t>
            </a:r>
            <a:r>
              <a:rPr sz="2200" i="1" spc="-240" dirty="0">
                <a:latin typeface="Trebuchet MS"/>
                <a:cs typeface="Trebuchet MS"/>
              </a:rPr>
              <a:t>Problems,</a:t>
            </a:r>
            <a:r>
              <a:rPr sz="2200" i="1" spc="-190" dirty="0">
                <a:latin typeface="Trebuchet MS"/>
                <a:cs typeface="Trebuchet MS"/>
              </a:rPr>
              <a:t> </a:t>
            </a:r>
            <a:r>
              <a:rPr sz="2200" i="1" spc="-215" dirty="0">
                <a:latin typeface="Trebuchet MS"/>
                <a:cs typeface="Trebuchet MS"/>
              </a:rPr>
              <a:t>Eight</a:t>
            </a:r>
            <a:r>
              <a:rPr sz="2200" i="1" spc="25" dirty="0">
                <a:latin typeface="Trebuchet MS"/>
                <a:cs typeface="Trebuchet MS"/>
              </a:rPr>
              <a:t> </a:t>
            </a:r>
            <a:r>
              <a:rPr sz="2200" i="1" spc="-200" dirty="0">
                <a:latin typeface="Trebuchet MS"/>
                <a:cs typeface="Trebuchet MS"/>
              </a:rPr>
              <a:t>Edition. </a:t>
            </a:r>
            <a:r>
              <a:rPr sz="2200" dirty="0">
                <a:latin typeface="Trebuchet MS"/>
                <a:cs typeface="Trebuchet MS"/>
              </a:rPr>
              <a:t>New</a:t>
            </a:r>
            <a:r>
              <a:rPr sz="2200" spc="-37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York: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190" dirty="0">
                <a:latin typeface="Trebuchet MS"/>
                <a:cs typeface="Trebuchet MS"/>
              </a:rPr>
              <a:t>John</a:t>
            </a:r>
            <a:r>
              <a:rPr sz="2200" spc="-30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Wiley&amp;Sons,Inc.</a:t>
            </a:r>
            <a:endParaRPr sz="2200">
              <a:latin typeface="Trebuchet MS"/>
              <a:cs typeface="Trebuchet MS"/>
            </a:endParaRPr>
          </a:p>
          <a:p>
            <a:pPr marL="308610" marR="415925" indent="-207645">
              <a:lnSpc>
                <a:spcPct val="80000"/>
              </a:lnSpc>
              <a:spcBef>
                <a:spcPts val="600"/>
              </a:spcBef>
              <a:buAutoNum type="alphaUcPeriod"/>
              <a:tabLst>
                <a:tab pos="308610" algn="l"/>
                <a:tab pos="678815" algn="l"/>
              </a:tabLst>
            </a:pPr>
            <a:r>
              <a:rPr sz="2200" spc="-85" dirty="0">
                <a:latin typeface="Trebuchet MS"/>
                <a:cs typeface="Trebuchet MS"/>
              </a:rPr>
              <a:t>	Ross,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200" dirty="0">
                <a:latin typeface="Trebuchet MS"/>
                <a:cs typeface="Trebuchet MS"/>
              </a:rPr>
              <a:t>S.L.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1984.</a:t>
            </a:r>
            <a:r>
              <a:rPr sz="2200" spc="350" dirty="0">
                <a:latin typeface="Trebuchet MS"/>
                <a:cs typeface="Trebuchet MS"/>
              </a:rPr>
              <a:t> </a:t>
            </a:r>
            <a:r>
              <a:rPr sz="2200" i="1" spc="-235" dirty="0">
                <a:latin typeface="Trebuchet MS"/>
                <a:cs typeface="Trebuchet MS"/>
              </a:rPr>
              <a:t>Differential</a:t>
            </a:r>
            <a:r>
              <a:rPr sz="2200" i="1" spc="-5" dirty="0">
                <a:latin typeface="Trebuchet MS"/>
                <a:cs typeface="Trebuchet MS"/>
              </a:rPr>
              <a:t> </a:t>
            </a:r>
            <a:r>
              <a:rPr sz="2200" i="1" spc="-210" dirty="0">
                <a:latin typeface="Trebuchet MS"/>
                <a:cs typeface="Trebuchet MS"/>
              </a:rPr>
              <a:t>Equations,Third</a:t>
            </a:r>
            <a:r>
              <a:rPr sz="2200" i="1" dirty="0">
                <a:latin typeface="Trebuchet MS"/>
                <a:cs typeface="Trebuchet MS"/>
              </a:rPr>
              <a:t> </a:t>
            </a:r>
            <a:r>
              <a:rPr sz="2200" i="1" spc="-245" dirty="0">
                <a:latin typeface="Trebuchet MS"/>
                <a:cs typeface="Trebuchet MS"/>
              </a:rPr>
              <a:t>Edition.</a:t>
            </a:r>
            <a:r>
              <a:rPr sz="2200" i="1" spc="-22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New </a:t>
            </a:r>
            <a:r>
              <a:rPr sz="2200" spc="-130" dirty="0">
                <a:latin typeface="Trebuchet MS"/>
                <a:cs typeface="Trebuchet MS"/>
              </a:rPr>
              <a:t>York: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190" dirty="0">
                <a:latin typeface="Trebuchet MS"/>
                <a:cs typeface="Trebuchet MS"/>
              </a:rPr>
              <a:t>John</a:t>
            </a:r>
            <a:r>
              <a:rPr sz="2200" spc="-30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Wiley&amp;Sons,Inc.</a:t>
            </a:r>
            <a:endParaRPr sz="2200">
              <a:latin typeface="Trebuchet MS"/>
              <a:cs typeface="Trebuchet MS"/>
            </a:endParaRPr>
          </a:p>
          <a:p>
            <a:pPr marL="308610" indent="-283210">
              <a:lnSpc>
                <a:spcPct val="100000"/>
              </a:lnSpc>
              <a:spcBef>
                <a:spcPts val="70"/>
              </a:spcBef>
              <a:buClr>
                <a:srgbClr val="3791A7"/>
              </a:buClr>
              <a:buSzPct val="79545"/>
              <a:buFont typeface="Microsoft Sans Serif"/>
              <a:buChar char="●"/>
              <a:tabLst>
                <a:tab pos="308610" algn="l"/>
              </a:tabLst>
            </a:pPr>
            <a:r>
              <a:rPr sz="2200" dirty="0">
                <a:latin typeface="Trebuchet MS"/>
                <a:cs typeface="Trebuchet MS"/>
              </a:rPr>
              <a:t>B.</a:t>
            </a:r>
            <a:r>
              <a:rPr sz="2200" spc="-484" dirty="0">
                <a:latin typeface="Trebuchet MS"/>
                <a:cs typeface="Trebuchet MS"/>
              </a:rPr>
              <a:t> </a:t>
            </a:r>
            <a:r>
              <a:rPr sz="2200" spc="75" dirty="0">
                <a:latin typeface="Trebuchet MS"/>
                <a:cs typeface="Trebuchet MS"/>
              </a:rPr>
              <a:t>Anjuran</a:t>
            </a:r>
            <a:r>
              <a:rPr sz="2200" spc="31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308610" marR="137795" lvl="1" indent="-207645">
              <a:lnSpc>
                <a:spcPct val="80000"/>
              </a:lnSpc>
              <a:spcBef>
                <a:spcPts val="600"/>
              </a:spcBef>
              <a:buAutoNum type="alphaUcPeriod" startAt="3"/>
              <a:tabLst>
                <a:tab pos="308610" algn="l"/>
                <a:tab pos="685165" algn="l"/>
              </a:tabLst>
            </a:pPr>
            <a:r>
              <a:rPr sz="2200" spc="-180" dirty="0">
                <a:latin typeface="Trebuchet MS"/>
                <a:cs typeface="Trebuchet MS"/>
              </a:rPr>
              <a:t>	Tenenbaum,</a:t>
            </a:r>
            <a:r>
              <a:rPr sz="2200" spc="-28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M.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195" dirty="0">
                <a:latin typeface="Trebuchet MS"/>
                <a:cs typeface="Trebuchet MS"/>
              </a:rPr>
              <a:t>&amp;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Harry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55" dirty="0">
                <a:latin typeface="Trebuchet MS"/>
                <a:cs typeface="Trebuchet MS"/>
              </a:rPr>
              <a:t>Pollard.</a:t>
            </a:r>
            <a:r>
              <a:rPr sz="2200" spc="-21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1963.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i="1" spc="-200" dirty="0">
                <a:latin typeface="Trebuchet MS"/>
                <a:cs typeface="Trebuchet MS"/>
              </a:rPr>
              <a:t>Ordinary</a:t>
            </a:r>
            <a:r>
              <a:rPr sz="2200" i="1" spc="-5" dirty="0">
                <a:latin typeface="Trebuchet MS"/>
                <a:cs typeface="Trebuchet MS"/>
              </a:rPr>
              <a:t> </a:t>
            </a:r>
            <a:r>
              <a:rPr sz="2200" i="1" spc="-210" dirty="0">
                <a:latin typeface="Trebuchet MS"/>
                <a:cs typeface="Trebuchet MS"/>
              </a:rPr>
              <a:t>Differential Equations</a:t>
            </a:r>
            <a:r>
              <a:rPr sz="2200" spc="-210" dirty="0">
                <a:latin typeface="Trebuchet MS"/>
                <a:cs typeface="Trebuchet MS"/>
              </a:rPr>
              <a:t>.</a:t>
            </a:r>
            <a:r>
              <a:rPr sz="2200" spc="-20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New</a:t>
            </a:r>
            <a:r>
              <a:rPr sz="2200" spc="-35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York:</a:t>
            </a:r>
            <a:r>
              <a:rPr sz="2200" spc="-2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Dover</a:t>
            </a:r>
            <a:r>
              <a:rPr sz="2200" spc="35" dirty="0">
                <a:latin typeface="Trebuchet MS"/>
                <a:cs typeface="Trebuchet MS"/>
              </a:rPr>
              <a:t> </a:t>
            </a:r>
            <a:r>
              <a:rPr sz="2200" spc="-155" dirty="0">
                <a:latin typeface="Trebuchet MS"/>
                <a:cs typeface="Trebuchet MS"/>
              </a:rPr>
              <a:t>Publication,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Inc.</a:t>
            </a:r>
            <a:endParaRPr sz="2200">
              <a:latin typeface="Trebuchet MS"/>
              <a:cs typeface="Trebuchet MS"/>
            </a:endParaRPr>
          </a:p>
          <a:p>
            <a:pPr marL="308610" marR="17780" lvl="1" indent="-283845">
              <a:lnSpc>
                <a:spcPct val="80000"/>
              </a:lnSpc>
              <a:spcBef>
                <a:spcPts val="600"/>
              </a:spcBef>
              <a:buAutoNum type="alphaUcPeriod" startAt="3"/>
              <a:tabLst>
                <a:tab pos="308610" algn="l"/>
                <a:tab pos="703580" algn="l"/>
              </a:tabLst>
            </a:pPr>
            <a:r>
              <a:rPr sz="2200" spc="-114" dirty="0">
                <a:latin typeface="Trebuchet MS"/>
                <a:cs typeface="Trebuchet MS"/>
              </a:rPr>
              <a:t>	Ayres,</a:t>
            </a:r>
            <a:r>
              <a:rPr sz="2200" spc="-190" dirty="0">
                <a:latin typeface="Trebuchet MS"/>
                <a:cs typeface="Trebuchet MS"/>
              </a:rPr>
              <a:t> </a:t>
            </a:r>
            <a:r>
              <a:rPr sz="2200" spc="-390" dirty="0">
                <a:latin typeface="Trebuchet MS"/>
                <a:cs typeface="Trebuchet MS"/>
              </a:rPr>
              <a:t>F.</a:t>
            </a:r>
            <a:r>
              <a:rPr sz="2200" spc="-21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1999.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i="1" spc="-235" dirty="0">
                <a:latin typeface="Trebuchet MS"/>
                <a:cs typeface="Trebuchet MS"/>
              </a:rPr>
              <a:t>Differential</a:t>
            </a:r>
            <a:r>
              <a:rPr sz="2200" i="1" spc="50" dirty="0">
                <a:latin typeface="Trebuchet MS"/>
                <a:cs typeface="Trebuchet MS"/>
              </a:rPr>
              <a:t> </a:t>
            </a:r>
            <a:r>
              <a:rPr sz="2200" i="1" spc="-210" dirty="0">
                <a:latin typeface="Trebuchet MS"/>
                <a:cs typeface="Trebuchet MS"/>
              </a:rPr>
              <a:t>Equations</a:t>
            </a:r>
            <a:r>
              <a:rPr sz="2200" spc="-210" dirty="0">
                <a:latin typeface="Trebuchet MS"/>
                <a:cs typeface="Trebuchet MS"/>
              </a:rPr>
              <a:t>.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i="1" spc="-200" dirty="0">
                <a:latin typeface="Trebuchet MS"/>
                <a:cs typeface="Trebuchet MS"/>
              </a:rPr>
              <a:t>Schaum’s</a:t>
            </a:r>
            <a:r>
              <a:rPr sz="2200" i="1" spc="60" dirty="0">
                <a:latin typeface="Trebuchet MS"/>
                <a:cs typeface="Trebuchet MS"/>
              </a:rPr>
              <a:t> </a:t>
            </a:r>
            <a:r>
              <a:rPr sz="2200" i="1" spc="-225" dirty="0">
                <a:latin typeface="Trebuchet MS"/>
                <a:cs typeface="Trebuchet MS"/>
              </a:rPr>
              <a:t>Outline</a:t>
            </a:r>
            <a:r>
              <a:rPr sz="2200" i="1" spc="25" dirty="0">
                <a:latin typeface="Trebuchet MS"/>
                <a:cs typeface="Trebuchet MS"/>
              </a:rPr>
              <a:t> </a:t>
            </a:r>
            <a:r>
              <a:rPr sz="2200" i="1" spc="-175" dirty="0">
                <a:latin typeface="Trebuchet MS"/>
                <a:cs typeface="Trebuchet MS"/>
              </a:rPr>
              <a:t>series</a:t>
            </a:r>
            <a:r>
              <a:rPr sz="2200" spc="-175" dirty="0">
                <a:latin typeface="Trebuchet MS"/>
                <a:cs typeface="Trebuchet MS"/>
              </a:rPr>
              <a:t>. </a:t>
            </a:r>
            <a:r>
              <a:rPr sz="2200" dirty="0">
                <a:latin typeface="Trebuchet MS"/>
                <a:cs typeface="Trebuchet MS"/>
              </a:rPr>
              <a:t>Mc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Graw-</a:t>
            </a:r>
            <a:r>
              <a:rPr sz="2200" spc="-65" dirty="0">
                <a:latin typeface="Trebuchet MS"/>
                <a:cs typeface="Trebuchet MS"/>
              </a:rPr>
              <a:t>Hill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Company.</a:t>
            </a:r>
            <a:endParaRPr sz="2200">
              <a:latin typeface="Trebuchet MS"/>
              <a:cs typeface="Trebuchet MS"/>
            </a:endParaRPr>
          </a:p>
          <a:p>
            <a:pPr marL="308610" marR="335915" lvl="1" indent="-207645">
              <a:lnSpc>
                <a:spcPct val="80000"/>
              </a:lnSpc>
              <a:spcBef>
                <a:spcPts val="600"/>
              </a:spcBef>
              <a:buAutoNum type="alphaUcPeriod" startAt="3"/>
              <a:tabLst>
                <a:tab pos="308610" algn="l"/>
                <a:tab pos="857250" algn="l"/>
              </a:tabLst>
            </a:pPr>
            <a:r>
              <a:rPr sz="2200" spc="-125" dirty="0">
                <a:latin typeface="Trebuchet MS"/>
                <a:cs typeface="Trebuchet MS"/>
              </a:rPr>
              <a:t>	Kreyszig,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E.2006.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i="1" spc="-204" dirty="0">
                <a:latin typeface="Trebuchet MS"/>
                <a:cs typeface="Trebuchet MS"/>
              </a:rPr>
              <a:t>Advanced</a:t>
            </a:r>
            <a:r>
              <a:rPr sz="2200" i="1" spc="90" dirty="0">
                <a:latin typeface="Trebuchet MS"/>
                <a:cs typeface="Trebuchet MS"/>
              </a:rPr>
              <a:t> </a:t>
            </a:r>
            <a:r>
              <a:rPr sz="2200" i="1" spc="-204" dirty="0">
                <a:latin typeface="Trebuchet MS"/>
                <a:cs typeface="Trebuchet MS"/>
              </a:rPr>
              <a:t>Engineering</a:t>
            </a:r>
            <a:r>
              <a:rPr sz="2200" i="1" spc="75" dirty="0">
                <a:latin typeface="Trebuchet MS"/>
                <a:cs typeface="Trebuchet MS"/>
              </a:rPr>
              <a:t> </a:t>
            </a:r>
            <a:r>
              <a:rPr sz="2200" i="1" spc="-200" dirty="0">
                <a:latin typeface="Trebuchet MS"/>
                <a:cs typeface="Trebuchet MS"/>
              </a:rPr>
              <a:t>Mathematics,</a:t>
            </a:r>
            <a:r>
              <a:rPr sz="2200" i="1" spc="-165" dirty="0">
                <a:latin typeface="Trebuchet MS"/>
                <a:cs typeface="Trebuchet MS"/>
              </a:rPr>
              <a:t> </a:t>
            </a:r>
            <a:r>
              <a:rPr sz="2200" i="1" spc="-25" dirty="0">
                <a:latin typeface="Trebuchet MS"/>
                <a:cs typeface="Trebuchet MS"/>
              </a:rPr>
              <a:t>9</a:t>
            </a:r>
            <a:r>
              <a:rPr sz="2175" i="1" spc="-37" baseline="24904" dirty="0">
                <a:latin typeface="Trebuchet MS"/>
                <a:cs typeface="Trebuchet MS"/>
              </a:rPr>
              <a:t>th </a:t>
            </a:r>
            <a:r>
              <a:rPr sz="2200" i="1" spc="-270" dirty="0">
                <a:latin typeface="Trebuchet MS"/>
                <a:cs typeface="Trebuchet MS"/>
              </a:rPr>
              <a:t>ed.</a:t>
            </a:r>
            <a:r>
              <a:rPr sz="2200" i="1" spc="-4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New</a:t>
            </a:r>
            <a:r>
              <a:rPr sz="2200" spc="-38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York: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190" dirty="0">
                <a:latin typeface="Trebuchet MS"/>
                <a:cs typeface="Trebuchet MS"/>
              </a:rPr>
              <a:t>John</a:t>
            </a:r>
            <a:r>
              <a:rPr sz="2200" spc="-315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Wiley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95" dirty="0">
                <a:latin typeface="Trebuchet MS"/>
                <a:cs typeface="Trebuchet MS"/>
              </a:rPr>
              <a:t>&amp;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Sons,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Inc.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Pendahuluan</a:t>
            </a:r>
            <a:r>
              <a:rPr spc="-45" dirty="0"/>
              <a:t> </a:t>
            </a:r>
            <a:r>
              <a:rPr spc="-180" dirty="0"/>
              <a:t>(Pretes)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3843" y="1921255"/>
            <a:ext cx="7201534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361950" indent="-28257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910" algn="l"/>
              </a:tabLst>
            </a:pPr>
            <a:r>
              <a:rPr sz="3200" spc="-65" dirty="0">
                <a:latin typeface="Trebuchet MS"/>
                <a:cs typeface="Trebuchet MS"/>
              </a:rPr>
              <a:t>Apa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yang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dimaksud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dengan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PD?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Berikan 	</a:t>
            </a:r>
            <a:r>
              <a:rPr sz="3200" spc="-90" dirty="0">
                <a:latin typeface="Trebuchet MS"/>
                <a:cs typeface="Trebuchet MS"/>
              </a:rPr>
              <a:t>contohnya.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791A7"/>
              </a:buClr>
              <a:buFont typeface="Microsoft Sans Serif"/>
              <a:buChar char="●"/>
            </a:pPr>
            <a:endParaRPr sz="4300">
              <a:latin typeface="Trebuchet MS"/>
              <a:cs typeface="Trebuchet MS"/>
            </a:endParaRPr>
          </a:p>
          <a:p>
            <a:pPr marL="294640" marR="5080" indent="-282575">
              <a:lnSpc>
                <a:spcPct val="100000"/>
              </a:lnSpc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910" algn="l"/>
              </a:tabLst>
            </a:pPr>
            <a:r>
              <a:rPr sz="3200" spc="-65" dirty="0">
                <a:latin typeface="Trebuchet MS"/>
                <a:cs typeface="Trebuchet MS"/>
              </a:rPr>
              <a:t>Apa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yang</a:t>
            </a:r>
            <a:r>
              <a:rPr sz="3200" spc="-42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Anda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ketahui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tentang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order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atau 	</a:t>
            </a:r>
            <a:r>
              <a:rPr sz="3200" spc="-210" dirty="0">
                <a:latin typeface="Trebuchet MS"/>
                <a:cs typeface="Trebuchet MS"/>
              </a:rPr>
              <a:t>tingkat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54" dirty="0">
                <a:latin typeface="Trebuchet MS"/>
                <a:cs typeface="Trebuchet MS"/>
              </a:rPr>
              <a:t>pada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PD?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5" dirty="0"/>
              <a:t>Lanjutan: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3843" y="1921255"/>
            <a:ext cx="700913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100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-185" dirty="0">
                <a:latin typeface="Trebuchet MS"/>
                <a:cs typeface="Trebuchet MS"/>
              </a:rPr>
              <a:t>Sebutkan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aplikasi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yang</a:t>
            </a:r>
            <a:r>
              <a:rPr sz="3200" spc="-409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Anda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ketahui.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791A7"/>
              </a:buClr>
              <a:buFont typeface="Microsoft Sans Serif"/>
              <a:buChar char="●"/>
            </a:pPr>
            <a:endParaRPr sz="4300">
              <a:latin typeface="Trebuchet MS"/>
              <a:cs typeface="Trebuchet MS"/>
            </a:endParaRPr>
          </a:p>
          <a:p>
            <a:pPr marL="294640" marR="5080" indent="-282575">
              <a:lnSpc>
                <a:spcPct val="100000"/>
              </a:lnSpc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910" algn="l"/>
              </a:tabLst>
            </a:pPr>
            <a:r>
              <a:rPr sz="3200" spc="-65" dirty="0">
                <a:latin typeface="Trebuchet MS"/>
                <a:cs typeface="Trebuchet MS"/>
              </a:rPr>
              <a:t>Apa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yang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anda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harapkan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dari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perkuliahan 	</a:t>
            </a:r>
            <a:r>
              <a:rPr sz="3200" spc="130" dirty="0">
                <a:latin typeface="Trebuchet MS"/>
                <a:cs typeface="Trebuchet MS"/>
              </a:rPr>
              <a:t>PD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semester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ini?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791A7"/>
              </a:buClr>
              <a:buFont typeface="Microsoft Sans Serif"/>
              <a:buChar char="●"/>
            </a:pPr>
            <a:endParaRPr sz="4300">
              <a:latin typeface="Trebuchet MS"/>
              <a:cs typeface="Trebuchet MS"/>
            </a:endParaRPr>
          </a:p>
          <a:p>
            <a:pPr marL="295275" indent="-282575">
              <a:lnSpc>
                <a:spcPct val="100000"/>
              </a:lnSpc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sz="3200" spc="-260" dirty="0">
                <a:latin typeface="Trebuchet MS"/>
                <a:cs typeface="Trebuchet MS"/>
              </a:rPr>
              <a:t>Tulis:</a:t>
            </a:r>
            <a:r>
              <a:rPr sz="3200" spc="-39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Nama,</a:t>
            </a:r>
            <a:r>
              <a:rPr sz="3200" spc="-3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NIM,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HP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>
                <a:solidFill>
                  <a:srgbClr val="FF0000"/>
                </a:solidFill>
              </a:rPr>
              <a:t>Pengertian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150" dirty="0">
                <a:solidFill>
                  <a:srgbClr val="FF0000"/>
                </a:solidFill>
              </a:rPr>
              <a:t>PD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4640" marR="5080" indent="-282575">
              <a:lnSpc>
                <a:spcPts val="3460"/>
              </a:lnSpc>
              <a:spcBef>
                <a:spcPts val="535"/>
              </a:spcBef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910" algn="l"/>
              </a:tabLst>
            </a:pPr>
            <a:r>
              <a:rPr dirty="0"/>
              <a:t>suatu</a:t>
            </a:r>
            <a:r>
              <a:rPr spc="-75" dirty="0"/>
              <a:t> </a:t>
            </a:r>
            <a:r>
              <a:rPr dirty="0"/>
              <a:t>bentuk</a:t>
            </a:r>
            <a:r>
              <a:rPr spc="-50" dirty="0"/>
              <a:t> </a:t>
            </a:r>
            <a:r>
              <a:rPr dirty="0"/>
              <a:t>persamaan</a:t>
            </a:r>
            <a:r>
              <a:rPr spc="-70" dirty="0"/>
              <a:t> </a:t>
            </a:r>
            <a:r>
              <a:rPr spc="-20" dirty="0"/>
              <a:t>yang 	</a:t>
            </a:r>
            <a:r>
              <a:rPr dirty="0"/>
              <a:t>memuat</a:t>
            </a:r>
            <a:r>
              <a:rPr spc="-70" dirty="0"/>
              <a:t> </a:t>
            </a:r>
            <a:r>
              <a:rPr dirty="0"/>
              <a:t>derivatif</a:t>
            </a:r>
            <a:r>
              <a:rPr spc="-40" dirty="0"/>
              <a:t> </a:t>
            </a:r>
            <a:r>
              <a:rPr dirty="0"/>
              <a:t>(turunan)</a:t>
            </a:r>
            <a:r>
              <a:rPr spc="-60" dirty="0"/>
              <a:t> </a:t>
            </a:r>
            <a:r>
              <a:rPr dirty="0"/>
              <a:t>satu</a:t>
            </a:r>
            <a:r>
              <a:rPr spc="-55" dirty="0"/>
              <a:t> </a:t>
            </a:r>
            <a:r>
              <a:rPr spc="-20" dirty="0"/>
              <a:t>atau 	</a:t>
            </a:r>
            <a:r>
              <a:rPr dirty="0"/>
              <a:t>lebih</a:t>
            </a:r>
            <a:r>
              <a:rPr spc="-75" dirty="0"/>
              <a:t> </a:t>
            </a:r>
            <a:r>
              <a:rPr dirty="0"/>
              <a:t>variabel</a:t>
            </a:r>
            <a:r>
              <a:rPr spc="-45" dirty="0"/>
              <a:t> </a:t>
            </a:r>
            <a:r>
              <a:rPr dirty="0"/>
              <a:t>tak</a:t>
            </a:r>
            <a:r>
              <a:rPr spc="-45" dirty="0"/>
              <a:t> </a:t>
            </a:r>
            <a:r>
              <a:rPr dirty="0"/>
              <a:t>bebas</a:t>
            </a:r>
            <a:r>
              <a:rPr spc="-45" dirty="0"/>
              <a:t> </a:t>
            </a:r>
            <a:r>
              <a:rPr dirty="0"/>
              <a:t>terhadap</a:t>
            </a:r>
            <a:r>
              <a:rPr spc="-60" dirty="0"/>
              <a:t> </a:t>
            </a:r>
            <a:r>
              <a:rPr spc="-20" dirty="0"/>
              <a:t>satu 	</a:t>
            </a:r>
            <a:r>
              <a:rPr dirty="0"/>
              <a:t>atau</a:t>
            </a:r>
            <a:r>
              <a:rPr spc="-65" dirty="0"/>
              <a:t> </a:t>
            </a:r>
            <a:r>
              <a:rPr dirty="0"/>
              <a:t>lebih</a:t>
            </a:r>
            <a:r>
              <a:rPr spc="-40" dirty="0"/>
              <a:t> </a:t>
            </a:r>
            <a:r>
              <a:rPr dirty="0"/>
              <a:t>variabel</a:t>
            </a:r>
            <a:r>
              <a:rPr spc="-50" dirty="0"/>
              <a:t> </a:t>
            </a:r>
            <a:r>
              <a:rPr dirty="0"/>
              <a:t>bebas</a:t>
            </a:r>
            <a:r>
              <a:rPr spc="-40" dirty="0"/>
              <a:t> </a:t>
            </a:r>
            <a:r>
              <a:rPr dirty="0"/>
              <a:t>suatu</a:t>
            </a:r>
            <a:r>
              <a:rPr spc="-50" dirty="0"/>
              <a:t> </a:t>
            </a:r>
            <a:r>
              <a:rPr spc="-10" dirty="0"/>
              <a:t>fungsi.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91A7"/>
              </a:buClr>
              <a:buFont typeface="Microsoft Sans Serif"/>
              <a:buChar char="●"/>
            </a:pPr>
            <a:endParaRPr sz="3650"/>
          </a:p>
          <a:p>
            <a:pPr marL="295275" indent="-282575">
              <a:lnSpc>
                <a:spcPct val="100000"/>
              </a:lnSpc>
              <a:buClr>
                <a:srgbClr val="3791A7"/>
              </a:buClr>
              <a:buSzPct val="79687"/>
              <a:buFont typeface="Microsoft Sans Serif"/>
              <a:buChar char="●"/>
              <a:tabLst>
                <a:tab pos="295275" algn="l"/>
              </a:tabLst>
            </a:pPr>
            <a:r>
              <a:rPr dirty="0"/>
              <a:t>Notasi</a:t>
            </a:r>
            <a:r>
              <a:rPr spc="-50" dirty="0"/>
              <a:t> </a:t>
            </a:r>
            <a:r>
              <a:rPr spc="-25" dirty="0"/>
              <a:t>PD:</a:t>
            </a:r>
          </a:p>
          <a:p>
            <a:pPr marL="844550" marR="4762500">
              <a:lnSpc>
                <a:spcPct val="105600"/>
              </a:lnSpc>
            </a:pPr>
            <a:r>
              <a:rPr spc="-10" dirty="0"/>
              <a:t>y’=dy/dx; x’=dx/dt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199"/>
            <a:ext cx="9144000" cy="3429000"/>
            <a:chOff x="457200" y="457199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48" y="461771"/>
              <a:ext cx="819911" cy="8183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57199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80">
                  <a:moveTo>
                    <a:pt x="830580" y="4572"/>
                  </a:moveTo>
                  <a:lnTo>
                    <a:pt x="830580" y="3048"/>
                  </a:lnTo>
                  <a:lnTo>
                    <a:pt x="827532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3048" y="830580"/>
                  </a:lnTo>
                  <a:lnTo>
                    <a:pt x="3048" y="816864"/>
                  </a:lnTo>
                  <a:lnTo>
                    <a:pt x="4572" y="816864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lnTo>
                    <a:pt x="816864" y="10668"/>
                  </a:lnTo>
                  <a:lnTo>
                    <a:pt x="816864" y="4572"/>
                  </a:lnTo>
                  <a:lnTo>
                    <a:pt x="822960" y="10668"/>
                  </a:lnTo>
                  <a:lnTo>
                    <a:pt x="822960" y="108966"/>
                  </a:lnTo>
                  <a:lnTo>
                    <a:pt x="826008" y="88392"/>
                  </a:lnTo>
                  <a:lnTo>
                    <a:pt x="829056" y="47244"/>
                  </a:lnTo>
                  <a:lnTo>
                    <a:pt x="830580" y="4572"/>
                  </a:lnTo>
                  <a:close/>
                </a:path>
                <a:path w="830580" h="830580">
                  <a:moveTo>
                    <a:pt x="822960" y="108966"/>
                  </a:moveTo>
                  <a:lnTo>
                    <a:pt x="822960" y="10668"/>
                  </a:lnTo>
                  <a:lnTo>
                    <a:pt x="816864" y="10668"/>
                  </a:lnTo>
                  <a:lnTo>
                    <a:pt x="816864" y="45720"/>
                  </a:lnTo>
                  <a:lnTo>
                    <a:pt x="813816" y="86868"/>
                  </a:lnTo>
                  <a:lnTo>
                    <a:pt x="807720" y="128016"/>
                  </a:lnTo>
                  <a:lnTo>
                    <a:pt x="800100" y="167640"/>
                  </a:lnTo>
                  <a:lnTo>
                    <a:pt x="790956" y="207264"/>
                  </a:lnTo>
                  <a:lnTo>
                    <a:pt x="780288" y="246888"/>
                  </a:lnTo>
                  <a:lnTo>
                    <a:pt x="768096" y="283464"/>
                  </a:lnTo>
                  <a:lnTo>
                    <a:pt x="752856" y="321564"/>
                  </a:lnTo>
                  <a:lnTo>
                    <a:pt x="737616" y="356616"/>
                  </a:lnTo>
                  <a:lnTo>
                    <a:pt x="719328" y="391668"/>
                  </a:lnTo>
                  <a:lnTo>
                    <a:pt x="699516" y="426720"/>
                  </a:lnTo>
                  <a:lnTo>
                    <a:pt x="678180" y="458724"/>
                  </a:lnTo>
                  <a:lnTo>
                    <a:pt x="655320" y="490728"/>
                  </a:lnTo>
                  <a:lnTo>
                    <a:pt x="606552" y="551688"/>
                  </a:lnTo>
                  <a:lnTo>
                    <a:pt x="579120" y="579120"/>
                  </a:lnTo>
                  <a:lnTo>
                    <a:pt x="550164" y="606552"/>
                  </a:lnTo>
                  <a:lnTo>
                    <a:pt x="521208" y="632460"/>
                  </a:lnTo>
                  <a:lnTo>
                    <a:pt x="490728" y="655320"/>
                  </a:lnTo>
                  <a:lnTo>
                    <a:pt x="458724" y="678180"/>
                  </a:lnTo>
                  <a:lnTo>
                    <a:pt x="425196" y="699516"/>
                  </a:lnTo>
                  <a:lnTo>
                    <a:pt x="391668" y="719328"/>
                  </a:lnTo>
                  <a:lnTo>
                    <a:pt x="356616" y="737616"/>
                  </a:lnTo>
                  <a:lnTo>
                    <a:pt x="283464" y="768096"/>
                  </a:lnTo>
                  <a:lnTo>
                    <a:pt x="207264" y="792480"/>
                  </a:lnTo>
                  <a:lnTo>
                    <a:pt x="167640" y="801624"/>
                  </a:lnTo>
                  <a:lnTo>
                    <a:pt x="128016" y="807720"/>
                  </a:lnTo>
                  <a:lnTo>
                    <a:pt x="86868" y="813816"/>
                  </a:lnTo>
                  <a:lnTo>
                    <a:pt x="47244" y="816751"/>
                  </a:lnTo>
                  <a:lnTo>
                    <a:pt x="3048" y="816864"/>
                  </a:lnTo>
                  <a:lnTo>
                    <a:pt x="10668" y="824484"/>
                  </a:lnTo>
                  <a:lnTo>
                    <a:pt x="10668" y="830362"/>
                  </a:lnTo>
                  <a:lnTo>
                    <a:pt x="47244" y="829056"/>
                  </a:lnTo>
                  <a:lnTo>
                    <a:pt x="88392" y="826008"/>
                  </a:lnTo>
                  <a:lnTo>
                    <a:pt x="170688" y="813816"/>
                  </a:lnTo>
                  <a:lnTo>
                    <a:pt x="210312" y="804672"/>
                  </a:lnTo>
                  <a:lnTo>
                    <a:pt x="249936" y="792480"/>
                  </a:lnTo>
                  <a:lnTo>
                    <a:pt x="288036" y="780288"/>
                  </a:lnTo>
                  <a:lnTo>
                    <a:pt x="326136" y="765048"/>
                  </a:lnTo>
                  <a:lnTo>
                    <a:pt x="362712" y="748284"/>
                  </a:lnTo>
                  <a:lnTo>
                    <a:pt x="397764" y="729996"/>
                  </a:lnTo>
                  <a:lnTo>
                    <a:pt x="432816" y="710184"/>
                  </a:lnTo>
                  <a:lnTo>
                    <a:pt x="466344" y="688848"/>
                  </a:lnTo>
                  <a:lnTo>
                    <a:pt x="498348" y="665988"/>
                  </a:lnTo>
                  <a:lnTo>
                    <a:pt x="530352" y="641604"/>
                  </a:lnTo>
                  <a:lnTo>
                    <a:pt x="559308" y="615696"/>
                  </a:lnTo>
                  <a:lnTo>
                    <a:pt x="588264" y="588264"/>
                  </a:lnTo>
                  <a:lnTo>
                    <a:pt x="615696" y="559308"/>
                  </a:lnTo>
                  <a:lnTo>
                    <a:pt x="641604" y="528828"/>
                  </a:lnTo>
                  <a:lnTo>
                    <a:pt x="665988" y="498348"/>
                  </a:lnTo>
                  <a:lnTo>
                    <a:pt x="688848" y="466344"/>
                  </a:lnTo>
                  <a:lnTo>
                    <a:pt x="710184" y="432816"/>
                  </a:lnTo>
                  <a:lnTo>
                    <a:pt x="729996" y="397764"/>
                  </a:lnTo>
                  <a:lnTo>
                    <a:pt x="748284" y="362712"/>
                  </a:lnTo>
                  <a:lnTo>
                    <a:pt x="765048" y="326136"/>
                  </a:lnTo>
                  <a:lnTo>
                    <a:pt x="780288" y="288036"/>
                  </a:lnTo>
                  <a:lnTo>
                    <a:pt x="792480" y="249936"/>
                  </a:lnTo>
                  <a:lnTo>
                    <a:pt x="804672" y="210312"/>
                  </a:lnTo>
                  <a:lnTo>
                    <a:pt x="813816" y="170688"/>
                  </a:lnTo>
                  <a:lnTo>
                    <a:pt x="822960" y="108966"/>
                  </a:lnTo>
                  <a:close/>
                </a:path>
                <a:path w="830580" h="830580">
                  <a:moveTo>
                    <a:pt x="10668" y="830362"/>
                  </a:moveTo>
                  <a:lnTo>
                    <a:pt x="10668" y="824484"/>
                  </a:lnTo>
                  <a:lnTo>
                    <a:pt x="3048" y="816864"/>
                  </a:lnTo>
                  <a:lnTo>
                    <a:pt x="3048" y="830580"/>
                  </a:lnTo>
                  <a:lnTo>
                    <a:pt x="4572" y="830580"/>
                  </a:lnTo>
                  <a:lnTo>
                    <a:pt x="10668" y="830362"/>
                  </a:lnTo>
                  <a:close/>
                </a:path>
                <a:path w="830580" h="830580">
                  <a:moveTo>
                    <a:pt x="10668" y="10668"/>
                  </a:move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830580" h="830580">
                  <a:moveTo>
                    <a:pt x="10668" y="81686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816864"/>
                  </a:lnTo>
                  <a:lnTo>
                    <a:pt x="10668" y="816864"/>
                  </a:lnTo>
                  <a:close/>
                </a:path>
                <a:path w="830580" h="830580">
                  <a:moveTo>
                    <a:pt x="822960" y="10668"/>
                  </a:moveTo>
                  <a:lnTo>
                    <a:pt x="816864" y="4572"/>
                  </a:lnTo>
                  <a:lnTo>
                    <a:pt x="816864" y="10668"/>
                  </a:lnTo>
                  <a:lnTo>
                    <a:pt x="822960" y="10668"/>
                  </a:lnTo>
                  <a:close/>
                </a:path>
              </a:pathLst>
            </a:custGeom>
            <a:solidFill>
              <a:srgbClr val="D2C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2648" y="464832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1729740" y="865632"/>
                  </a:moveTo>
                  <a:lnTo>
                    <a:pt x="1728216" y="819912"/>
                  </a:lnTo>
                  <a:lnTo>
                    <a:pt x="1725168" y="777240"/>
                  </a:lnTo>
                  <a:lnTo>
                    <a:pt x="1720596" y="733044"/>
                  </a:lnTo>
                  <a:lnTo>
                    <a:pt x="1712976" y="690372"/>
                  </a:lnTo>
                  <a:lnTo>
                    <a:pt x="1702308" y="649224"/>
                  </a:lnTo>
                  <a:lnTo>
                    <a:pt x="1702308" y="822960"/>
                  </a:lnTo>
                  <a:lnTo>
                    <a:pt x="1702308" y="908304"/>
                  </a:lnTo>
                  <a:lnTo>
                    <a:pt x="1693164" y="993648"/>
                  </a:lnTo>
                  <a:lnTo>
                    <a:pt x="1685544" y="1034796"/>
                  </a:lnTo>
                  <a:lnTo>
                    <a:pt x="1676400" y="1074420"/>
                  </a:lnTo>
                  <a:lnTo>
                    <a:pt x="1652016" y="1153668"/>
                  </a:lnTo>
                  <a:lnTo>
                    <a:pt x="1636776" y="1191768"/>
                  </a:lnTo>
                  <a:lnTo>
                    <a:pt x="1620012" y="1228344"/>
                  </a:lnTo>
                  <a:lnTo>
                    <a:pt x="1601724" y="1264920"/>
                  </a:lnTo>
                  <a:lnTo>
                    <a:pt x="1581912" y="1299972"/>
                  </a:lnTo>
                  <a:lnTo>
                    <a:pt x="1536192" y="1367028"/>
                  </a:lnTo>
                  <a:lnTo>
                    <a:pt x="1511808" y="1397508"/>
                  </a:lnTo>
                  <a:lnTo>
                    <a:pt x="1456944" y="1458468"/>
                  </a:lnTo>
                  <a:lnTo>
                    <a:pt x="1427988" y="1485900"/>
                  </a:lnTo>
                  <a:lnTo>
                    <a:pt x="1397508" y="1511808"/>
                  </a:lnTo>
                  <a:lnTo>
                    <a:pt x="1333500" y="1560576"/>
                  </a:lnTo>
                  <a:lnTo>
                    <a:pt x="1298448" y="1581912"/>
                  </a:lnTo>
                  <a:lnTo>
                    <a:pt x="1263396" y="1601724"/>
                  </a:lnTo>
                  <a:lnTo>
                    <a:pt x="1228344" y="1620012"/>
                  </a:lnTo>
                  <a:lnTo>
                    <a:pt x="1190244" y="1636776"/>
                  </a:lnTo>
                  <a:lnTo>
                    <a:pt x="1152144" y="1652016"/>
                  </a:lnTo>
                  <a:lnTo>
                    <a:pt x="1114044" y="1665732"/>
                  </a:lnTo>
                  <a:lnTo>
                    <a:pt x="1074420" y="1676400"/>
                  </a:lnTo>
                  <a:lnTo>
                    <a:pt x="1033272" y="1685544"/>
                  </a:lnTo>
                  <a:lnTo>
                    <a:pt x="992124" y="1693164"/>
                  </a:lnTo>
                  <a:lnTo>
                    <a:pt x="950976" y="1699260"/>
                  </a:lnTo>
                  <a:lnTo>
                    <a:pt x="909828" y="1702193"/>
                  </a:lnTo>
                  <a:lnTo>
                    <a:pt x="821436" y="1702308"/>
                  </a:lnTo>
                  <a:lnTo>
                    <a:pt x="778764" y="1697736"/>
                  </a:lnTo>
                  <a:lnTo>
                    <a:pt x="737616" y="1693164"/>
                  </a:lnTo>
                  <a:lnTo>
                    <a:pt x="696468" y="1685544"/>
                  </a:lnTo>
                  <a:lnTo>
                    <a:pt x="655320" y="1676400"/>
                  </a:lnTo>
                  <a:lnTo>
                    <a:pt x="615696" y="1665732"/>
                  </a:lnTo>
                  <a:lnTo>
                    <a:pt x="577596" y="1652016"/>
                  </a:lnTo>
                  <a:lnTo>
                    <a:pt x="539496" y="1636776"/>
                  </a:lnTo>
                  <a:lnTo>
                    <a:pt x="501396" y="1620012"/>
                  </a:lnTo>
                  <a:lnTo>
                    <a:pt x="466344" y="1601724"/>
                  </a:lnTo>
                  <a:lnTo>
                    <a:pt x="431292" y="1581912"/>
                  </a:lnTo>
                  <a:lnTo>
                    <a:pt x="396240" y="1559052"/>
                  </a:lnTo>
                  <a:lnTo>
                    <a:pt x="364236" y="1536192"/>
                  </a:lnTo>
                  <a:lnTo>
                    <a:pt x="332232" y="1511808"/>
                  </a:lnTo>
                  <a:lnTo>
                    <a:pt x="301752" y="1484376"/>
                  </a:lnTo>
                  <a:lnTo>
                    <a:pt x="272796" y="1456944"/>
                  </a:lnTo>
                  <a:lnTo>
                    <a:pt x="245364" y="1427988"/>
                  </a:lnTo>
                  <a:lnTo>
                    <a:pt x="219456" y="1397508"/>
                  </a:lnTo>
                  <a:lnTo>
                    <a:pt x="193548" y="1365504"/>
                  </a:lnTo>
                  <a:lnTo>
                    <a:pt x="170688" y="1333500"/>
                  </a:lnTo>
                  <a:lnTo>
                    <a:pt x="149352" y="1299972"/>
                  </a:lnTo>
                  <a:lnTo>
                    <a:pt x="128016" y="1264920"/>
                  </a:lnTo>
                  <a:lnTo>
                    <a:pt x="109728" y="1228344"/>
                  </a:lnTo>
                  <a:lnTo>
                    <a:pt x="92964" y="1190244"/>
                  </a:lnTo>
                  <a:lnTo>
                    <a:pt x="77724" y="1152144"/>
                  </a:lnTo>
                  <a:lnTo>
                    <a:pt x="65532" y="1114044"/>
                  </a:lnTo>
                  <a:lnTo>
                    <a:pt x="53340" y="1074420"/>
                  </a:lnTo>
                  <a:lnTo>
                    <a:pt x="44196" y="1033272"/>
                  </a:lnTo>
                  <a:lnTo>
                    <a:pt x="32004" y="950976"/>
                  </a:lnTo>
                  <a:lnTo>
                    <a:pt x="28956" y="908304"/>
                  </a:lnTo>
                  <a:lnTo>
                    <a:pt x="27432" y="865632"/>
                  </a:lnTo>
                  <a:lnTo>
                    <a:pt x="28956" y="821436"/>
                  </a:lnTo>
                  <a:lnTo>
                    <a:pt x="32004" y="778764"/>
                  </a:lnTo>
                  <a:lnTo>
                    <a:pt x="44196" y="696468"/>
                  </a:lnTo>
                  <a:lnTo>
                    <a:pt x="65532" y="615696"/>
                  </a:lnTo>
                  <a:lnTo>
                    <a:pt x="92964" y="539496"/>
                  </a:lnTo>
                  <a:lnTo>
                    <a:pt x="111252" y="501396"/>
                  </a:lnTo>
                  <a:lnTo>
                    <a:pt x="129540" y="466344"/>
                  </a:lnTo>
                  <a:lnTo>
                    <a:pt x="149352" y="431292"/>
                  </a:lnTo>
                  <a:lnTo>
                    <a:pt x="170688" y="396240"/>
                  </a:lnTo>
                  <a:lnTo>
                    <a:pt x="219456" y="332232"/>
                  </a:lnTo>
                  <a:lnTo>
                    <a:pt x="245364" y="301752"/>
                  </a:lnTo>
                  <a:lnTo>
                    <a:pt x="272796" y="272796"/>
                  </a:lnTo>
                  <a:lnTo>
                    <a:pt x="301752" y="245364"/>
                  </a:lnTo>
                  <a:lnTo>
                    <a:pt x="332232" y="219456"/>
                  </a:lnTo>
                  <a:lnTo>
                    <a:pt x="364236" y="193548"/>
                  </a:lnTo>
                  <a:lnTo>
                    <a:pt x="397764" y="170688"/>
                  </a:lnTo>
                  <a:lnTo>
                    <a:pt x="431292" y="149352"/>
                  </a:lnTo>
                  <a:lnTo>
                    <a:pt x="466344" y="129540"/>
                  </a:lnTo>
                  <a:lnTo>
                    <a:pt x="502920" y="109728"/>
                  </a:lnTo>
                  <a:lnTo>
                    <a:pt x="539496" y="92964"/>
                  </a:lnTo>
                  <a:lnTo>
                    <a:pt x="577596" y="79248"/>
                  </a:lnTo>
                  <a:lnTo>
                    <a:pt x="617220" y="65532"/>
                  </a:lnTo>
                  <a:lnTo>
                    <a:pt x="696468" y="44196"/>
                  </a:lnTo>
                  <a:lnTo>
                    <a:pt x="737616" y="38100"/>
                  </a:lnTo>
                  <a:lnTo>
                    <a:pt x="780288" y="32004"/>
                  </a:lnTo>
                  <a:lnTo>
                    <a:pt x="822960" y="28956"/>
                  </a:lnTo>
                  <a:lnTo>
                    <a:pt x="865632" y="27432"/>
                  </a:lnTo>
                  <a:lnTo>
                    <a:pt x="908304" y="28956"/>
                  </a:lnTo>
                  <a:lnTo>
                    <a:pt x="950976" y="32004"/>
                  </a:lnTo>
                  <a:lnTo>
                    <a:pt x="993648" y="38100"/>
                  </a:lnTo>
                  <a:lnTo>
                    <a:pt x="1034796" y="45720"/>
                  </a:lnTo>
                  <a:lnTo>
                    <a:pt x="1074420" y="54864"/>
                  </a:lnTo>
                  <a:lnTo>
                    <a:pt x="1114044" y="65532"/>
                  </a:lnTo>
                  <a:lnTo>
                    <a:pt x="1153668" y="79248"/>
                  </a:lnTo>
                  <a:lnTo>
                    <a:pt x="1191768" y="94488"/>
                  </a:lnTo>
                  <a:lnTo>
                    <a:pt x="1228344" y="111252"/>
                  </a:lnTo>
                  <a:lnTo>
                    <a:pt x="1264920" y="129540"/>
                  </a:lnTo>
                  <a:lnTo>
                    <a:pt x="1299972" y="149352"/>
                  </a:lnTo>
                  <a:lnTo>
                    <a:pt x="1333500" y="170688"/>
                  </a:lnTo>
                  <a:lnTo>
                    <a:pt x="1367028" y="195072"/>
                  </a:lnTo>
                  <a:lnTo>
                    <a:pt x="1397508" y="219456"/>
                  </a:lnTo>
                  <a:lnTo>
                    <a:pt x="1427988" y="245364"/>
                  </a:lnTo>
                  <a:lnTo>
                    <a:pt x="1456944" y="272796"/>
                  </a:lnTo>
                  <a:lnTo>
                    <a:pt x="1485900" y="303276"/>
                  </a:lnTo>
                  <a:lnTo>
                    <a:pt x="1511808" y="332232"/>
                  </a:lnTo>
                  <a:lnTo>
                    <a:pt x="1536192" y="364236"/>
                  </a:lnTo>
                  <a:lnTo>
                    <a:pt x="1560576" y="397764"/>
                  </a:lnTo>
                  <a:lnTo>
                    <a:pt x="1581912" y="431292"/>
                  </a:lnTo>
                  <a:lnTo>
                    <a:pt x="1601724" y="466344"/>
                  </a:lnTo>
                  <a:lnTo>
                    <a:pt x="1620012" y="502920"/>
                  </a:lnTo>
                  <a:lnTo>
                    <a:pt x="1636776" y="539496"/>
                  </a:lnTo>
                  <a:lnTo>
                    <a:pt x="1652016" y="577596"/>
                  </a:lnTo>
                  <a:lnTo>
                    <a:pt x="1665732" y="617220"/>
                  </a:lnTo>
                  <a:lnTo>
                    <a:pt x="1676400" y="656844"/>
                  </a:lnTo>
                  <a:lnTo>
                    <a:pt x="1685544" y="696468"/>
                  </a:lnTo>
                  <a:lnTo>
                    <a:pt x="1693164" y="737616"/>
                  </a:lnTo>
                  <a:lnTo>
                    <a:pt x="1702308" y="822960"/>
                  </a:lnTo>
                  <a:lnTo>
                    <a:pt x="1702308" y="649224"/>
                  </a:lnTo>
                  <a:lnTo>
                    <a:pt x="1691640" y="608076"/>
                  </a:lnTo>
                  <a:lnTo>
                    <a:pt x="1677924" y="566928"/>
                  </a:lnTo>
                  <a:lnTo>
                    <a:pt x="1662684" y="528828"/>
                  </a:lnTo>
                  <a:lnTo>
                    <a:pt x="1626108" y="452628"/>
                  </a:lnTo>
                  <a:lnTo>
                    <a:pt x="1604772" y="416052"/>
                  </a:lnTo>
                  <a:lnTo>
                    <a:pt x="1581912" y="381000"/>
                  </a:lnTo>
                  <a:lnTo>
                    <a:pt x="1557528" y="347472"/>
                  </a:lnTo>
                  <a:lnTo>
                    <a:pt x="1505712" y="283464"/>
                  </a:lnTo>
                  <a:lnTo>
                    <a:pt x="1476756" y="252984"/>
                  </a:lnTo>
                  <a:lnTo>
                    <a:pt x="1415796" y="198120"/>
                  </a:lnTo>
                  <a:lnTo>
                    <a:pt x="1382268" y="172212"/>
                  </a:lnTo>
                  <a:lnTo>
                    <a:pt x="1348740" y="147828"/>
                  </a:lnTo>
                  <a:lnTo>
                    <a:pt x="1313688" y="124968"/>
                  </a:lnTo>
                  <a:lnTo>
                    <a:pt x="1240536" y="85344"/>
                  </a:lnTo>
                  <a:lnTo>
                    <a:pt x="1200912" y="68580"/>
                  </a:lnTo>
                  <a:lnTo>
                    <a:pt x="1162812" y="53340"/>
                  </a:lnTo>
                  <a:lnTo>
                    <a:pt x="1121664" y="39624"/>
                  </a:lnTo>
                  <a:lnTo>
                    <a:pt x="1080516" y="27432"/>
                  </a:lnTo>
                  <a:lnTo>
                    <a:pt x="1039368" y="18288"/>
                  </a:lnTo>
                  <a:lnTo>
                    <a:pt x="996696" y="10668"/>
                  </a:lnTo>
                  <a:lnTo>
                    <a:pt x="954024" y="4572"/>
                  </a:lnTo>
                  <a:lnTo>
                    <a:pt x="909828" y="1524"/>
                  </a:lnTo>
                  <a:lnTo>
                    <a:pt x="864108" y="0"/>
                  </a:lnTo>
                  <a:lnTo>
                    <a:pt x="819912" y="1524"/>
                  </a:lnTo>
                  <a:lnTo>
                    <a:pt x="775716" y="4572"/>
                  </a:lnTo>
                  <a:lnTo>
                    <a:pt x="733044" y="10668"/>
                  </a:lnTo>
                  <a:lnTo>
                    <a:pt x="690372" y="18288"/>
                  </a:lnTo>
                  <a:lnTo>
                    <a:pt x="649224" y="27432"/>
                  </a:lnTo>
                  <a:lnTo>
                    <a:pt x="608076" y="39624"/>
                  </a:lnTo>
                  <a:lnTo>
                    <a:pt x="566928" y="53340"/>
                  </a:lnTo>
                  <a:lnTo>
                    <a:pt x="528828" y="68580"/>
                  </a:lnTo>
                  <a:lnTo>
                    <a:pt x="489204" y="85344"/>
                  </a:lnTo>
                  <a:lnTo>
                    <a:pt x="452628" y="105156"/>
                  </a:lnTo>
                  <a:lnTo>
                    <a:pt x="416052" y="126492"/>
                  </a:lnTo>
                  <a:lnTo>
                    <a:pt x="381000" y="147828"/>
                  </a:lnTo>
                  <a:lnTo>
                    <a:pt x="347472" y="172212"/>
                  </a:lnTo>
                  <a:lnTo>
                    <a:pt x="315468" y="198120"/>
                  </a:lnTo>
                  <a:lnTo>
                    <a:pt x="283464" y="225552"/>
                  </a:lnTo>
                  <a:lnTo>
                    <a:pt x="252984" y="254508"/>
                  </a:lnTo>
                  <a:lnTo>
                    <a:pt x="225552" y="283464"/>
                  </a:lnTo>
                  <a:lnTo>
                    <a:pt x="198120" y="315468"/>
                  </a:lnTo>
                  <a:lnTo>
                    <a:pt x="172212" y="347472"/>
                  </a:lnTo>
                  <a:lnTo>
                    <a:pt x="147828" y="382524"/>
                  </a:lnTo>
                  <a:lnTo>
                    <a:pt x="124968" y="417576"/>
                  </a:lnTo>
                  <a:lnTo>
                    <a:pt x="85344" y="490728"/>
                  </a:lnTo>
                  <a:lnTo>
                    <a:pt x="68580" y="528828"/>
                  </a:lnTo>
                  <a:lnTo>
                    <a:pt x="53340" y="568452"/>
                  </a:lnTo>
                  <a:lnTo>
                    <a:pt x="39624" y="608076"/>
                  </a:lnTo>
                  <a:lnTo>
                    <a:pt x="27432" y="649224"/>
                  </a:lnTo>
                  <a:lnTo>
                    <a:pt x="18288" y="691896"/>
                  </a:lnTo>
                  <a:lnTo>
                    <a:pt x="10668" y="734568"/>
                  </a:lnTo>
                  <a:lnTo>
                    <a:pt x="4572" y="777240"/>
                  </a:lnTo>
                  <a:lnTo>
                    <a:pt x="1524" y="821436"/>
                  </a:lnTo>
                  <a:lnTo>
                    <a:pt x="0" y="865632"/>
                  </a:lnTo>
                  <a:lnTo>
                    <a:pt x="1524" y="909828"/>
                  </a:lnTo>
                  <a:lnTo>
                    <a:pt x="4572" y="954024"/>
                  </a:lnTo>
                  <a:lnTo>
                    <a:pt x="10668" y="996696"/>
                  </a:lnTo>
                  <a:lnTo>
                    <a:pt x="18288" y="1039368"/>
                  </a:lnTo>
                  <a:lnTo>
                    <a:pt x="27432" y="1082040"/>
                  </a:lnTo>
                  <a:lnTo>
                    <a:pt x="39624" y="1123188"/>
                  </a:lnTo>
                  <a:lnTo>
                    <a:pt x="53340" y="1162812"/>
                  </a:lnTo>
                  <a:lnTo>
                    <a:pt x="68580" y="1202436"/>
                  </a:lnTo>
                  <a:lnTo>
                    <a:pt x="85344" y="1240536"/>
                  </a:lnTo>
                  <a:lnTo>
                    <a:pt x="105156" y="1277112"/>
                  </a:lnTo>
                  <a:lnTo>
                    <a:pt x="126492" y="1313688"/>
                  </a:lnTo>
                  <a:lnTo>
                    <a:pt x="147828" y="1348740"/>
                  </a:lnTo>
                  <a:lnTo>
                    <a:pt x="172212" y="1382268"/>
                  </a:lnTo>
                  <a:lnTo>
                    <a:pt x="198120" y="1415796"/>
                  </a:lnTo>
                  <a:lnTo>
                    <a:pt x="225552" y="1446276"/>
                  </a:lnTo>
                  <a:lnTo>
                    <a:pt x="254508" y="1476756"/>
                  </a:lnTo>
                  <a:lnTo>
                    <a:pt x="283464" y="1505712"/>
                  </a:lnTo>
                  <a:lnTo>
                    <a:pt x="315468" y="1533144"/>
                  </a:lnTo>
                  <a:lnTo>
                    <a:pt x="347472" y="1559052"/>
                  </a:lnTo>
                  <a:lnTo>
                    <a:pt x="417576" y="1604772"/>
                  </a:lnTo>
                  <a:lnTo>
                    <a:pt x="452628" y="1626108"/>
                  </a:lnTo>
                  <a:lnTo>
                    <a:pt x="528828" y="1662684"/>
                  </a:lnTo>
                  <a:lnTo>
                    <a:pt x="568452" y="1677924"/>
                  </a:lnTo>
                  <a:lnTo>
                    <a:pt x="608076" y="1691640"/>
                  </a:lnTo>
                  <a:lnTo>
                    <a:pt x="649224" y="1702308"/>
                  </a:lnTo>
                  <a:lnTo>
                    <a:pt x="691896" y="1712976"/>
                  </a:lnTo>
                  <a:lnTo>
                    <a:pt x="734568" y="1720596"/>
                  </a:lnTo>
                  <a:lnTo>
                    <a:pt x="777240" y="1725168"/>
                  </a:lnTo>
                  <a:lnTo>
                    <a:pt x="821436" y="1728216"/>
                  </a:lnTo>
                  <a:lnTo>
                    <a:pt x="865632" y="1729740"/>
                  </a:lnTo>
                  <a:lnTo>
                    <a:pt x="909828" y="1728216"/>
                  </a:lnTo>
                  <a:lnTo>
                    <a:pt x="954024" y="1725168"/>
                  </a:lnTo>
                  <a:lnTo>
                    <a:pt x="996696" y="1720596"/>
                  </a:lnTo>
                  <a:lnTo>
                    <a:pt x="1039368" y="1712976"/>
                  </a:lnTo>
                  <a:lnTo>
                    <a:pt x="1082040" y="1702308"/>
                  </a:lnTo>
                  <a:lnTo>
                    <a:pt x="1123188" y="1691640"/>
                  </a:lnTo>
                  <a:lnTo>
                    <a:pt x="1162812" y="1677924"/>
                  </a:lnTo>
                  <a:lnTo>
                    <a:pt x="1202436" y="1662684"/>
                  </a:lnTo>
                  <a:lnTo>
                    <a:pt x="1240536" y="1644396"/>
                  </a:lnTo>
                  <a:lnTo>
                    <a:pt x="1277112" y="1626108"/>
                  </a:lnTo>
                  <a:lnTo>
                    <a:pt x="1313688" y="1604772"/>
                  </a:lnTo>
                  <a:lnTo>
                    <a:pt x="1348740" y="1581912"/>
                  </a:lnTo>
                  <a:lnTo>
                    <a:pt x="1382268" y="1557528"/>
                  </a:lnTo>
                  <a:lnTo>
                    <a:pt x="1415796" y="1531620"/>
                  </a:lnTo>
                  <a:lnTo>
                    <a:pt x="1446276" y="1505712"/>
                  </a:lnTo>
                  <a:lnTo>
                    <a:pt x="1476756" y="1476756"/>
                  </a:lnTo>
                  <a:lnTo>
                    <a:pt x="1505712" y="1446276"/>
                  </a:lnTo>
                  <a:lnTo>
                    <a:pt x="1533144" y="1415796"/>
                  </a:lnTo>
                  <a:lnTo>
                    <a:pt x="1559052" y="1382268"/>
                  </a:lnTo>
                  <a:lnTo>
                    <a:pt x="1581912" y="1348740"/>
                  </a:lnTo>
                  <a:lnTo>
                    <a:pt x="1604772" y="1313688"/>
                  </a:lnTo>
                  <a:lnTo>
                    <a:pt x="1626108" y="1277112"/>
                  </a:lnTo>
                  <a:lnTo>
                    <a:pt x="1644396" y="1240536"/>
                  </a:lnTo>
                  <a:lnTo>
                    <a:pt x="1662684" y="1200912"/>
                  </a:lnTo>
                  <a:lnTo>
                    <a:pt x="1677924" y="1162812"/>
                  </a:lnTo>
                  <a:lnTo>
                    <a:pt x="1691640" y="1121664"/>
                  </a:lnTo>
                  <a:lnTo>
                    <a:pt x="1702308" y="1080516"/>
                  </a:lnTo>
                  <a:lnTo>
                    <a:pt x="1712976" y="1039368"/>
                  </a:lnTo>
                  <a:lnTo>
                    <a:pt x="1720596" y="996696"/>
                  </a:lnTo>
                  <a:lnTo>
                    <a:pt x="1725168" y="954024"/>
                  </a:lnTo>
                  <a:lnTo>
                    <a:pt x="1728216" y="909828"/>
                  </a:lnTo>
                  <a:lnTo>
                    <a:pt x="1729740" y="865632"/>
                  </a:lnTo>
                  <a:close/>
                </a:path>
              </a:pathLst>
            </a:custGeom>
            <a:solidFill>
              <a:srgbClr val="FFF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31" y="1508894"/>
              <a:ext cx="1116246" cy="1111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6" y="1502664"/>
              <a:ext cx="1129030" cy="11231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556" y="1502664"/>
              <a:ext cx="1129030" cy="1123315"/>
            </a:xfrm>
            <a:custGeom>
              <a:avLst/>
              <a:gdLst/>
              <a:ahLst/>
              <a:cxnLst/>
              <a:rect l="l" t="t" r="r" b="b"/>
              <a:pathLst>
                <a:path w="1129030" h="1123314">
                  <a:moveTo>
                    <a:pt x="1129030" y="612648"/>
                  </a:moveTo>
                  <a:lnTo>
                    <a:pt x="1129030" y="557784"/>
                  </a:lnTo>
                  <a:lnTo>
                    <a:pt x="1126490" y="531876"/>
                  </a:lnTo>
                  <a:lnTo>
                    <a:pt x="1125220" y="504444"/>
                  </a:lnTo>
                  <a:lnTo>
                    <a:pt x="1116330" y="451104"/>
                  </a:lnTo>
                  <a:lnTo>
                    <a:pt x="1101090" y="399288"/>
                  </a:lnTo>
                  <a:lnTo>
                    <a:pt x="1083310" y="347472"/>
                  </a:lnTo>
                  <a:lnTo>
                    <a:pt x="1045210" y="274320"/>
                  </a:lnTo>
                  <a:lnTo>
                    <a:pt x="994410" y="205740"/>
                  </a:lnTo>
                  <a:lnTo>
                    <a:pt x="956310" y="164592"/>
                  </a:lnTo>
                  <a:lnTo>
                    <a:pt x="889000" y="108204"/>
                  </a:lnTo>
                  <a:lnTo>
                    <a:pt x="840740" y="76200"/>
                  </a:lnTo>
                  <a:lnTo>
                    <a:pt x="789940" y="50292"/>
                  </a:lnTo>
                  <a:lnTo>
                    <a:pt x="711200" y="21336"/>
                  </a:lnTo>
                  <a:lnTo>
                    <a:pt x="657860" y="9144"/>
                  </a:lnTo>
                  <a:lnTo>
                    <a:pt x="604520" y="1524"/>
                  </a:lnTo>
                  <a:lnTo>
                    <a:pt x="576580" y="0"/>
                  </a:lnTo>
                  <a:lnTo>
                    <a:pt x="521970" y="0"/>
                  </a:lnTo>
                  <a:lnTo>
                    <a:pt x="496570" y="3048"/>
                  </a:lnTo>
                  <a:lnTo>
                    <a:pt x="468630" y="6096"/>
                  </a:lnTo>
                  <a:lnTo>
                    <a:pt x="415290" y="16764"/>
                  </a:lnTo>
                  <a:lnTo>
                    <a:pt x="363220" y="32004"/>
                  </a:lnTo>
                  <a:lnTo>
                    <a:pt x="265430" y="77724"/>
                  </a:lnTo>
                  <a:lnTo>
                    <a:pt x="219710" y="108204"/>
                  </a:lnTo>
                  <a:lnTo>
                    <a:pt x="177800" y="144780"/>
                  </a:lnTo>
                  <a:lnTo>
                    <a:pt x="138430" y="184404"/>
                  </a:lnTo>
                  <a:lnTo>
                    <a:pt x="101600" y="230124"/>
                  </a:lnTo>
                  <a:lnTo>
                    <a:pt x="71120" y="277368"/>
                  </a:lnTo>
                  <a:lnTo>
                    <a:pt x="46990" y="327660"/>
                  </a:lnTo>
                  <a:lnTo>
                    <a:pt x="35560" y="352044"/>
                  </a:lnTo>
                  <a:lnTo>
                    <a:pt x="26670" y="377952"/>
                  </a:lnTo>
                  <a:lnTo>
                    <a:pt x="19050" y="403860"/>
                  </a:lnTo>
                  <a:lnTo>
                    <a:pt x="12700" y="431292"/>
                  </a:lnTo>
                  <a:lnTo>
                    <a:pt x="6350" y="457200"/>
                  </a:lnTo>
                  <a:lnTo>
                    <a:pt x="1270" y="510540"/>
                  </a:lnTo>
                  <a:lnTo>
                    <a:pt x="0" y="537972"/>
                  </a:lnTo>
                  <a:lnTo>
                    <a:pt x="0" y="565404"/>
                  </a:lnTo>
                  <a:lnTo>
                    <a:pt x="1270" y="592836"/>
                  </a:lnTo>
                  <a:lnTo>
                    <a:pt x="3810" y="618744"/>
                  </a:lnTo>
                  <a:lnTo>
                    <a:pt x="8890" y="646176"/>
                  </a:lnTo>
                  <a:lnTo>
                    <a:pt x="12700" y="672084"/>
                  </a:lnTo>
                  <a:lnTo>
                    <a:pt x="12700" y="512064"/>
                  </a:lnTo>
                  <a:lnTo>
                    <a:pt x="20320" y="458724"/>
                  </a:lnTo>
                  <a:lnTo>
                    <a:pt x="31750" y="406908"/>
                  </a:lnTo>
                  <a:lnTo>
                    <a:pt x="48260" y="356616"/>
                  </a:lnTo>
                  <a:lnTo>
                    <a:pt x="69850" y="307848"/>
                  </a:lnTo>
                  <a:lnTo>
                    <a:pt x="96520" y="259080"/>
                  </a:lnTo>
                  <a:lnTo>
                    <a:pt x="128270" y="214884"/>
                  </a:lnTo>
                  <a:lnTo>
                    <a:pt x="166370" y="172212"/>
                  </a:lnTo>
                  <a:lnTo>
                    <a:pt x="207010" y="135636"/>
                  </a:lnTo>
                  <a:lnTo>
                    <a:pt x="273050" y="88392"/>
                  </a:lnTo>
                  <a:lnTo>
                    <a:pt x="318770" y="64008"/>
                  </a:lnTo>
                  <a:lnTo>
                    <a:pt x="368300" y="44196"/>
                  </a:lnTo>
                  <a:lnTo>
                    <a:pt x="445770" y="22860"/>
                  </a:lnTo>
                  <a:lnTo>
                    <a:pt x="523240" y="12192"/>
                  </a:lnTo>
                  <a:lnTo>
                    <a:pt x="576580" y="12192"/>
                  </a:lnTo>
                  <a:lnTo>
                    <a:pt x="629920" y="16764"/>
                  </a:lnTo>
                  <a:lnTo>
                    <a:pt x="707390" y="33528"/>
                  </a:lnTo>
                  <a:lnTo>
                    <a:pt x="759460" y="51816"/>
                  </a:lnTo>
                  <a:lnTo>
                    <a:pt x="810260" y="74676"/>
                  </a:lnTo>
                  <a:lnTo>
                    <a:pt x="858520" y="102108"/>
                  </a:lnTo>
                  <a:lnTo>
                    <a:pt x="904240" y="135636"/>
                  </a:lnTo>
                  <a:lnTo>
                    <a:pt x="947420" y="173736"/>
                  </a:lnTo>
                  <a:lnTo>
                    <a:pt x="985520" y="214884"/>
                  </a:lnTo>
                  <a:lnTo>
                    <a:pt x="1018540" y="257556"/>
                  </a:lnTo>
                  <a:lnTo>
                    <a:pt x="1046480" y="304800"/>
                  </a:lnTo>
                  <a:lnTo>
                    <a:pt x="1060450" y="329184"/>
                  </a:lnTo>
                  <a:lnTo>
                    <a:pt x="1080770" y="377952"/>
                  </a:lnTo>
                  <a:lnTo>
                    <a:pt x="1096010" y="428244"/>
                  </a:lnTo>
                  <a:lnTo>
                    <a:pt x="1108710" y="480060"/>
                  </a:lnTo>
                  <a:lnTo>
                    <a:pt x="1115060" y="531876"/>
                  </a:lnTo>
                  <a:lnTo>
                    <a:pt x="1116330" y="559308"/>
                  </a:lnTo>
                  <a:lnTo>
                    <a:pt x="1116330" y="691896"/>
                  </a:lnTo>
                  <a:lnTo>
                    <a:pt x="1121410" y="665988"/>
                  </a:lnTo>
                  <a:lnTo>
                    <a:pt x="1129030" y="612648"/>
                  </a:lnTo>
                  <a:close/>
                </a:path>
                <a:path w="1129030" h="1123314">
                  <a:moveTo>
                    <a:pt x="1116330" y="691896"/>
                  </a:moveTo>
                  <a:lnTo>
                    <a:pt x="1116330" y="585216"/>
                  </a:lnTo>
                  <a:lnTo>
                    <a:pt x="1113790" y="638556"/>
                  </a:lnTo>
                  <a:lnTo>
                    <a:pt x="1098550" y="716280"/>
                  </a:lnTo>
                  <a:lnTo>
                    <a:pt x="1070610" y="790956"/>
                  </a:lnTo>
                  <a:lnTo>
                    <a:pt x="1046480" y="839724"/>
                  </a:lnTo>
                  <a:lnTo>
                    <a:pt x="1016000" y="886968"/>
                  </a:lnTo>
                  <a:lnTo>
                    <a:pt x="980440" y="931164"/>
                  </a:lnTo>
                  <a:lnTo>
                    <a:pt x="942340" y="969264"/>
                  </a:lnTo>
                  <a:lnTo>
                    <a:pt x="900430" y="1004316"/>
                  </a:lnTo>
                  <a:lnTo>
                    <a:pt x="855980" y="1034796"/>
                  </a:lnTo>
                  <a:lnTo>
                    <a:pt x="808990" y="1059180"/>
                  </a:lnTo>
                  <a:lnTo>
                    <a:pt x="735330" y="1088136"/>
                  </a:lnTo>
                  <a:lnTo>
                    <a:pt x="683260" y="1100328"/>
                  </a:lnTo>
                  <a:lnTo>
                    <a:pt x="605790" y="1110996"/>
                  </a:lnTo>
                  <a:lnTo>
                    <a:pt x="552450" y="1110996"/>
                  </a:lnTo>
                  <a:lnTo>
                    <a:pt x="499110" y="1106424"/>
                  </a:lnTo>
                  <a:lnTo>
                    <a:pt x="445770" y="1095756"/>
                  </a:lnTo>
                  <a:lnTo>
                    <a:pt x="393700" y="1080516"/>
                  </a:lnTo>
                  <a:lnTo>
                    <a:pt x="344170" y="1060704"/>
                  </a:lnTo>
                  <a:lnTo>
                    <a:pt x="270510" y="1021080"/>
                  </a:lnTo>
                  <a:lnTo>
                    <a:pt x="224790" y="987552"/>
                  </a:lnTo>
                  <a:lnTo>
                    <a:pt x="162560" y="929640"/>
                  </a:lnTo>
                  <a:lnTo>
                    <a:pt x="125730" y="886968"/>
                  </a:lnTo>
                  <a:lnTo>
                    <a:pt x="95250" y="842772"/>
                  </a:lnTo>
                  <a:lnTo>
                    <a:pt x="69850" y="795528"/>
                  </a:lnTo>
                  <a:lnTo>
                    <a:pt x="48260" y="745236"/>
                  </a:lnTo>
                  <a:lnTo>
                    <a:pt x="31750" y="694944"/>
                  </a:lnTo>
                  <a:lnTo>
                    <a:pt x="16510" y="617220"/>
                  </a:lnTo>
                  <a:lnTo>
                    <a:pt x="12700" y="563880"/>
                  </a:lnTo>
                  <a:lnTo>
                    <a:pt x="12700" y="672084"/>
                  </a:lnTo>
                  <a:lnTo>
                    <a:pt x="26670" y="725424"/>
                  </a:lnTo>
                  <a:lnTo>
                    <a:pt x="46990" y="775716"/>
                  </a:lnTo>
                  <a:lnTo>
                    <a:pt x="71120" y="826008"/>
                  </a:lnTo>
                  <a:lnTo>
                    <a:pt x="100330" y="871728"/>
                  </a:lnTo>
                  <a:lnTo>
                    <a:pt x="133350" y="917448"/>
                  </a:lnTo>
                  <a:lnTo>
                    <a:pt x="172720" y="958596"/>
                  </a:lnTo>
                  <a:lnTo>
                    <a:pt x="217170" y="998220"/>
                  </a:lnTo>
                  <a:lnTo>
                    <a:pt x="264160" y="1031748"/>
                  </a:lnTo>
                  <a:lnTo>
                    <a:pt x="313690" y="1060704"/>
                  </a:lnTo>
                  <a:lnTo>
                    <a:pt x="364490" y="1083564"/>
                  </a:lnTo>
                  <a:lnTo>
                    <a:pt x="416560" y="1101852"/>
                  </a:lnTo>
                  <a:lnTo>
                    <a:pt x="444500" y="1107948"/>
                  </a:lnTo>
                  <a:lnTo>
                    <a:pt x="469900" y="1114044"/>
                  </a:lnTo>
                  <a:lnTo>
                    <a:pt x="497840" y="1118616"/>
                  </a:lnTo>
                  <a:lnTo>
                    <a:pt x="524510" y="1121664"/>
                  </a:lnTo>
                  <a:lnTo>
                    <a:pt x="552450" y="1123188"/>
                  </a:lnTo>
                  <a:lnTo>
                    <a:pt x="605790" y="1123188"/>
                  </a:lnTo>
                  <a:lnTo>
                    <a:pt x="687070" y="1112520"/>
                  </a:lnTo>
                  <a:lnTo>
                    <a:pt x="737870" y="1100328"/>
                  </a:lnTo>
                  <a:lnTo>
                    <a:pt x="789940" y="1082040"/>
                  </a:lnTo>
                  <a:lnTo>
                    <a:pt x="839470" y="1059180"/>
                  </a:lnTo>
                  <a:lnTo>
                    <a:pt x="909320" y="1014984"/>
                  </a:lnTo>
                  <a:lnTo>
                    <a:pt x="951230" y="978408"/>
                  </a:lnTo>
                  <a:lnTo>
                    <a:pt x="991870" y="938784"/>
                  </a:lnTo>
                  <a:lnTo>
                    <a:pt x="1042670" y="870204"/>
                  </a:lnTo>
                  <a:lnTo>
                    <a:pt x="1070610" y="821436"/>
                  </a:lnTo>
                  <a:lnTo>
                    <a:pt x="1093470" y="771144"/>
                  </a:lnTo>
                  <a:lnTo>
                    <a:pt x="1109980" y="719328"/>
                  </a:lnTo>
                  <a:lnTo>
                    <a:pt x="1116330" y="691896"/>
                  </a:lnTo>
                  <a:close/>
                </a:path>
                <a:path w="1129030" h="1123314">
                  <a:moveTo>
                    <a:pt x="999490" y="580644"/>
                  </a:moveTo>
                  <a:lnTo>
                    <a:pt x="999490" y="560832"/>
                  </a:lnTo>
                  <a:lnTo>
                    <a:pt x="996950" y="539496"/>
                  </a:lnTo>
                  <a:lnTo>
                    <a:pt x="995680" y="519684"/>
                  </a:lnTo>
                  <a:lnTo>
                    <a:pt x="993140" y="498348"/>
                  </a:lnTo>
                  <a:lnTo>
                    <a:pt x="988060" y="478536"/>
                  </a:lnTo>
                  <a:lnTo>
                    <a:pt x="984250" y="457200"/>
                  </a:lnTo>
                  <a:lnTo>
                    <a:pt x="970280" y="417576"/>
                  </a:lnTo>
                  <a:lnTo>
                    <a:pt x="953770" y="379476"/>
                  </a:lnTo>
                  <a:lnTo>
                    <a:pt x="920750" y="324612"/>
                  </a:lnTo>
                  <a:lnTo>
                    <a:pt x="895350" y="289560"/>
                  </a:lnTo>
                  <a:lnTo>
                    <a:pt x="864870" y="257556"/>
                  </a:lnTo>
                  <a:lnTo>
                    <a:pt x="831850" y="228600"/>
                  </a:lnTo>
                  <a:lnTo>
                    <a:pt x="795020" y="201168"/>
                  </a:lnTo>
                  <a:lnTo>
                    <a:pt x="756920" y="179832"/>
                  </a:lnTo>
                  <a:lnTo>
                    <a:pt x="717550" y="161544"/>
                  </a:lnTo>
                  <a:lnTo>
                    <a:pt x="675640" y="147828"/>
                  </a:lnTo>
                  <a:lnTo>
                    <a:pt x="656590" y="141732"/>
                  </a:lnTo>
                  <a:lnTo>
                    <a:pt x="635000" y="137160"/>
                  </a:lnTo>
                  <a:lnTo>
                    <a:pt x="614680" y="134112"/>
                  </a:lnTo>
                  <a:lnTo>
                    <a:pt x="572770" y="131064"/>
                  </a:lnTo>
                  <a:lnTo>
                    <a:pt x="552450" y="129540"/>
                  </a:lnTo>
                  <a:lnTo>
                    <a:pt x="530860" y="131064"/>
                  </a:lnTo>
                  <a:lnTo>
                    <a:pt x="511810" y="132588"/>
                  </a:lnTo>
                  <a:lnTo>
                    <a:pt x="490220" y="134112"/>
                  </a:lnTo>
                  <a:lnTo>
                    <a:pt x="469900" y="138684"/>
                  </a:lnTo>
                  <a:lnTo>
                    <a:pt x="448310" y="143256"/>
                  </a:lnTo>
                  <a:lnTo>
                    <a:pt x="429260" y="147828"/>
                  </a:lnTo>
                  <a:lnTo>
                    <a:pt x="389890" y="161544"/>
                  </a:lnTo>
                  <a:lnTo>
                    <a:pt x="334010" y="188976"/>
                  </a:lnTo>
                  <a:lnTo>
                    <a:pt x="283210" y="225552"/>
                  </a:lnTo>
                  <a:lnTo>
                    <a:pt x="250190" y="254508"/>
                  </a:lnTo>
                  <a:lnTo>
                    <a:pt x="208280" y="304800"/>
                  </a:lnTo>
                  <a:lnTo>
                    <a:pt x="185420" y="341376"/>
                  </a:lnTo>
                  <a:lnTo>
                    <a:pt x="173990" y="361188"/>
                  </a:lnTo>
                  <a:lnTo>
                    <a:pt x="165100" y="379476"/>
                  </a:lnTo>
                  <a:lnTo>
                    <a:pt x="149860" y="419100"/>
                  </a:lnTo>
                  <a:lnTo>
                    <a:pt x="143510" y="438912"/>
                  </a:lnTo>
                  <a:lnTo>
                    <a:pt x="139700" y="460248"/>
                  </a:lnTo>
                  <a:lnTo>
                    <a:pt x="135890" y="480060"/>
                  </a:lnTo>
                  <a:lnTo>
                    <a:pt x="133350" y="501396"/>
                  </a:lnTo>
                  <a:lnTo>
                    <a:pt x="130810" y="542544"/>
                  </a:lnTo>
                  <a:lnTo>
                    <a:pt x="130810" y="562356"/>
                  </a:lnTo>
                  <a:lnTo>
                    <a:pt x="133350" y="603504"/>
                  </a:lnTo>
                  <a:lnTo>
                    <a:pt x="135890" y="624840"/>
                  </a:lnTo>
                  <a:lnTo>
                    <a:pt x="140970" y="644652"/>
                  </a:lnTo>
                  <a:lnTo>
                    <a:pt x="142240" y="649986"/>
                  </a:lnTo>
                  <a:lnTo>
                    <a:pt x="142240" y="542544"/>
                  </a:lnTo>
                  <a:lnTo>
                    <a:pt x="146050" y="502920"/>
                  </a:lnTo>
                  <a:lnTo>
                    <a:pt x="151130" y="463296"/>
                  </a:lnTo>
                  <a:lnTo>
                    <a:pt x="162560" y="423672"/>
                  </a:lnTo>
                  <a:lnTo>
                    <a:pt x="177800" y="385572"/>
                  </a:lnTo>
                  <a:lnTo>
                    <a:pt x="195580" y="348996"/>
                  </a:lnTo>
                  <a:lnTo>
                    <a:pt x="218440" y="312420"/>
                  </a:lnTo>
                  <a:lnTo>
                    <a:pt x="260350" y="263652"/>
                  </a:lnTo>
                  <a:lnTo>
                    <a:pt x="290830" y="236220"/>
                  </a:lnTo>
                  <a:lnTo>
                    <a:pt x="323850" y="211836"/>
                  </a:lnTo>
                  <a:lnTo>
                    <a:pt x="356870" y="190500"/>
                  </a:lnTo>
                  <a:lnTo>
                    <a:pt x="393700" y="173736"/>
                  </a:lnTo>
                  <a:lnTo>
                    <a:pt x="431800" y="160020"/>
                  </a:lnTo>
                  <a:lnTo>
                    <a:pt x="471170" y="150876"/>
                  </a:lnTo>
                  <a:lnTo>
                    <a:pt x="511810" y="144780"/>
                  </a:lnTo>
                  <a:lnTo>
                    <a:pt x="530860" y="143256"/>
                  </a:lnTo>
                  <a:lnTo>
                    <a:pt x="572770" y="143256"/>
                  </a:lnTo>
                  <a:lnTo>
                    <a:pt x="612140" y="146304"/>
                  </a:lnTo>
                  <a:lnTo>
                    <a:pt x="652780" y="153924"/>
                  </a:lnTo>
                  <a:lnTo>
                    <a:pt x="692150" y="166116"/>
                  </a:lnTo>
                  <a:lnTo>
                    <a:pt x="730250" y="181356"/>
                  </a:lnTo>
                  <a:lnTo>
                    <a:pt x="787400" y="211836"/>
                  </a:lnTo>
                  <a:lnTo>
                    <a:pt x="839470" y="251460"/>
                  </a:lnTo>
                  <a:lnTo>
                    <a:pt x="871220" y="281940"/>
                  </a:lnTo>
                  <a:lnTo>
                    <a:pt x="910590" y="330708"/>
                  </a:lnTo>
                  <a:lnTo>
                    <a:pt x="932180" y="367284"/>
                  </a:lnTo>
                  <a:lnTo>
                    <a:pt x="949960" y="403860"/>
                  </a:lnTo>
                  <a:lnTo>
                    <a:pt x="965200" y="441960"/>
                  </a:lnTo>
                  <a:lnTo>
                    <a:pt x="970280" y="460248"/>
                  </a:lnTo>
                  <a:lnTo>
                    <a:pt x="976630" y="480060"/>
                  </a:lnTo>
                  <a:lnTo>
                    <a:pt x="981710" y="521208"/>
                  </a:lnTo>
                  <a:lnTo>
                    <a:pt x="985520" y="541020"/>
                  </a:lnTo>
                  <a:lnTo>
                    <a:pt x="985520" y="677672"/>
                  </a:lnTo>
                  <a:lnTo>
                    <a:pt x="988060" y="664464"/>
                  </a:lnTo>
                  <a:lnTo>
                    <a:pt x="993140" y="643128"/>
                  </a:lnTo>
                  <a:lnTo>
                    <a:pt x="995680" y="623316"/>
                  </a:lnTo>
                  <a:lnTo>
                    <a:pt x="999490" y="580644"/>
                  </a:lnTo>
                  <a:close/>
                </a:path>
                <a:path w="1129030" h="1123314">
                  <a:moveTo>
                    <a:pt x="985520" y="677672"/>
                  </a:moveTo>
                  <a:lnTo>
                    <a:pt x="985520" y="600456"/>
                  </a:lnTo>
                  <a:lnTo>
                    <a:pt x="984250" y="620268"/>
                  </a:lnTo>
                  <a:lnTo>
                    <a:pt x="980440" y="641604"/>
                  </a:lnTo>
                  <a:lnTo>
                    <a:pt x="971550" y="679704"/>
                  </a:lnTo>
                  <a:lnTo>
                    <a:pt x="958850" y="719328"/>
                  </a:lnTo>
                  <a:lnTo>
                    <a:pt x="942340" y="757428"/>
                  </a:lnTo>
                  <a:lnTo>
                    <a:pt x="923290" y="792480"/>
                  </a:lnTo>
                  <a:lnTo>
                    <a:pt x="869950" y="859536"/>
                  </a:lnTo>
                  <a:lnTo>
                    <a:pt x="839470" y="886968"/>
                  </a:lnTo>
                  <a:lnTo>
                    <a:pt x="805180" y="911352"/>
                  </a:lnTo>
                  <a:lnTo>
                    <a:pt x="770890" y="932688"/>
                  </a:lnTo>
                  <a:lnTo>
                    <a:pt x="715010" y="957072"/>
                  </a:lnTo>
                  <a:lnTo>
                    <a:pt x="676910" y="967740"/>
                  </a:lnTo>
                  <a:lnTo>
                    <a:pt x="637540" y="976884"/>
                  </a:lnTo>
                  <a:lnTo>
                    <a:pt x="598170" y="979842"/>
                  </a:lnTo>
                  <a:lnTo>
                    <a:pt x="557530" y="979932"/>
                  </a:lnTo>
                  <a:lnTo>
                    <a:pt x="534670" y="978312"/>
                  </a:lnTo>
                  <a:lnTo>
                    <a:pt x="496570" y="973836"/>
                  </a:lnTo>
                  <a:lnTo>
                    <a:pt x="416560" y="950976"/>
                  </a:lnTo>
                  <a:lnTo>
                    <a:pt x="378460" y="932688"/>
                  </a:lnTo>
                  <a:lnTo>
                    <a:pt x="341630" y="911352"/>
                  </a:lnTo>
                  <a:lnTo>
                    <a:pt x="288290" y="871728"/>
                  </a:lnTo>
                  <a:lnTo>
                    <a:pt x="257810" y="841248"/>
                  </a:lnTo>
                  <a:lnTo>
                    <a:pt x="231140" y="809244"/>
                  </a:lnTo>
                  <a:lnTo>
                    <a:pt x="207010" y="774192"/>
                  </a:lnTo>
                  <a:lnTo>
                    <a:pt x="195580" y="757428"/>
                  </a:lnTo>
                  <a:lnTo>
                    <a:pt x="186690" y="739140"/>
                  </a:lnTo>
                  <a:lnTo>
                    <a:pt x="179070" y="719328"/>
                  </a:lnTo>
                  <a:lnTo>
                    <a:pt x="170180" y="701040"/>
                  </a:lnTo>
                  <a:lnTo>
                    <a:pt x="163830" y="681228"/>
                  </a:lnTo>
                  <a:lnTo>
                    <a:pt x="157480" y="662940"/>
                  </a:lnTo>
                  <a:lnTo>
                    <a:pt x="148590" y="623316"/>
                  </a:lnTo>
                  <a:lnTo>
                    <a:pt x="143510" y="582168"/>
                  </a:lnTo>
                  <a:lnTo>
                    <a:pt x="142240" y="562356"/>
                  </a:lnTo>
                  <a:lnTo>
                    <a:pt x="142240" y="649986"/>
                  </a:lnTo>
                  <a:lnTo>
                    <a:pt x="166370" y="725424"/>
                  </a:lnTo>
                  <a:lnTo>
                    <a:pt x="195580" y="781812"/>
                  </a:lnTo>
                  <a:lnTo>
                    <a:pt x="208280" y="798576"/>
                  </a:lnTo>
                  <a:lnTo>
                    <a:pt x="219710" y="816864"/>
                  </a:lnTo>
                  <a:lnTo>
                    <a:pt x="248920" y="850392"/>
                  </a:lnTo>
                  <a:lnTo>
                    <a:pt x="298450" y="896112"/>
                  </a:lnTo>
                  <a:lnTo>
                    <a:pt x="334010" y="922020"/>
                  </a:lnTo>
                  <a:lnTo>
                    <a:pt x="392430" y="954024"/>
                  </a:lnTo>
                  <a:lnTo>
                    <a:pt x="431800" y="969264"/>
                  </a:lnTo>
                  <a:lnTo>
                    <a:pt x="473710" y="981456"/>
                  </a:lnTo>
                  <a:lnTo>
                    <a:pt x="514350" y="989076"/>
                  </a:lnTo>
                  <a:lnTo>
                    <a:pt x="534670" y="992124"/>
                  </a:lnTo>
                  <a:lnTo>
                    <a:pt x="554990" y="993648"/>
                  </a:lnTo>
                  <a:lnTo>
                    <a:pt x="598170" y="993648"/>
                  </a:lnTo>
                  <a:lnTo>
                    <a:pt x="618490" y="990600"/>
                  </a:lnTo>
                  <a:lnTo>
                    <a:pt x="638810" y="989076"/>
                  </a:lnTo>
                  <a:lnTo>
                    <a:pt x="679450" y="981456"/>
                  </a:lnTo>
                  <a:lnTo>
                    <a:pt x="718820" y="969264"/>
                  </a:lnTo>
                  <a:lnTo>
                    <a:pt x="758190" y="952500"/>
                  </a:lnTo>
                  <a:lnTo>
                    <a:pt x="795020" y="934212"/>
                  </a:lnTo>
                  <a:lnTo>
                    <a:pt x="847090" y="897636"/>
                  </a:lnTo>
                  <a:lnTo>
                    <a:pt x="863600" y="882396"/>
                  </a:lnTo>
                  <a:lnTo>
                    <a:pt x="878840" y="868680"/>
                  </a:lnTo>
                  <a:lnTo>
                    <a:pt x="892810" y="851916"/>
                  </a:lnTo>
                  <a:lnTo>
                    <a:pt x="908050" y="835152"/>
                  </a:lnTo>
                  <a:lnTo>
                    <a:pt x="919480" y="818388"/>
                  </a:lnTo>
                  <a:lnTo>
                    <a:pt x="943610" y="781812"/>
                  </a:lnTo>
                  <a:lnTo>
                    <a:pt x="962660" y="743712"/>
                  </a:lnTo>
                  <a:lnTo>
                    <a:pt x="984250" y="684276"/>
                  </a:lnTo>
                  <a:lnTo>
                    <a:pt x="985520" y="677672"/>
                  </a:lnTo>
                  <a:close/>
                </a:path>
              </a:pathLst>
            </a:custGeom>
            <a:solidFill>
              <a:srgbClr val="C7B6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0660" y="457200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0" y="0"/>
                  </a:moveTo>
                  <a:lnTo>
                    <a:pt x="0" y="3428999"/>
                  </a:lnTo>
                  <a:lnTo>
                    <a:pt x="8130539" y="3428999"/>
                  </a:lnTo>
                  <a:lnTo>
                    <a:pt x="81305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1547" y="942847"/>
            <a:ext cx="27025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Contoh</a:t>
            </a:r>
            <a:r>
              <a:rPr spc="-240" dirty="0"/>
              <a:t> </a:t>
            </a:r>
            <a:r>
              <a:rPr spc="-50" dirty="0"/>
              <a:t>PD: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10102" y="2395784"/>
            <a:ext cx="238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25" dirty="0">
                <a:latin typeface="Arial MT"/>
                <a:cs typeface="Arial MT"/>
              </a:rPr>
              <a:t>1.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3057" y="2590806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>
                <a:moveTo>
                  <a:pt x="0" y="0"/>
                </a:moveTo>
                <a:lnTo>
                  <a:pt x="452618" y="0"/>
                </a:lnTo>
              </a:path>
            </a:pathLst>
          </a:custGeom>
          <a:ln w="13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3678" y="259080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77" y="0"/>
                </a:lnTo>
              </a:path>
            </a:pathLst>
          </a:custGeom>
          <a:ln w="13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49014" y="2195658"/>
            <a:ext cx="17684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38225" algn="l"/>
              </a:tabLst>
            </a:pPr>
            <a:r>
              <a:rPr sz="2150" i="1" dirty="0">
                <a:latin typeface="Times New Roman"/>
                <a:cs typeface="Times New Roman"/>
              </a:rPr>
              <a:t>d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1875" baseline="42222" dirty="0">
                <a:latin typeface="Times New Roman"/>
                <a:cs typeface="Times New Roman"/>
              </a:rPr>
              <a:t>2 </a:t>
            </a:r>
            <a:r>
              <a:rPr sz="2150" i="1" spc="-50" dirty="0">
                <a:latin typeface="Times New Roman"/>
                <a:cs typeface="Times New Roman"/>
              </a:rPr>
              <a:t>y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3225" baseline="-3875" dirty="0">
                <a:latin typeface="Symbol"/>
                <a:cs typeface="Symbol"/>
              </a:rPr>
              <a:t></a:t>
            </a:r>
            <a:r>
              <a:rPr sz="3225" spc="-120" baseline="-38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dy</a:t>
            </a:r>
            <a:r>
              <a:rPr sz="2150" i="1" spc="-65" dirty="0">
                <a:latin typeface="Times New Roman"/>
                <a:cs typeface="Times New Roman"/>
              </a:rPr>
              <a:t> </a:t>
            </a:r>
            <a:r>
              <a:rPr sz="3225" spc="-37" baseline="-3875" dirty="0">
                <a:latin typeface="Symbol"/>
                <a:cs typeface="Symbol"/>
              </a:rPr>
              <a:t></a:t>
            </a:r>
            <a:r>
              <a:rPr sz="1875" spc="-37" baseline="57777" dirty="0">
                <a:latin typeface="Times New Roman"/>
                <a:cs typeface="Times New Roman"/>
              </a:rPr>
              <a:t>2</a:t>
            </a:r>
            <a:endParaRPr sz="1875" baseline="577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3966" y="2370919"/>
            <a:ext cx="16903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302385" algn="l"/>
              </a:tabLst>
            </a:pPr>
            <a:r>
              <a:rPr sz="2150" dirty="0">
                <a:latin typeface="Symbol"/>
                <a:cs typeface="Symbol"/>
              </a:rPr>
              <a:t>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i="1" spc="-10" dirty="0">
                <a:latin typeface="Times New Roman"/>
                <a:cs typeface="Times New Roman"/>
              </a:rPr>
              <a:t>xy</a:t>
            </a:r>
            <a:r>
              <a:rPr sz="2150" i="1" spc="-240" dirty="0">
                <a:latin typeface="Times New Roman"/>
                <a:cs typeface="Times New Roman"/>
              </a:rPr>
              <a:t> </a:t>
            </a:r>
            <a:r>
              <a:rPr sz="3225" baseline="-15503" dirty="0">
                <a:latin typeface="Symbol"/>
                <a:cs typeface="Symbol"/>
              </a:rPr>
              <a:t></a:t>
            </a:r>
            <a:r>
              <a:rPr sz="3225" spc="-82" baseline="-15503" dirty="0">
                <a:latin typeface="Times New Roman"/>
                <a:cs typeface="Times New Roman"/>
              </a:rPr>
              <a:t> </a:t>
            </a:r>
            <a:r>
              <a:rPr sz="3225" i="1" baseline="-43927" dirty="0">
                <a:latin typeface="Times New Roman"/>
                <a:cs typeface="Times New Roman"/>
              </a:rPr>
              <a:t>dx</a:t>
            </a:r>
            <a:r>
              <a:rPr sz="3225" i="1" spc="-127" baseline="-43927" dirty="0">
                <a:latin typeface="Times New Roman"/>
                <a:cs typeface="Times New Roman"/>
              </a:rPr>
              <a:t> </a:t>
            </a:r>
            <a:r>
              <a:rPr sz="3225" spc="-75" baseline="-15503" dirty="0">
                <a:latin typeface="Symbol"/>
                <a:cs typeface="Symbol"/>
              </a:rPr>
              <a:t></a:t>
            </a:r>
            <a:r>
              <a:rPr sz="3225" baseline="-15503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4666" y="2619330"/>
            <a:ext cx="6165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6570" algn="l"/>
              </a:tabLst>
            </a:pPr>
            <a:r>
              <a:rPr sz="2150" spc="-50" dirty="0">
                <a:latin typeface="Symbol"/>
                <a:cs typeface="Symbol"/>
              </a:rPr>
              <a:t>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0109" y="3351331"/>
            <a:ext cx="238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25" dirty="0">
                <a:latin typeface="Arial MT"/>
                <a:cs typeface="Arial MT"/>
              </a:rPr>
              <a:t>2.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3051" y="3547871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3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9539" y="3547871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>
                <a:moveTo>
                  <a:pt x="0" y="0"/>
                </a:moveTo>
                <a:lnTo>
                  <a:pt x="435863" y="0"/>
                </a:lnTo>
              </a:path>
            </a:pathLst>
          </a:custGeom>
          <a:ln w="13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49014" y="2587326"/>
            <a:ext cx="1362710" cy="92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0"/>
              </a:spcBef>
            </a:pPr>
            <a:r>
              <a:rPr sz="2150" i="1" spc="-25" dirty="0">
                <a:latin typeface="Times New Roman"/>
                <a:cs typeface="Times New Roman"/>
              </a:rPr>
              <a:t>dx</a:t>
            </a:r>
            <a:r>
              <a:rPr sz="1875" spc="-37" baseline="44444" dirty="0">
                <a:latin typeface="Times New Roman"/>
                <a:cs typeface="Times New Roman"/>
              </a:rPr>
              <a:t>2</a:t>
            </a:r>
            <a:endParaRPr sz="1875" baseline="44444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875"/>
              </a:spcBef>
              <a:tabLst>
                <a:tab pos="908685" algn="l"/>
              </a:tabLst>
            </a:pPr>
            <a:r>
              <a:rPr sz="2150" i="1" dirty="0">
                <a:latin typeface="Times New Roman"/>
                <a:cs typeface="Times New Roman"/>
              </a:rPr>
              <a:t>d</a:t>
            </a:r>
            <a:r>
              <a:rPr sz="2150" i="1" spc="-240" dirty="0">
                <a:latin typeface="Times New Roman"/>
                <a:cs typeface="Times New Roman"/>
              </a:rPr>
              <a:t> </a:t>
            </a:r>
            <a:r>
              <a:rPr sz="1875" baseline="42222" dirty="0">
                <a:latin typeface="Times New Roman"/>
                <a:cs typeface="Times New Roman"/>
              </a:rPr>
              <a:t>4</a:t>
            </a:r>
            <a:r>
              <a:rPr sz="1875" spc="-165" baseline="42222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d</a:t>
            </a:r>
            <a:r>
              <a:rPr sz="2150" i="1" spc="-254" dirty="0">
                <a:latin typeface="Times New Roman"/>
                <a:cs typeface="Times New Roman"/>
              </a:rPr>
              <a:t> </a:t>
            </a:r>
            <a:r>
              <a:rPr sz="1875" baseline="42222" dirty="0">
                <a:latin typeface="Times New Roman"/>
                <a:cs typeface="Times New Roman"/>
              </a:rPr>
              <a:t>2</a:t>
            </a:r>
            <a:r>
              <a:rPr sz="1875" spc="-150" baseline="42222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9494" y="3543206"/>
            <a:ext cx="1277620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908685" algn="l"/>
              </a:tabLst>
            </a:pPr>
            <a:r>
              <a:rPr sz="2150" i="1" dirty="0">
                <a:latin typeface="Times New Roman"/>
                <a:cs typeface="Times New Roman"/>
              </a:rPr>
              <a:t>dt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1875" spc="-75" baseline="42222" dirty="0">
                <a:latin typeface="Times New Roman"/>
                <a:cs typeface="Times New Roman"/>
              </a:rPr>
              <a:t>4</a:t>
            </a:r>
            <a:r>
              <a:rPr sz="1875" baseline="42222" dirty="0">
                <a:latin typeface="Times New Roman"/>
                <a:cs typeface="Times New Roman"/>
              </a:rPr>
              <a:t>	</a:t>
            </a:r>
            <a:r>
              <a:rPr sz="2150" i="1" dirty="0">
                <a:latin typeface="Times New Roman"/>
                <a:cs typeface="Times New Roman"/>
              </a:rPr>
              <a:t>dt</a:t>
            </a:r>
            <a:r>
              <a:rPr sz="2150" i="1" spc="-345" dirty="0">
                <a:latin typeface="Times New Roman"/>
                <a:cs typeface="Times New Roman"/>
              </a:rPr>
              <a:t> </a:t>
            </a:r>
            <a:r>
              <a:rPr sz="1875" spc="-75" baseline="42222" dirty="0">
                <a:latin typeface="Times New Roman"/>
                <a:cs typeface="Times New Roman"/>
              </a:rPr>
              <a:t>2</a:t>
            </a:r>
            <a:endParaRPr sz="1875" baseline="4222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2602" y="3328323"/>
            <a:ext cx="2056130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68680" algn="l"/>
              </a:tabLst>
            </a:pPr>
            <a:r>
              <a:rPr sz="2150" dirty="0">
                <a:latin typeface="Symbol"/>
                <a:cs typeface="Symbol"/>
              </a:rPr>
              <a:t></a:t>
            </a:r>
            <a:r>
              <a:rPr sz="2150" spc="-20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5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i="1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sin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886199"/>
              <a:ext cx="9143999" cy="34289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70659" y="3886199"/>
              <a:ext cx="8130540" cy="3429000"/>
            </a:xfrm>
            <a:custGeom>
              <a:avLst/>
              <a:gdLst/>
              <a:ahLst/>
              <a:cxnLst/>
              <a:rect l="l" t="t" r="r" b="b"/>
              <a:pathLst>
                <a:path w="8130540" h="3429000">
                  <a:moveTo>
                    <a:pt x="8130539" y="3428999"/>
                  </a:moveTo>
                  <a:lnTo>
                    <a:pt x="8130539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8130539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10102" y="4195627"/>
            <a:ext cx="238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25" dirty="0">
                <a:latin typeface="Arial MT"/>
                <a:cs typeface="Arial MT"/>
              </a:rPr>
              <a:t>3.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83051" y="4395210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283457" y="0"/>
                </a:lnTo>
              </a:path>
              <a:path w="829310">
                <a:moveTo>
                  <a:pt x="545580" y="0"/>
                </a:moveTo>
                <a:lnTo>
                  <a:pt x="829053" y="0"/>
                </a:lnTo>
              </a:path>
            </a:pathLst>
          </a:custGeom>
          <a:ln w="1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45966" y="3950749"/>
            <a:ext cx="1323340" cy="7937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5"/>
              </a:spcBef>
            </a:pPr>
            <a:r>
              <a:rPr sz="2150" dirty="0">
                <a:latin typeface="Symbol"/>
                <a:cs typeface="Symbol"/>
              </a:rPr>
              <a:t>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3225" baseline="-34883" dirty="0">
                <a:latin typeface="Symbol"/>
                <a:cs typeface="Symbol"/>
              </a:rPr>
              <a:t></a:t>
            </a:r>
            <a:r>
              <a:rPr sz="3225" spc="-22" baseline="-34883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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i="1" spc="140" dirty="0">
                <a:latin typeface="Times New Roman"/>
                <a:cs typeface="Times New Roman"/>
              </a:rPr>
              <a:t> </a:t>
            </a:r>
            <a:r>
              <a:rPr sz="3225" baseline="-34883" dirty="0">
                <a:latin typeface="Symbol"/>
                <a:cs typeface="Symbol"/>
              </a:rPr>
              <a:t></a:t>
            </a:r>
            <a:r>
              <a:rPr sz="3225" spc="-120" baseline="-34883" dirty="0">
                <a:latin typeface="Times New Roman"/>
                <a:cs typeface="Times New Roman"/>
              </a:rPr>
              <a:t> </a:t>
            </a:r>
            <a:r>
              <a:rPr sz="3225" i="1" spc="-75" baseline="-34883" dirty="0">
                <a:latin typeface="Times New Roman"/>
                <a:cs typeface="Times New Roman"/>
              </a:rPr>
              <a:t>v</a:t>
            </a:r>
            <a:endParaRPr sz="3225" baseline="-34883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445"/>
              </a:spcBef>
              <a:tabLst>
                <a:tab pos="612775" algn="l"/>
              </a:tabLst>
            </a:pPr>
            <a:r>
              <a:rPr sz="2150" spc="-25" dirty="0">
                <a:latin typeface="Symbol"/>
                <a:cs typeface="Symbol"/>
              </a:rPr>
              <a:t></a:t>
            </a:r>
            <a:r>
              <a:rPr sz="2150" i="1" spc="-25" dirty="0">
                <a:latin typeface="Times New Roman"/>
                <a:cs typeface="Times New Roman"/>
              </a:rPr>
              <a:t>s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Symbol"/>
                <a:cs typeface="Symbol"/>
              </a:rPr>
              <a:t></a:t>
            </a:r>
            <a:r>
              <a:rPr sz="2150" i="1" spc="-25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5516" y="5522978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409950" y="0"/>
                </a:lnTo>
              </a:path>
              <a:path w="1758950">
                <a:moveTo>
                  <a:pt x="673598" y="0"/>
                </a:moveTo>
                <a:lnTo>
                  <a:pt x="1083564" y="0"/>
                </a:lnTo>
              </a:path>
              <a:path w="1758950">
                <a:moveTo>
                  <a:pt x="1347212" y="0"/>
                </a:moveTo>
                <a:lnTo>
                  <a:pt x="1758693" y="0"/>
                </a:lnTo>
              </a:path>
            </a:pathLst>
          </a:custGeom>
          <a:ln w="13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86502" y="5305058"/>
            <a:ext cx="16256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7607" y="5074305"/>
            <a:ext cx="2091055" cy="8001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565"/>
              </a:spcBef>
            </a:pPr>
            <a:r>
              <a:rPr sz="2150" spc="55" dirty="0">
                <a:latin typeface="Symbol"/>
                <a:cs typeface="Symbol"/>
              </a:rPr>
              <a:t></a:t>
            </a:r>
            <a:r>
              <a:rPr sz="1875" spc="82" baseline="42222" dirty="0">
                <a:latin typeface="Times New Roman"/>
                <a:cs typeface="Times New Roman"/>
              </a:rPr>
              <a:t>2</a:t>
            </a:r>
            <a:r>
              <a:rPr sz="2150" i="1" spc="55" dirty="0">
                <a:latin typeface="Times New Roman"/>
                <a:cs typeface="Times New Roman"/>
              </a:rPr>
              <a:t>u</a:t>
            </a:r>
            <a:r>
              <a:rPr sz="2150" i="1" spc="85" dirty="0">
                <a:latin typeface="Times New Roman"/>
                <a:cs typeface="Times New Roman"/>
              </a:rPr>
              <a:t> </a:t>
            </a:r>
            <a:r>
              <a:rPr sz="3225" baseline="-34883" dirty="0">
                <a:latin typeface="Symbol"/>
                <a:cs typeface="Symbol"/>
              </a:rPr>
              <a:t></a:t>
            </a:r>
            <a:r>
              <a:rPr sz="3225" spc="7" baseline="-34883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</a:t>
            </a:r>
            <a:r>
              <a:rPr sz="1875" spc="82" baseline="42222" dirty="0">
                <a:latin typeface="Times New Roman"/>
                <a:cs typeface="Times New Roman"/>
              </a:rPr>
              <a:t>2</a:t>
            </a:r>
            <a:r>
              <a:rPr sz="2150" i="1" spc="55" dirty="0">
                <a:latin typeface="Times New Roman"/>
                <a:cs typeface="Times New Roman"/>
              </a:rPr>
              <a:t>u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3225" baseline="-34883" dirty="0">
                <a:latin typeface="Symbol"/>
                <a:cs typeface="Symbol"/>
              </a:rPr>
              <a:t></a:t>
            </a:r>
            <a:r>
              <a:rPr sz="3225" spc="7" baseline="-34883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Symbol"/>
                <a:cs typeface="Symbol"/>
              </a:rPr>
              <a:t></a:t>
            </a:r>
            <a:r>
              <a:rPr sz="1875" spc="82" baseline="42222" dirty="0">
                <a:latin typeface="Times New Roman"/>
                <a:cs typeface="Times New Roman"/>
              </a:rPr>
              <a:t>2</a:t>
            </a:r>
            <a:r>
              <a:rPr sz="2150" i="1" spc="55" dirty="0">
                <a:latin typeface="Times New Roman"/>
                <a:cs typeface="Times New Roman"/>
              </a:rPr>
              <a:t>u</a:t>
            </a:r>
            <a:r>
              <a:rPr sz="2150" i="1" spc="220" dirty="0">
                <a:latin typeface="Times New Roman"/>
                <a:cs typeface="Times New Roman"/>
              </a:rPr>
              <a:t> </a:t>
            </a:r>
            <a:r>
              <a:rPr sz="3225" spc="-75" baseline="-34883" dirty="0">
                <a:latin typeface="Symbol"/>
                <a:cs typeface="Symbol"/>
              </a:rPr>
              <a:t></a:t>
            </a:r>
            <a:endParaRPr sz="3225" baseline="-34883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470"/>
              </a:spcBef>
              <a:tabLst>
                <a:tab pos="746125" algn="l"/>
                <a:tab pos="1427480" algn="l"/>
              </a:tabLst>
            </a:pPr>
            <a:r>
              <a:rPr sz="2150" spc="-25" dirty="0">
                <a:latin typeface="Symbol"/>
                <a:cs typeface="Symbol"/>
              </a:rPr>
              <a:t></a:t>
            </a:r>
            <a:r>
              <a:rPr sz="2150" i="1" spc="-25" dirty="0">
                <a:latin typeface="Times New Roman"/>
                <a:cs typeface="Times New Roman"/>
              </a:rPr>
              <a:t>x</a:t>
            </a:r>
            <a:r>
              <a:rPr sz="1875" spc="-37" baseline="42222" dirty="0">
                <a:latin typeface="Times New Roman"/>
                <a:cs typeface="Times New Roman"/>
              </a:rPr>
              <a:t>2</a:t>
            </a:r>
            <a:r>
              <a:rPr sz="1875" baseline="42222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Symbol"/>
                <a:cs typeface="Symbol"/>
              </a:rPr>
              <a:t></a:t>
            </a:r>
            <a:r>
              <a:rPr sz="2150" i="1" spc="-25" dirty="0">
                <a:latin typeface="Times New Roman"/>
                <a:cs typeface="Times New Roman"/>
              </a:rPr>
              <a:t>y</a:t>
            </a:r>
            <a:r>
              <a:rPr sz="1875" spc="-37" baseline="42222" dirty="0">
                <a:latin typeface="Times New Roman"/>
                <a:cs typeface="Times New Roman"/>
              </a:rPr>
              <a:t>2</a:t>
            </a:r>
            <a:r>
              <a:rPr sz="1875" baseline="42222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Symbol"/>
                <a:cs typeface="Symbol"/>
              </a:rPr>
              <a:t></a:t>
            </a:r>
            <a:r>
              <a:rPr sz="2150" i="1" spc="-25" dirty="0">
                <a:latin typeface="Times New Roman"/>
                <a:cs typeface="Times New Roman"/>
              </a:rPr>
              <a:t>z</a:t>
            </a:r>
            <a:r>
              <a:rPr sz="1875" spc="-37" baseline="42222" dirty="0">
                <a:latin typeface="Times New Roman"/>
                <a:cs typeface="Times New Roman"/>
              </a:rPr>
              <a:t>2</a:t>
            </a:r>
            <a:endParaRPr sz="1875" baseline="4222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C7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Office PowerPoint</Application>
  <PresentationFormat>Custom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MT</vt:lpstr>
      <vt:lpstr>Cambria</vt:lpstr>
      <vt:lpstr>Microsoft Sans Serif</vt:lpstr>
      <vt:lpstr>Symbol</vt:lpstr>
      <vt:lpstr>Times New Roman</vt:lpstr>
      <vt:lpstr>Trebuchet MS</vt:lpstr>
      <vt:lpstr>Office Theme</vt:lpstr>
      <vt:lpstr>PERSAMAAN DIFERENSIAL</vt:lpstr>
      <vt:lpstr>Silabus Materi</vt:lpstr>
      <vt:lpstr>Lanjutan silabus</vt:lpstr>
      <vt:lpstr>Evaluasi</vt:lpstr>
      <vt:lpstr>Referensi</vt:lpstr>
      <vt:lpstr>Pendahuluan (Pretes)</vt:lpstr>
      <vt:lpstr>Lanjutan:</vt:lpstr>
      <vt:lpstr>Pengertian PD</vt:lpstr>
      <vt:lpstr>Contoh PD:</vt:lpstr>
      <vt:lpstr>Klasifikasi PD:</vt:lpstr>
      <vt:lpstr>PD biasa</vt:lpstr>
      <vt:lpstr>PD Parsial</vt:lpstr>
      <vt:lpstr>PDB Linear</vt:lpstr>
      <vt:lpstr>PD LINEAR ORDER TINGGI</vt:lpstr>
      <vt:lpstr>PD LINEAR ORDER DUA</vt:lpstr>
      <vt:lpstr>Contoh</vt:lpstr>
      <vt:lpstr>Prinsip Superposisi</vt:lpstr>
      <vt:lpstr>Contoh</vt:lpstr>
      <vt:lpstr>Contoh: lanjutan</vt:lpstr>
      <vt:lpstr>Latihan</vt:lpstr>
      <vt:lpstr>PowerPoint Presentation</vt:lpstr>
      <vt:lpstr>Metode Reduksi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PPT_PERSAMAAN DIFERENSIALx</dc:title>
  <dc:creator>qwerty</dc:creator>
  <cp:lastModifiedBy>Asus Indonesia</cp:lastModifiedBy>
  <cp:revision>1</cp:revision>
  <dcterms:created xsi:type="dcterms:W3CDTF">2023-10-20T15:57:37Z</dcterms:created>
  <dcterms:modified xsi:type="dcterms:W3CDTF">2023-10-20T15:58:29Z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2013-05-07T00:00:00Z</vt:filetime>
  </property>
  <property fmtid="{D5CDD505-2E9C-101B-9397-08002B2CF9AE}" pid="3" name="Creator">
    <vt:lpwstr>PDFCreator Version 0.9.0</vt:lpwstr>
  </property>
  <property fmtid="{D5CDD505-2E9C-101B-9397-08002B2CF9AE}" pid="4" name="LastSaved">
    <vt:filetime>2023-10-20T00:00:00Z</vt:filetime>
  </property>
  <property fmtid="{D5CDD505-2E9C-101B-9397-08002B2CF9AE}" pid="5" name="Producer">
    <vt:lpwstr>GPL Ghostscript 8.50</vt:lpwstr>
  </property>
</Properties>
</file>