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066BE2F-976F-4087-84BF-81196FC011C7}" type="datetimeFigureOut">
              <a:rPr lang="id-ID" smtClean="0"/>
              <a:t>18/10/2023</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349CD832-226F-430D-BE90-076540EFF77C}"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66BE2F-976F-4087-84BF-81196FC011C7}" type="datetimeFigureOut">
              <a:rPr lang="id-ID" smtClean="0"/>
              <a:t>18/10/2023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49CD832-226F-430D-BE90-076540EFF77C}"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66BE2F-976F-4087-84BF-81196FC011C7}" type="datetimeFigureOut">
              <a:rPr lang="id-ID" smtClean="0"/>
              <a:t>18/10/2023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49CD832-226F-430D-BE90-076540EFF77C}"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66BE2F-976F-4087-84BF-81196FC011C7}" type="datetimeFigureOut">
              <a:rPr lang="id-ID" smtClean="0"/>
              <a:t>18/10/2023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49CD832-226F-430D-BE90-076540EFF77C}"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066BE2F-976F-4087-84BF-81196FC011C7}" type="datetimeFigureOut">
              <a:rPr lang="id-ID" smtClean="0"/>
              <a:t>18/10/2023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49CD832-226F-430D-BE90-076540EFF77C}"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66BE2F-976F-4087-84BF-81196FC011C7}" type="datetimeFigureOut">
              <a:rPr lang="id-ID" smtClean="0"/>
              <a:t>18/10/2023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49CD832-226F-430D-BE90-076540EFF77C}"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066BE2F-976F-4087-84BF-81196FC011C7}" type="datetimeFigureOut">
              <a:rPr lang="id-ID" smtClean="0"/>
              <a:t>18/10/2023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49CD832-226F-430D-BE90-076540EFF77C}"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066BE2F-976F-4087-84BF-81196FC011C7}" type="datetimeFigureOut">
              <a:rPr lang="id-ID" smtClean="0"/>
              <a:t>18/10/2023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49CD832-226F-430D-BE90-076540EFF77C}"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6BE2F-976F-4087-84BF-81196FC011C7}" type="datetimeFigureOut">
              <a:rPr lang="id-ID" smtClean="0"/>
              <a:t>18/10/2023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49CD832-226F-430D-BE90-076540EFF77C}"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66BE2F-976F-4087-84BF-81196FC011C7}" type="datetimeFigureOut">
              <a:rPr lang="id-ID" smtClean="0"/>
              <a:t>18/10/2023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49CD832-226F-430D-BE90-076540EFF77C}"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066BE2F-976F-4087-84BF-81196FC011C7}" type="datetimeFigureOut">
              <a:rPr lang="id-ID" smtClean="0"/>
              <a:t>18/10/2023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349CD832-226F-430D-BE90-076540EFF77C}" type="slidenum">
              <a:rPr lang="id-ID" smtClean="0"/>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066BE2F-976F-4087-84BF-81196FC011C7}" type="datetimeFigureOut">
              <a:rPr lang="id-ID" smtClean="0"/>
              <a:t>18/10/2023</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49CD832-226F-430D-BE90-076540EFF77C}" type="slidenum">
              <a:rPr lang="id-ID" smtClean="0"/>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Simulasi Sistem Diskrit vs Kontinyu</a:t>
            </a:r>
            <a:endParaRPr lang="id-ID" dirty="0"/>
          </a:p>
        </p:txBody>
      </p:sp>
      <p:sp>
        <p:nvSpPr>
          <p:cNvPr id="3" name="Subtitle 2"/>
          <p:cNvSpPr>
            <a:spLocks noGrp="1"/>
          </p:cNvSpPr>
          <p:nvPr>
            <p:ph type="subTitle" idx="1"/>
          </p:nvPr>
        </p:nvSpPr>
        <p:spPr/>
        <p:txBody>
          <a:bodyPr/>
          <a:lstStyle/>
          <a:p>
            <a:r>
              <a:rPr lang="id-ID" dirty="0" smtClean="0"/>
              <a:t>Muhammad Muaidi</a:t>
            </a:r>
          </a:p>
          <a:p>
            <a:r>
              <a:rPr lang="id-ID" smtClean="0"/>
              <a:t>202187001</a:t>
            </a:r>
          </a:p>
          <a:p>
            <a:endParaRPr lang="id-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Capaian Pembelajaran</a:t>
            </a:r>
            <a:endParaRPr lang="id-ID" dirty="0"/>
          </a:p>
        </p:txBody>
      </p:sp>
      <p:sp>
        <p:nvSpPr>
          <p:cNvPr id="3" name="Content Placeholder 2"/>
          <p:cNvSpPr>
            <a:spLocks noGrp="1"/>
          </p:cNvSpPr>
          <p:nvPr>
            <p:ph idx="1"/>
          </p:nvPr>
        </p:nvSpPr>
        <p:spPr/>
        <p:txBody>
          <a:bodyPr/>
          <a:lstStyle/>
          <a:p>
            <a:r>
              <a:rPr lang="id-ID" dirty="0"/>
              <a:t>Pada bab ini kita </a:t>
            </a:r>
            <a:r>
              <a:rPr lang="id-ID" dirty="0" smtClean="0"/>
              <a:t>akan </a:t>
            </a:r>
            <a:r>
              <a:rPr lang="id-ID" dirty="0"/>
              <a:t>belajar tentang </a:t>
            </a:r>
            <a:r>
              <a:rPr lang="id-ID" dirty="0" smtClean="0"/>
              <a:t>aspek </a:t>
            </a:r>
            <a:r>
              <a:rPr lang="id-ID" dirty="0"/>
              <a:t>yang sangat penting dalam simulasi kejadian diskrit bersama dengan simulasi sistem time-sharing.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Konsep sistem diskrit</a:t>
            </a:r>
            <a:endParaRPr lang="id-ID" dirty="0"/>
          </a:p>
        </p:txBody>
      </p:sp>
      <p:sp>
        <p:nvSpPr>
          <p:cNvPr id="3" name="Content Placeholder 2"/>
          <p:cNvSpPr>
            <a:spLocks noGrp="1"/>
          </p:cNvSpPr>
          <p:nvPr>
            <p:ph idx="1"/>
          </p:nvPr>
        </p:nvSpPr>
        <p:spPr/>
        <p:txBody>
          <a:bodyPr/>
          <a:lstStyle/>
          <a:p>
            <a:r>
              <a:rPr lang="id-ID" dirty="0"/>
              <a:t>Dalam sistem diskrit, perubahan status sistem tidak kontinu dan setiap perubahan status sistem disebut peristiwa. Model yang digunakan dalam simulasi sistem diskrit memiliki sekumpulan angka untuk merepresentasikan status sistem, yang disebut deskriptor status</a:t>
            </a:r>
            <a:r>
              <a:rPr lang="id-ID" dirty="0" smtClean="0"/>
              <a:t>.</a:t>
            </a:r>
          </a:p>
          <a:p>
            <a:r>
              <a:rPr lang="id-ID" dirty="0" smtClean="0"/>
              <a:t>Contohnya adalah pada sistem antrian.</a:t>
            </a: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id-ID" dirty="0" smtClean="0"/>
              <a:t>Sistem Antrian sebagai Sistem Diskrit</a:t>
            </a:r>
            <a:endParaRPr lang="id-ID" dirty="0"/>
          </a:p>
        </p:txBody>
      </p:sp>
      <p:pic>
        <p:nvPicPr>
          <p:cNvPr id="1026" name="Picture 2"/>
          <p:cNvPicPr>
            <a:picLocks noGrp="1" noChangeAspect="1" noChangeArrowheads="1"/>
          </p:cNvPicPr>
          <p:nvPr>
            <p:ph idx="1"/>
          </p:nvPr>
        </p:nvPicPr>
        <p:blipFill>
          <a:blip r:embed="rId2"/>
          <a:srcRect l="58022" t="19888" r="20586" b="48544"/>
          <a:stretch>
            <a:fillRect/>
          </a:stretch>
        </p:blipFill>
        <p:spPr bwMode="auto">
          <a:xfrm>
            <a:off x="2214546" y="1357298"/>
            <a:ext cx="4743456" cy="3952880"/>
          </a:xfrm>
          <a:prstGeom prst="rect">
            <a:avLst/>
          </a:prstGeom>
          <a:noFill/>
          <a:ln w="9525">
            <a:noFill/>
            <a:miter lim="800000"/>
            <a:headEnd/>
            <a:tailEnd/>
          </a:ln>
          <a:effectLst/>
        </p:spPr>
      </p:pic>
      <p:sp>
        <p:nvSpPr>
          <p:cNvPr id="5" name="TextBox 4"/>
          <p:cNvSpPr txBox="1"/>
          <p:nvPr/>
        </p:nvSpPr>
        <p:spPr>
          <a:xfrm>
            <a:off x="1357290" y="5643578"/>
            <a:ext cx="4373248" cy="369332"/>
          </a:xfrm>
          <a:prstGeom prst="rect">
            <a:avLst/>
          </a:prstGeom>
          <a:noFill/>
        </p:spPr>
        <p:txBody>
          <a:bodyPr wrap="none" rtlCol="0">
            <a:spAutoFit/>
          </a:bodyPr>
          <a:lstStyle/>
          <a:p>
            <a:r>
              <a:rPr lang="id-ID" dirty="0" smtClean="0"/>
              <a:t>Contoh Sistem Antrian sebagai Sistem Diskrit</a:t>
            </a: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id-ID" b="0" i="0" dirty="0" smtClean="0">
                <a:latin typeface="Arial"/>
              </a:rPr>
              <a:t>Discrete Event Simulation </a:t>
            </a:r>
            <a:br>
              <a:rPr lang="id-ID" b="0" i="0" dirty="0" smtClean="0">
                <a:latin typeface="Arial"/>
              </a:rPr>
            </a:br>
            <a:endParaRPr lang="id-ID" dirty="0"/>
          </a:p>
        </p:txBody>
      </p:sp>
      <p:sp>
        <p:nvSpPr>
          <p:cNvPr id="3" name="Content Placeholder 2"/>
          <p:cNvSpPr>
            <a:spLocks noGrp="1"/>
          </p:cNvSpPr>
          <p:nvPr>
            <p:ph idx="1"/>
          </p:nvPr>
        </p:nvSpPr>
        <p:spPr/>
        <p:txBody>
          <a:bodyPr>
            <a:normAutofit fontScale="92500" lnSpcReduction="10000"/>
          </a:bodyPr>
          <a:lstStyle/>
          <a:p>
            <a:r>
              <a:rPr lang="en-US" b="1" dirty="0"/>
              <a:t>Entities</a:t>
            </a:r>
            <a:r>
              <a:rPr lang="en-US" dirty="0"/>
              <a:t> </a:t>
            </a:r>
            <a:r>
              <a:rPr lang="en-US" dirty="0" smtClean="0"/>
              <a:t>−</a:t>
            </a:r>
            <a:r>
              <a:rPr lang="id-ID" dirty="0" smtClean="0"/>
              <a:t>I</a:t>
            </a:r>
            <a:r>
              <a:rPr lang="it-IT" dirty="0" smtClean="0"/>
              <a:t>ni </a:t>
            </a:r>
            <a:r>
              <a:rPr lang="it-IT" dirty="0"/>
              <a:t>adalah representasi dari elemen nyata seperti bagian-bagian mesin. </a:t>
            </a:r>
            <a:endParaRPr lang="id-ID" dirty="0" smtClean="0"/>
          </a:p>
          <a:p>
            <a:r>
              <a:rPr lang="en-US" b="1" dirty="0" smtClean="0"/>
              <a:t>Relationships</a:t>
            </a:r>
            <a:r>
              <a:rPr lang="en-US" dirty="0"/>
              <a:t> − </a:t>
            </a:r>
            <a:r>
              <a:rPr lang="it-IT" dirty="0"/>
              <a:t>Ini berarti menghubungkan entitas bersama. </a:t>
            </a:r>
            <a:endParaRPr lang="id-ID" dirty="0" smtClean="0"/>
          </a:p>
          <a:p>
            <a:r>
              <a:rPr lang="id-ID" dirty="0"/>
              <a:t> </a:t>
            </a:r>
            <a:r>
              <a:rPr lang="en-US" b="1" dirty="0" smtClean="0"/>
              <a:t>Simulation </a:t>
            </a:r>
            <a:r>
              <a:rPr lang="en-US" b="1" dirty="0"/>
              <a:t>Executive</a:t>
            </a:r>
            <a:r>
              <a:rPr lang="en-US" dirty="0"/>
              <a:t> − </a:t>
            </a:r>
            <a:r>
              <a:rPr lang="id-ID" dirty="0"/>
              <a:t>Bertanggung jawab untuk mengontrol waktu di muka dan menjalankan peristiwa diskrit.</a:t>
            </a:r>
            <a:endParaRPr lang="en-US" dirty="0"/>
          </a:p>
          <a:p>
            <a:r>
              <a:rPr lang="en-US" b="1" dirty="0"/>
              <a:t>Random Number Generator</a:t>
            </a:r>
            <a:r>
              <a:rPr lang="en-US" dirty="0"/>
              <a:t> </a:t>
            </a:r>
            <a:r>
              <a:rPr lang="en-US" dirty="0" smtClean="0"/>
              <a:t>−</a:t>
            </a:r>
            <a:r>
              <a:rPr lang="id-ID" dirty="0"/>
              <a:t>Ini membantu untuk mensimulasikan berbagai data yang masuk ke dalam model simulasi.</a:t>
            </a:r>
            <a:endParaRPr lang="en-US" dirty="0"/>
          </a:p>
          <a:p>
            <a:r>
              <a:rPr lang="en-US" b="1" dirty="0"/>
              <a:t>Results &amp; Statistics</a:t>
            </a:r>
            <a:r>
              <a:rPr lang="en-US" dirty="0"/>
              <a:t> </a:t>
            </a:r>
            <a:r>
              <a:rPr lang="sv-SE" dirty="0"/>
              <a:t>Ini memvalidasi model dan memberikan ukuran kinerjanya.</a:t>
            </a: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Simulasi Sistem Antrian</a:t>
            </a:r>
          </a:p>
        </p:txBody>
      </p:sp>
      <p:sp>
        <p:nvSpPr>
          <p:cNvPr id="3" name="Content Placeholder 2"/>
          <p:cNvSpPr>
            <a:spLocks noGrp="1"/>
          </p:cNvSpPr>
          <p:nvPr>
            <p:ph idx="1"/>
          </p:nvPr>
        </p:nvSpPr>
        <p:spPr/>
        <p:txBody>
          <a:bodyPr>
            <a:normAutofit/>
          </a:bodyPr>
          <a:lstStyle/>
          <a:p>
            <a:r>
              <a:rPr lang="sv-SE" sz="2400" dirty="0"/>
              <a:t>Antrian adalah kombinasi dari semua entitas dalam sistem yang dilayani dan mereka yang menunggu giliran</a:t>
            </a:r>
            <a:r>
              <a:rPr lang="sv-SE" sz="2400" dirty="0" smtClean="0"/>
              <a:t>.</a:t>
            </a:r>
            <a:endParaRPr lang="id-ID" sz="2400" dirty="0" smtClean="0"/>
          </a:p>
          <a:p>
            <a:r>
              <a:rPr lang="id-ID" sz="2400" dirty="0"/>
              <a:t>Single Server </a:t>
            </a:r>
            <a:r>
              <a:rPr lang="id-ID" sz="2400" dirty="0" smtClean="0"/>
              <a:t>Queue</a:t>
            </a:r>
          </a:p>
          <a:p>
            <a:pPr>
              <a:buNone/>
            </a:pPr>
            <a:endParaRPr lang="id-ID" sz="2400" dirty="0" smtClean="0"/>
          </a:p>
          <a:p>
            <a:pPr>
              <a:buNone/>
            </a:pPr>
            <a:endParaRPr lang="id-ID" sz="2400" dirty="0"/>
          </a:p>
          <a:p>
            <a:pPr>
              <a:buNone/>
            </a:pPr>
            <a:endParaRPr lang="id-ID" sz="2400" dirty="0" smtClean="0"/>
          </a:p>
          <a:p>
            <a:pPr>
              <a:buNone/>
            </a:pPr>
            <a:endParaRPr lang="id-ID" sz="2400" dirty="0"/>
          </a:p>
          <a:p>
            <a:r>
              <a:rPr lang="id-ID" sz="2400" dirty="0" smtClean="0"/>
              <a:t>Multi Server </a:t>
            </a:r>
            <a:r>
              <a:rPr lang="id-ID" sz="2400" dirty="0"/>
              <a:t>Queue</a:t>
            </a:r>
          </a:p>
          <a:p>
            <a:pPr>
              <a:buNone/>
            </a:pPr>
            <a:r>
              <a:rPr lang="id-ID" sz="2400" dirty="0" smtClean="0"/>
              <a:t/>
            </a:r>
            <a:br>
              <a:rPr lang="id-ID" sz="2400" dirty="0" smtClean="0"/>
            </a:br>
            <a:endParaRPr lang="id-ID" sz="2400" dirty="0"/>
          </a:p>
        </p:txBody>
      </p:sp>
      <p:pic>
        <p:nvPicPr>
          <p:cNvPr id="2054" name="Picture 6"/>
          <p:cNvPicPr>
            <a:picLocks noChangeAspect="1" noChangeArrowheads="1"/>
          </p:cNvPicPr>
          <p:nvPr/>
        </p:nvPicPr>
        <p:blipFill>
          <a:blip r:embed="rId2"/>
          <a:srcRect/>
          <a:stretch>
            <a:fillRect/>
          </a:stretch>
        </p:blipFill>
        <p:spPr bwMode="auto">
          <a:xfrm>
            <a:off x="1785919" y="3071810"/>
            <a:ext cx="4429156" cy="1506075"/>
          </a:xfrm>
          <a:prstGeom prst="rect">
            <a:avLst/>
          </a:prstGeom>
          <a:noFill/>
          <a:ln w="9525">
            <a:noFill/>
            <a:miter lim="800000"/>
            <a:headEnd/>
            <a:tailEnd/>
          </a:ln>
          <a:effectLst/>
        </p:spPr>
      </p:pic>
      <p:pic>
        <p:nvPicPr>
          <p:cNvPr id="2055" name="Picture 7"/>
          <p:cNvPicPr>
            <a:picLocks noChangeAspect="1" noChangeArrowheads="1"/>
          </p:cNvPicPr>
          <p:nvPr/>
        </p:nvPicPr>
        <p:blipFill>
          <a:blip r:embed="rId3"/>
          <a:srcRect/>
          <a:stretch>
            <a:fillRect/>
          </a:stretch>
        </p:blipFill>
        <p:spPr bwMode="auto">
          <a:xfrm>
            <a:off x="3428992" y="4922332"/>
            <a:ext cx="4710126" cy="19356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Simulasi Sistem Kontinyu</a:t>
            </a:r>
            <a:endParaRPr lang="id-ID" dirty="0"/>
          </a:p>
        </p:txBody>
      </p:sp>
      <p:sp>
        <p:nvSpPr>
          <p:cNvPr id="3" name="Content Placeholder 2"/>
          <p:cNvSpPr>
            <a:spLocks noGrp="1"/>
          </p:cNvSpPr>
          <p:nvPr>
            <p:ph idx="1"/>
          </p:nvPr>
        </p:nvSpPr>
        <p:spPr/>
        <p:txBody>
          <a:bodyPr/>
          <a:lstStyle/>
          <a:p>
            <a:r>
              <a:rPr lang="id-ID" dirty="0"/>
              <a:t>Sistem kontinu adalah sistem di mana aktivitas penting dari sistem selesai dengan lancar tanpa penundaan, yaitu tidak ada antrian kejadian, tidak ada penyortiran simulasi waktu, dll. Ketika sistem kontinu dimodelkan secara matematis, variabelnya yang mewakili atribut dikendalikan oleh fungsi kontinu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Apa itu Simulasi Berkelanjutan? </a:t>
            </a:r>
            <a:endParaRPr lang="id-ID" dirty="0"/>
          </a:p>
        </p:txBody>
      </p:sp>
      <p:sp>
        <p:nvSpPr>
          <p:cNvPr id="3" name="Content Placeholder 2"/>
          <p:cNvSpPr>
            <a:spLocks noGrp="1"/>
          </p:cNvSpPr>
          <p:nvPr>
            <p:ph idx="1"/>
          </p:nvPr>
        </p:nvSpPr>
        <p:spPr/>
        <p:txBody>
          <a:bodyPr/>
          <a:lstStyle/>
          <a:p>
            <a:pPr>
              <a:buNone/>
            </a:pPr>
            <a:r>
              <a:rPr lang="id-ID" dirty="0" smtClean="0"/>
              <a:t>    Simulasi </a:t>
            </a:r>
            <a:r>
              <a:rPr lang="id-ID" dirty="0"/>
              <a:t>kontinu adalah jenis simulasi di mana variabel keadaan berubah terus menerus terhadap waktu. Berikut adalah representasi grafis dari perilakunya</a:t>
            </a:r>
            <a:r>
              <a:rPr lang="id-ID" dirty="0" smtClean="0"/>
              <a:t>.</a:t>
            </a:r>
          </a:p>
          <a:p>
            <a:pPr>
              <a:buNone/>
            </a:pPr>
            <a:endParaRPr lang="id-ID" dirty="0"/>
          </a:p>
        </p:txBody>
      </p:sp>
      <p:pic>
        <p:nvPicPr>
          <p:cNvPr id="3075" name="Picture 3"/>
          <p:cNvPicPr>
            <a:picLocks noChangeAspect="1" noChangeArrowheads="1"/>
          </p:cNvPicPr>
          <p:nvPr/>
        </p:nvPicPr>
        <p:blipFill>
          <a:blip r:embed="rId2"/>
          <a:srcRect/>
          <a:stretch>
            <a:fillRect/>
          </a:stretch>
        </p:blipFill>
        <p:spPr bwMode="auto">
          <a:xfrm>
            <a:off x="3143240" y="3786190"/>
            <a:ext cx="2714625" cy="22193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Area Simulasi Kontinyu</a:t>
            </a:r>
            <a:endParaRPr lang="id-ID" dirty="0"/>
          </a:p>
        </p:txBody>
      </p:sp>
      <p:sp>
        <p:nvSpPr>
          <p:cNvPr id="3" name="Content Placeholder 2"/>
          <p:cNvSpPr>
            <a:spLocks noGrp="1"/>
          </p:cNvSpPr>
          <p:nvPr>
            <p:ph idx="1"/>
          </p:nvPr>
        </p:nvSpPr>
        <p:spPr/>
        <p:txBody>
          <a:bodyPr>
            <a:normAutofit fontScale="85000" lnSpcReduction="20000"/>
          </a:bodyPr>
          <a:lstStyle/>
          <a:p>
            <a:r>
              <a:rPr lang="id-ID" dirty="0"/>
              <a:t>Kami harus menggunakan simulasi kontinu karena bergantung pada persamaan diferensial dari berbagai parameter yang terkait dengan sistem dan hasil perkiraannya yang diketahui oleh kami</a:t>
            </a:r>
            <a:r>
              <a:rPr lang="id-ID" dirty="0" smtClean="0"/>
              <a:t>.</a:t>
            </a:r>
          </a:p>
          <a:p>
            <a:r>
              <a:rPr lang="id-ID" dirty="0"/>
              <a:t>Simulasi berkelanjutan digunakan di sektor-sektor berikut. Di bidang teknik sipil untuk pembangunan tanggul bendungan dan konstruksi terowongan. Dalam aplikasi militer untuk simulasi lintasan rudal, simulasi pelatihan pesawat tempur, dan perancangan &amp; pengujian pengontrol cerdas untuk kendaraan bawah air</a:t>
            </a:r>
            <a:r>
              <a:rPr lang="id-ID" dirty="0" smtClean="0"/>
              <a:t>.</a:t>
            </a:r>
          </a:p>
          <a:p>
            <a:r>
              <a:rPr lang="id-ID" dirty="0"/>
              <a:t>Di bidang logistik untuk perancangan alun-alun tol, analisis arus penumpang di terminal bandara, dan evaluasi jadwal penerbangan secara proaktif. Dalam pengembangan bisnis untuk perencanaan pengembangan produk, perencanaan manajemen staf, dan analisis studi pasar.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TotalTime>
  <Words>304</Words>
  <Application>Microsoft Office PowerPoint</Application>
  <PresentationFormat>On-screen Show (4:3)</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Constantia</vt:lpstr>
      <vt:lpstr>Wingdings 2</vt:lpstr>
      <vt:lpstr>Flow</vt:lpstr>
      <vt:lpstr>Simulasi Sistem Diskrit vs Kontinyu</vt:lpstr>
      <vt:lpstr>Capaian Pembelajaran</vt:lpstr>
      <vt:lpstr>Konsep sistem diskrit</vt:lpstr>
      <vt:lpstr>Sistem Antrian sebagai Sistem Diskrit</vt:lpstr>
      <vt:lpstr>Discrete Event Simulation  </vt:lpstr>
      <vt:lpstr>Simulasi Sistem Antrian</vt:lpstr>
      <vt:lpstr>Simulasi Sistem Kontinyu</vt:lpstr>
      <vt:lpstr>Apa itu Simulasi Berkelanjutan? </vt:lpstr>
      <vt:lpstr>Area Simulasi Kontinyu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Simulasi Sistem Diskrit vs Kontinyu</dc:title>
  <dc:creator>ACER</dc:creator>
  <cp:lastModifiedBy>Windows User</cp:lastModifiedBy>
  <cp:revision>3</cp:revision>
  <dcterms:created xsi:type="dcterms:W3CDTF">2021-03-17T03:36:50Z</dcterms:created>
  <dcterms:modified xsi:type="dcterms:W3CDTF">2023-10-18T15:01:54Z</dcterms:modified>
</cp:coreProperties>
</file>