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4572000" cy="3429000"/>
  <p:notesSz cx="4572000" cy="3429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508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25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25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25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00200" cy="3429000"/>
          </a:xfrm>
          <a:custGeom>
            <a:avLst/>
            <a:gdLst/>
            <a:ahLst/>
            <a:cxnLst/>
            <a:rect l="l" t="t" r="r" b="b"/>
            <a:pathLst>
              <a:path w="1600200" h="3429000">
                <a:moveTo>
                  <a:pt x="1600200" y="0"/>
                </a:moveTo>
                <a:lnTo>
                  <a:pt x="381000" y="0"/>
                </a:lnTo>
                <a:lnTo>
                  <a:pt x="228600" y="0"/>
                </a:lnTo>
                <a:lnTo>
                  <a:pt x="0" y="0"/>
                </a:lnTo>
                <a:lnTo>
                  <a:pt x="0" y="3429000"/>
                </a:lnTo>
                <a:lnTo>
                  <a:pt x="381000" y="3429000"/>
                </a:lnTo>
                <a:lnTo>
                  <a:pt x="381000" y="583438"/>
                </a:lnTo>
                <a:lnTo>
                  <a:pt x="381000" y="528574"/>
                </a:lnTo>
                <a:lnTo>
                  <a:pt x="387527" y="487553"/>
                </a:lnTo>
                <a:lnTo>
                  <a:pt x="405587" y="446151"/>
                </a:lnTo>
                <a:lnTo>
                  <a:pt x="435203" y="411251"/>
                </a:lnTo>
                <a:lnTo>
                  <a:pt x="473075" y="388112"/>
                </a:lnTo>
                <a:lnTo>
                  <a:pt x="509524" y="381000"/>
                </a:lnTo>
                <a:lnTo>
                  <a:pt x="530225" y="382524"/>
                </a:lnTo>
                <a:lnTo>
                  <a:pt x="1600200" y="381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4800" y="990600"/>
            <a:ext cx="3505200" cy="158750"/>
          </a:xfrm>
          <a:custGeom>
            <a:avLst/>
            <a:gdLst/>
            <a:ahLst/>
            <a:cxnLst/>
            <a:rect l="l" t="t" r="r" b="b"/>
            <a:pathLst>
              <a:path w="3505200" h="158750">
                <a:moveTo>
                  <a:pt x="3505200" y="0"/>
                </a:moveTo>
                <a:lnTo>
                  <a:pt x="0" y="0"/>
                </a:lnTo>
                <a:lnTo>
                  <a:pt x="0" y="158750"/>
                </a:lnTo>
                <a:lnTo>
                  <a:pt x="3505200" y="158750"/>
                </a:lnTo>
                <a:lnTo>
                  <a:pt x="350520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300" y="990600"/>
            <a:ext cx="196850" cy="1595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606" y="333502"/>
            <a:ext cx="3764787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25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5071" y="1400746"/>
            <a:ext cx="3255010" cy="1826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1.png"/><Relationship Id="rId5" Type="http://schemas.openxmlformats.org/officeDocument/2006/relationships/image" Target="../media/image31.png"/><Relationship Id="rId10" Type="http://schemas.openxmlformats.org/officeDocument/2006/relationships/image" Target="../media/image20.png"/><Relationship Id="rId4" Type="http://schemas.openxmlformats.org/officeDocument/2006/relationships/image" Target="../media/image30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254500" cy="3429000"/>
            <a:chOff x="0" y="0"/>
            <a:chExt cx="4254500" cy="3429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86000" cy="3429000"/>
            </a:xfrm>
            <a:custGeom>
              <a:avLst/>
              <a:gdLst/>
              <a:ahLst/>
              <a:cxnLst/>
              <a:rect l="l" t="t" r="r" b="b"/>
              <a:pathLst>
                <a:path w="2286000" h="3429000">
                  <a:moveTo>
                    <a:pt x="2286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286000" y="34290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9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2900" y="495300"/>
              <a:ext cx="2590800" cy="952500"/>
            </a:xfrm>
            <a:custGeom>
              <a:avLst/>
              <a:gdLst/>
              <a:ahLst/>
              <a:cxnLst/>
              <a:rect l="l" t="t" r="r" b="b"/>
              <a:pathLst>
                <a:path w="2590800" h="952500">
                  <a:moveTo>
                    <a:pt x="2114550" y="0"/>
                  </a:moveTo>
                  <a:lnTo>
                    <a:pt x="476250" y="0"/>
                  </a:lnTo>
                  <a:lnTo>
                    <a:pt x="427557" y="2458"/>
                  </a:lnTo>
                  <a:lnTo>
                    <a:pt x="380271" y="9676"/>
                  </a:lnTo>
                  <a:lnTo>
                    <a:pt x="334631" y="21411"/>
                  </a:lnTo>
                  <a:lnTo>
                    <a:pt x="290875" y="37427"/>
                  </a:lnTo>
                  <a:lnTo>
                    <a:pt x="249244" y="57482"/>
                  </a:lnTo>
                  <a:lnTo>
                    <a:pt x="209977" y="81338"/>
                  </a:lnTo>
                  <a:lnTo>
                    <a:pt x="173314" y="108755"/>
                  </a:lnTo>
                  <a:lnTo>
                    <a:pt x="139493" y="139493"/>
                  </a:lnTo>
                  <a:lnTo>
                    <a:pt x="108755" y="173314"/>
                  </a:lnTo>
                  <a:lnTo>
                    <a:pt x="81338" y="209977"/>
                  </a:lnTo>
                  <a:lnTo>
                    <a:pt x="57482" y="249244"/>
                  </a:lnTo>
                  <a:lnTo>
                    <a:pt x="37427" y="290875"/>
                  </a:lnTo>
                  <a:lnTo>
                    <a:pt x="21411" y="334631"/>
                  </a:lnTo>
                  <a:lnTo>
                    <a:pt x="9676" y="380271"/>
                  </a:lnTo>
                  <a:lnTo>
                    <a:pt x="2458" y="427557"/>
                  </a:lnTo>
                  <a:lnTo>
                    <a:pt x="0" y="476250"/>
                  </a:lnTo>
                  <a:lnTo>
                    <a:pt x="2458" y="524942"/>
                  </a:lnTo>
                  <a:lnTo>
                    <a:pt x="9676" y="572228"/>
                  </a:lnTo>
                  <a:lnTo>
                    <a:pt x="21411" y="617868"/>
                  </a:lnTo>
                  <a:lnTo>
                    <a:pt x="37427" y="661624"/>
                  </a:lnTo>
                  <a:lnTo>
                    <a:pt x="57482" y="703255"/>
                  </a:lnTo>
                  <a:lnTo>
                    <a:pt x="81338" y="742522"/>
                  </a:lnTo>
                  <a:lnTo>
                    <a:pt x="108755" y="779185"/>
                  </a:lnTo>
                  <a:lnTo>
                    <a:pt x="139493" y="813006"/>
                  </a:lnTo>
                  <a:lnTo>
                    <a:pt x="173314" y="843744"/>
                  </a:lnTo>
                  <a:lnTo>
                    <a:pt x="209977" y="871161"/>
                  </a:lnTo>
                  <a:lnTo>
                    <a:pt x="249244" y="895017"/>
                  </a:lnTo>
                  <a:lnTo>
                    <a:pt x="290875" y="915072"/>
                  </a:lnTo>
                  <a:lnTo>
                    <a:pt x="334631" y="931088"/>
                  </a:lnTo>
                  <a:lnTo>
                    <a:pt x="380271" y="942823"/>
                  </a:lnTo>
                  <a:lnTo>
                    <a:pt x="427557" y="950041"/>
                  </a:lnTo>
                  <a:lnTo>
                    <a:pt x="476250" y="952500"/>
                  </a:lnTo>
                  <a:lnTo>
                    <a:pt x="2114550" y="952500"/>
                  </a:lnTo>
                  <a:lnTo>
                    <a:pt x="2163242" y="950041"/>
                  </a:lnTo>
                  <a:lnTo>
                    <a:pt x="2210528" y="942823"/>
                  </a:lnTo>
                  <a:lnTo>
                    <a:pt x="2256168" y="931088"/>
                  </a:lnTo>
                  <a:lnTo>
                    <a:pt x="2299924" y="915072"/>
                  </a:lnTo>
                  <a:lnTo>
                    <a:pt x="2341555" y="895017"/>
                  </a:lnTo>
                  <a:lnTo>
                    <a:pt x="2380822" y="871161"/>
                  </a:lnTo>
                  <a:lnTo>
                    <a:pt x="2417485" y="843744"/>
                  </a:lnTo>
                  <a:lnTo>
                    <a:pt x="2451306" y="813006"/>
                  </a:lnTo>
                  <a:lnTo>
                    <a:pt x="2482044" y="779185"/>
                  </a:lnTo>
                  <a:lnTo>
                    <a:pt x="2509461" y="742522"/>
                  </a:lnTo>
                  <a:lnTo>
                    <a:pt x="2533317" y="703255"/>
                  </a:lnTo>
                  <a:lnTo>
                    <a:pt x="2553372" y="661624"/>
                  </a:lnTo>
                  <a:lnTo>
                    <a:pt x="2569388" y="617868"/>
                  </a:lnTo>
                  <a:lnTo>
                    <a:pt x="2581123" y="572228"/>
                  </a:lnTo>
                  <a:lnTo>
                    <a:pt x="2588341" y="524942"/>
                  </a:lnTo>
                  <a:lnTo>
                    <a:pt x="2590800" y="476250"/>
                  </a:lnTo>
                  <a:lnTo>
                    <a:pt x="2588341" y="427557"/>
                  </a:lnTo>
                  <a:lnTo>
                    <a:pt x="2581123" y="380271"/>
                  </a:lnTo>
                  <a:lnTo>
                    <a:pt x="2569388" y="334631"/>
                  </a:lnTo>
                  <a:lnTo>
                    <a:pt x="2553372" y="290875"/>
                  </a:lnTo>
                  <a:lnTo>
                    <a:pt x="2533317" y="249244"/>
                  </a:lnTo>
                  <a:lnTo>
                    <a:pt x="2509461" y="209977"/>
                  </a:lnTo>
                  <a:lnTo>
                    <a:pt x="2482044" y="173314"/>
                  </a:lnTo>
                  <a:lnTo>
                    <a:pt x="2451306" y="139493"/>
                  </a:lnTo>
                  <a:lnTo>
                    <a:pt x="2417485" y="108755"/>
                  </a:lnTo>
                  <a:lnTo>
                    <a:pt x="2380822" y="81338"/>
                  </a:lnTo>
                  <a:lnTo>
                    <a:pt x="2341555" y="57482"/>
                  </a:lnTo>
                  <a:lnTo>
                    <a:pt x="2299924" y="37427"/>
                  </a:lnTo>
                  <a:lnTo>
                    <a:pt x="2256168" y="21411"/>
                  </a:lnTo>
                  <a:lnTo>
                    <a:pt x="2210528" y="9676"/>
                  </a:lnTo>
                  <a:lnTo>
                    <a:pt x="2163242" y="2458"/>
                  </a:lnTo>
                  <a:lnTo>
                    <a:pt x="211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816100" y="2444750"/>
              <a:ext cx="2313305" cy="158750"/>
            </a:xfrm>
            <a:custGeom>
              <a:avLst/>
              <a:gdLst/>
              <a:ahLst/>
              <a:cxnLst/>
              <a:rect l="l" t="t" r="r" b="b"/>
              <a:pathLst>
                <a:path w="2313304" h="158750">
                  <a:moveTo>
                    <a:pt x="2313051" y="0"/>
                  </a:moveTo>
                  <a:lnTo>
                    <a:pt x="0" y="0"/>
                  </a:lnTo>
                  <a:lnTo>
                    <a:pt x="0" y="158750"/>
                  </a:lnTo>
                  <a:lnTo>
                    <a:pt x="2313051" y="158750"/>
                  </a:lnTo>
                  <a:lnTo>
                    <a:pt x="2313051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4325" y="2444750"/>
              <a:ext cx="130175" cy="1595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15873" y="678560"/>
            <a:ext cx="1461770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003366"/>
                </a:solidFill>
                <a:latin typeface="Arial"/>
                <a:cs typeface="Arial"/>
              </a:rPr>
              <a:t>Muhammad</a:t>
            </a:r>
          </a:p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lang="en-US" b="1" spc="-5" dirty="0" err="1">
                <a:solidFill>
                  <a:srgbClr val="003366"/>
                </a:solidFill>
                <a:latin typeface="Arial"/>
                <a:cs typeface="Arial"/>
              </a:rPr>
              <a:t>muaidi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3483" y="1321308"/>
            <a:ext cx="3689985" cy="1092835"/>
            <a:chOff x="443483" y="1321308"/>
            <a:chExt cx="3689985" cy="10928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483" y="1321308"/>
              <a:ext cx="2465832" cy="9189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0591" y="1321308"/>
              <a:ext cx="1682495" cy="9189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627" y="1853184"/>
              <a:ext cx="2138172" cy="560832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90498" y="1432686"/>
            <a:ext cx="31940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665" dirty="0"/>
              <a:t>T</a:t>
            </a:r>
            <a:r>
              <a:rPr sz="3300" spc="-390" dirty="0"/>
              <a:t>r</a:t>
            </a:r>
            <a:r>
              <a:rPr sz="3300" spc="-500" dirty="0"/>
              <a:t>a</a:t>
            </a:r>
            <a:r>
              <a:rPr sz="3300" spc="-520" dirty="0"/>
              <a:t>n</a:t>
            </a:r>
            <a:r>
              <a:rPr sz="3300" spc="-500" dirty="0"/>
              <a:t>s</a:t>
            </a:r>
            <a:r>
              <a:rPr sz="3300" spc="-360" dirty="0"/>
              <a:t>f</a:t>
            </a:r>
            <a:r>
              <a:rPr sz="3300" spc="-520" dirty="0"/>
              <a:t>o</a:t>
            </a:r>
            <a:r>
              <a:rPr sz="3300" spc="-390" dirty="0"/>
              <a:t>r</a:t>
            </a:r>
            <a:r>
              <a:rPr sz="3300" spc="-680" dirty="0"/>
              <a:t>m</a:t>
            </a:r>
            <a:r>
              <a:rPr sz="3300" spc="-484" dirty="0"/>
              <a:t>a</a:t>
            </a:r>
            <a:r>
              <a:rPr sz="3300" spc="-500" dirty="0"/>
              <a:t>s</a:t>
            </a:r>
            <a:r>
              <a:rPr sz="3300" spc="-165" dirty="0"/>
              <a:t>i</a:t>
            </a:r>
            <a:r>
              <a:rPr sz="3300" spc="-409" dirty="0"/>
              <a:t> </a:t>
            </a:r>
            <a:r>
              <a:rPr sz="3300" spc="-520" dirty="0"/>
              <a:t>L</a:t>
            </a:r>
            <a:r>
              <a:rPr sz="3300" spc="-500" dirty="0"/>
              <a:t>a</a:t>
            </a:r>
            <a:r>
              <a:rPr sz="3300" spc="-520" dirty="0"/>
              <a:t>p</a:t>
            </a:r>
            <a:r>
              <a:rPr sz="3300" spc="-320" dirty="0"/>
              <a:t>l</a:t>
            </a:r>
            <a:r>
              <a:rPr sz="3300" spc="-500" dirty="0"/>
              <a:t>ac</a:t>
            </a:r>
            <a:r>
              <a:rPr sz="3300" spc="-335" dirty="0"/>
              <a:t>e</a:t>
            </a:r>
            <a:endParaRPr sz="3300" dirty="0"/>
          </a:p>
        </p:txBody>
      </p:sp>
      <p:sp>
        <p:nvSpPr>
          <p:cNvPr id="16" name="object 16"/>
          <p:cNvSpPr txBox="1"/>
          <p:nvPr/>
        </p:nvSpPr>
        <p:spPr>
          <a:xfrm>
            <a:off x="1361313" y="1879219"/>
            <a:ext cx="1849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0" dirty="0">
                <a:solidFill>
                  <a:srgbClr val="00254D"/>
                </a:solidFill>
                <a:latin typeface="Trebuchet MS"/>
                <a:cs typeface="Trebuchet MS"/>
              </a:rPr>
              <a:t>(</a:t>
            </a:r>
            <a:r>
              <a:rPr sz="2000" b="1" i="1" spc="310" dirty="0">
                <a:solidFill>
                  <a:srgbClr val="00254D"/>
                </a:solidFill>
                <a:latin typeface="Trebuchet MS"/>
                <a:cs typeface="Trebuchet MS"/>
              </a:rPr>
              <a:t>L</a:t>
            </a:r>
            <a:r>
              <a:rPr sz="2000" b="1" i="1" spc="-395" dirty="0">
                <a:solidFill>
                  <a:srgbClr val="00254D"/>
                </a:solidFill>
                <a:latin typeface="Trebuchet MS"/>
                <a:cs typeface="Trebuchet MS"/>
              </a:rPr>
              <a:t>a</a:t>
            </a:r>
            <a:r>
              <a:rPr sz="2000" b="1" i="1" spc="-470" dirty="0">
                <a:solidFill>
                  <a:srgbClr val="00254D"/>
                </a:solidFill>
                <a:latin typeface="Trebuchet MS"/>
                <a:cs typeface="Trebuchet MS"/>
              </a:rPr>
              <a:t>p</a:t>
            </a:r>
            <a:r>
              <a:rPr sz="2000" b="1" i="1" spc="-260" dirty="0">
                <a:solidFill>
                  <a:srgbClr val="00254D"/>
                </a:solidFill>
                <a:latin typeface="Trebuchet MS"/>
                <a:cs typeface="Trebuchet MS"/>
              </a:rPr>
              <a:t>l</a:t>
            </a:r>
            <a:r>
              <a:rPr sz="2000" b="1" i="1" spc="-395" dirty="0">
                <a:solidFill>
                  <a:srgbClr val="00254D"/>
                </a:solidFill>
                <a:latin typeface="Trebuchet MS"/>
                <a:cs typeface="Trebuchet MS"/>
              </a:rPr>
              <a:t>a</a:t>
            </a:r>
            <a:r>
              <a:rPr sz="2000" b="1" i="1" spc="-380" dirty="0">
                <a:solidFill>
                  <a:srgbClr val="00254D"/>
                </a:solidFill>
                <a:latin typeface="Trebuchet MS"/>
                <a:cs typeface="Trebuchet MS"/>
              </a:rPr>
              <a:t>c</a:t>
            </a:r>
            <a:r>
              <a:rPr sz="2000" b="1" i="1" spc="-310" dirty="0">
                <a:solidFill>
                  <a:srgbClr val="00254D"/>
                </a:solidFill>
                <a:latin typeface="Trebuchet MS"/>
                <a:cs typeface="Trebuchet MS"/>
              </a:rPr>
              <a:t>e</a:t>
            </a:r>
            <a:r>
              <a:rPr sz="2000" b="1" i="1" spc="-440" dirty="0">
                <a:solidFill>
                  <a:srgbClr val="00254D"/>
                </a:solidFill>
                <a:latin typeface="Trebuchet MS"/>
                <a:cs typeface="Trebuchet MS"/>
              </a:rPr>
              <a:t> </a:t>
            </a:r>
            <a:r>
              <a:rPr sz="2000" b="1" i="1" spc="-15" dirty="0">
                <a:solidFill>
                  <a:srgbClr val="00254D"/>
                </a:solidFill>
                <a:latin typeface="Trebuchet MS"/>
                <a:cs typeface="Trebuchet MS"/>
              </a:rPr>
              <a:t>T</a:t>
            </a:r>
            <a:r>
              <a:rPr sz="2000" b="1" i="1" spc="-229" dirty="0">
                <a:solidFill>
                  <a:srgbClr val="00254D"/>
                </a:solidFill>
                <a:latin typeface="Trebuchet MS"/>
                <a:cs typeface="Trebuchet MS"/>
              </a:rPr>
              <a:t>r</a:t>
            </a:r>
            <a:r>
              <a:rPr sz="2000" b="1" i="1" spc="-395" dirty="0">
                <a:solidFill>
                  <a:srgbClr val="00254D"/>
                </a:solidFill>
                <a:latin typeface="Trebuchet MS"/>
                <a:cs typeface="Trebuchet MS"/>
              </a:rPr>
              <a:t>a</a:t>
            </a:r>
            <a:r>
              <a:rPr sz="2000" b="1" i="1" spc="-265" dirty="0">
                <a:solidFill>
                  <a:srgbClr val="00254D"/>
                </a:solidFill>
                <a:latin typeface="Trebuchet MS"/>
                <a:cs typeface="Trebuchet MS"/>
              </a:rPr>
              <a:t>n</a:t>
            </a:r>
            <a:r>
              <a:rPr sz="2000" b="1" i="1" spc="-370" dirty="0">
                <a:solidFill>
                  <a:srgbClr val="00254D"/>
                </a:solidFill>
                <a:latin typeface="Trebuchet MS"/>
                <a:cs typeface="Trebuchet MS"/>
              </a:rPr>
              <a:t>s</a:t>
            </a:r>
            <a:r>
              <a:rPr sz="2000" b="1" i="1" spc="-300" dirty="0">
                <a:solidFill>
                  <a:srgbClr val="00254D"/>
                </a:solidFill>
                <a:latin typeface="Trebuchet MS"/>
                <a:cs typeface="Trebuchet MS"/>
              </a:rPr>
              <a:t>f</a:t>
            </a:r>
            <a:r>
              <a:rPr sz="2000" b="1" i="1" spc="-470" dirty="0">
                <a:solidFill>
                  <a:srgbClr val="00254D"/>
                </a:solidFill>
                <a:latin typeface="Trebuchet MS"/>
                <a:cs typeface="Trebuchet MS"/>
              </a:rPr>
              <a:t>o</a:t>
            </a:r>
            <a:r>
              <a:rPr sz="2000" b="1" i="1" spc="-229" dirty="0">
                <a:solidFill>
                  <a:srgbClr val="00254D"/>
                </a:solidFill>
                <a:latin typeface="Trebuchet MS"/>
                <a:cs typeface="Trebuchet MS"/>
              </a:rPr>
              <a:t>r</a:t>
            </a:r>
            <a:r>
              <a:rPr sz="2000" b="1" i="1" spc="-370" dirty="0">
                <a:solidFill>
                  <a:srgbClr val="00254D"/>
                </a:solidFill>
                <a:latin typeface="Trebuchet MS"/>
                <a:cs typeface="Trebuchet MS"/>
              </a:rPr>
              <a:t>m</a:t>
            </a:r>
            <a:r>
              <a:rPr sz="2000" b="1" i="1" spc="-5" dirty="0">
                <a:solidFill>
                  <a:srgbClr val="00254D"/>
                </a:solidFill>
                <a:latin typeface="Trebuchet MS"/>
                <a:cs typeface="Trebuchet MS"/>
              </a:rPr>
              <a:t>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3" y="0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47" y="1453642"/>
            <a:ext cx="304800" cy="141605"/>
          </a:xfrm>
          <a:custGeom>
            <a:avLst/>
            <a:gdLst/>
            <a:ahLst/>
            <a:cxnLst/>
            <a:rect l="l" t="t" r="r" b="b"/>
            <a:pathLst>
              <a:path w="304800" h="141605">
                <a:moveTo>
                  <a:pt x="259714" y="0"/>
                </a:moveTo>
                <a:lnTo>
                  <a:pt x="257682" y="5714"/>
                </a:lnTo>
                <a:lnTo>
                  <a:pt x="265874" y="9243"/>
                </a:lnTo>
                <a:lnTo>
                  <a:pt x="272922" y="14128"/>
                </a:lnTo>
                <a:lnTo>
                  <a:pt x="291324" y="57802"/>
                </a:lnTo>
                <a:lnTo>
                  <a:pt x="291845" y="69850"/>
                </a:lnTo>
                <a:lnTo>
                  <a:pt x="291322" y="82254"/>
                </a:lnTo>
                <a:lnTo>
                  <a:pt x="278725" y="120487"/>
                </a:lnTo>
                <a:lnTo>
                  <a:pt x="257936" y="135381"/>
                </a:lnTo>
                <a:lnTo>
                  <a:pt x="259714" y="141096"/>
                </a:lnTo>
                <a:lnTo>
                  <a:pt x="293115" y="116458"/>
                </a:lnTo>
                <a:lnTo>
                  <a:pt x="304800" y="70611"/>
                </a:lnTo>
                <a:lnTo>
                  <a:pt x="304063" y="57659"/>
                </a:lnTo>
                <a:lnTo>
                  <a:pt x="286664" y="16019"/>
                </a:lnTo>
                <a:lnTo>
                  <a:pt x="269952" y="3688"/>
                </a:lnTo>
                <a:lnTo>
                  <a:pt x="259714" y="0"/>
                </a:lnTo>
                <a:close/>
              </a:path>
              <a:path w="304800" h="141605">
                <a:moveTo>
                  <a:pt x="45084" y="0"/>
                </a:moveTo>
                <a:lnTo>
                  <a:pt x="11683" y="24637"/>
                </a:lnTo>
                <a:lnTo>
                  <a:pt x="0" y="70611"/>
                </a:lnTo>
                <a:lnTo>
                  <a:pt x="736" y="83544"/>
                </a:lnTo>
                <a:lnTo>
                  <a:pt x="18135" y="125077"/>
                </a:lnTo>
                <a:lnTo>
                  <a:pt x="45084" y="141096"/>
                </a:lnTo>
                <a:lnTo>
                  <a:pt x="46862" y="135381"/>
                </a:lnTo>
                <a:lnTo>
                  <a:pt x="38838" y="131814"/>
                </a:lnTo>
                <a:lnTo>
                  <a:pt x="31908" y="126841"/>
                </a:lnTo>
                <a:lnTo>
                  <a:pt x="13477" y="82254"/>
                </a:lnTo>
                <a:lnTo>
                  <a:pt x="12953" y="69850"/>
                </a:lnTo>
                <a:lnTo>
                  <a:pt x="13477" y="57802"/>
                </a:lnTo>
                <a:lnTo>
                  <a:pt x="26078" y="20395"/>
                </a:lnTo>
                <a:lnTo>
                  <a:pt x="47116" y="5714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1093" y="1160780"/>
            <a:ext cx="2861310" cy="50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</a:t>
            </a:r>
            <a:r>
              <a:rPr sz="1200" b="1" spc="1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Fungsi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eksponensial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y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i="1" spc="-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)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e</a:t>
            </a:r>
            <a:r>
              <a:rPr sz="1200" b="1" i="1" spc="-5" dirty="0">
                <a:latin typeface="Times New Roman"/>
                <a:cs typeface="Times New Roman"/>
              </a:rPr>
              <a:t> </a:t>
            </a:r>
            <a:r>
              <a:rPr sz="1200" b="1" i="1" spc="7" baseline="24305" dirty="0">
                <a:latin typeface="Times New Roman"/>
                <a:cs typeface="Times New Roman"/>
              </a:rPr>
              <a:t>at</a:t>
            </a:r>
            <a:endParaRPr sz="1200" baseline="24305">
              <a:latin typeface="Times New Roman"/>
              <a:cs typeface="Times New Roman"/>
            </a:endParaRPr>
          </a:p>
          <a:p>
            <a:pPr marL="236854">
              <a:lnSpc>
                <a:spcPts val="1370"/>
              </a:lnSpc>
              <a:spcBef>
                <a:spcPts val="20"/>
              </a:spcBef>
            </a:pPr>
            <a:r>
              <a:rPr sz="1800" spc="345" baseline="-20833" dirty="0">
                <a:latin typeface="Cambria Math"/>
                <a:cs typeface="Cambria Math"/>
              </a:rPr>
              <a:t>𝐿 </a:t>
            </a:r>
            <a:r>
              <a:rPr sz="1800" spc="-30" baseline="-20833" dirty="0">
                <a:latin typeface="Cambria Math"/>
                <a:cs typeface="Cambria Math"/>
              </a:rPr>
              <a:t> </a:t>
            </a:r>
            <a:r>
              <a:rPr sz="1800" spc="-22" baseline="-20833" dirty="0">
                <a:latin typeface="Cambria Math"/>
                <a:cs typeface="Cambria Math"/>
              </a:rPr>
              <a:t>𝒆</a:t>
            </a:r>
            <a:r>
              <a:rPr sz="850" spc="20" dirty="0">
                <a:latin typeface="Cambria Math"/>
                <a:cs typeface="Cambria Math"/>
              </a:rPr>
              <a:t>𝒂</a:t>
            </a:r>
            <a:r>
              <a:rPr sz="850" spc="25" dirty="0">
                <a:latin typeface="Cambria Math"/>
                <a:cs typeface="Cambria Math"/>
              </a:rPr>
              <a:t>𝒕</a:t>
            </a:r>
            <a:r>
              <a:rPr sz="850" dirty="0">
                <a:latin typeface="Cambria Math"/>
                <a:cs typeface="Cambria Math"/>
              </a:rPr>
              <a:t>    </a:t>
            </a:r>
            <a:r>
              <a:rPr sz="850" spc="-55" dirty="0">
                <a:latin typeface="Cambria Math"/>
                <a:cs typeface="Cambria Math"/>
              </a:rPr>
              <a:t> </a:t>
            </a:r>
            <a:r>
              <a:rPr sz="1800" baseline="-20833" dirty="0">
                <a:latin typeface="Cambria Math"/>
                <a:cs typeface="Cambria Math"/>
              </a:rPr>
              <a:t>=</a:t>
            </a:r>
            <a:r>
              <a:rPr sz="1800" spc="89" baseline="-20833" dirty="0">
                <a:latin typeface="Cambria Math"/>
                <a:cs typeface="Cambria Math"/>
              </a:rPr>
              <a:t> </a:t>
            </a:r>
            <a:r>
              <a:rPr sz="1800" baseline="-23148" dirty="0">
                <a:latin typeface="Cambria Math"/>
                <a:cs typeface="Cambria Math"/>
              </a:rPr>
              <a:t>∫</a:t>
            </a:r>
            <a:r>
              <a:rPr sz="1275" spc="127" baseline="19607" dirty="0">
                <a:latin typeface="Cambria Math"/>
                <a:cs typeface="Cambria Math"/>
              </a:rPr>
              <a:t>∞</a:t>
            </a:r>
            <a:r>
              <a:rPr sz="1275" spc="-7" baseline="19607" dirty="0">
                <a:latin typeface="Cambria Math"/>
                <a:cs typeface="Cambria Math"/>
              </a:rPr>
              <a:t> </a:t>
            </a:r>
            <a:r>
              <a:rPr sz="1800" baseline="-20833" dirty="0">
                <a:latin typeface="Cambria Math"/>
                <a:cs typeface="Cambria Math"/>
              </a:rPr>
              <a:t>𝒆</a:t>
            </a:r>
            <a:r>
              <a:rPr sz="850" spc="-5" dirty="0">
                <a:latin typeface="Cambria Math"/>
                <a:cs typeface="Cambria Math"/>
              </a:rPr>
              <a:t>−</a:t>
            </a:r>
            <a:r>
              <a:rPr sz="850" spc="25" dirty="0">
                <a:latin typeface="Cambria Math"/>
                <a:cs typeface="Cambria Math"/>
              </a:rPr>
              <a:t>𝒔</a:t>
            </a:r>
            <a:r>
              <a:rPr sz="850" spc="75" dirty="0">
                <a:latin typeface="Cambria Math"/>
                <a:cs typeface="Cambria Math"/>
              </a:rPr>
              <a:t>𝒕</a:t>
            </a:r>
            <a:r>
              <a:rPr sz="1800" baseline="-20833" dirty="0">
                <a:latin typeface="Cambria Math"/>
                <a:cs typeface="Cambria Math"/>
              </a:rPr>
              <a:t>𝒆</a:t>
            </a:r>
            <a:r>
              <a:rPr sz="850" spc="20" dirty="0">
                <a:latin typeface="Cambria Math"/>
                <a:cs typeface="Cambria Math"/>
              </a:rPr>
              <a:t>𝒂</a:t>
            </a:r>
            <a:r>
              <a:rPr sz="850" spc="75" dirty="0">
                <a:latin typeface="Cambria Math"/>
                <a:cs typeface="Cambria Math"/>
              </a:rPr>
              <a:t>𝒕</a:t>
            </a:r>
            <a:r>
              <a:rPr sz="1800" spc="-7" baseline="-20833" dirty="0">
                <a:latin typeface="Cambria Math"/>
                <a:cs typeface="Cambria Math"/>
              </a:rPr>
              <a:t>𝒅</a:t>
            </a:r>
            <a:r>
              <a:rPr sz="1800" baseline="-20833" dirty="0">
                <a:latin typeface="Cambria Math"/>
                <a:cs typeface="Cambria Math"/>
              </a:rPr>
              <a:t>𝒕</a:t>
            </a:r>
            <a:r>
              <a:rPr sz="1800" spc="104" baseline="-20833" dirty="0">
                <a:latin typeface="Cambria Math"/>
                <a:cs typeface="Cambria Math"/>
              </a:rPr>
              <a:t> </a:t>
            </a:r>
            <a:r>
              <a:rPr sz="1800" baseline="-20833" dirty="0">
                <a:latin typeface="Cambria Math"/>
                <a:cs typeface="Cambria Math"/>
              </a:rPr>
              <a:t>=</a:t>
            </a:r>
            <a:r>
              <a:rPr sz="1800" spc="-104" baseline="-20833" dirty="0">
                <a:latin typeface="Cambria Math"/>
                <a:cs typeface="Cambria Math"/>
              </a:rPr>
              <a:t> </a:t>
            </a:r>
            <a:r>
              <a:rPr sz="1800" baseline="-23148" dirty="0">
                <a:latin typeface="Cambria Math"/>
                <a:cs typeface="Cambria Math"/>
              </a:rPr>
              <a:t>∫</a:t>
            </a:r>
            <a:r>
              <a:rPr sz="1275" spc="127" baseline="19607" dirty="0">
                <a:latin typeface="Cambria Math"/>
                <a:cs typeface="Cambria Math"/>
              </a:rPr>
              <a:t>∞</a:t>
            </a:r>
            <a:r>
              <a:rPr sz="1275" spc="15" baseline="19607" dirty="0">
                <a:latin typeface="Cambria Math"/>
                <a:cs typeface="Cambria Math"/>
              </a:rPr>
              <a:t> </a:t>
            </a:r>
            <a:r>
              <a:rPr sz="1800" baseline="-20833" dirty="0">
                <a:latin typeface="Cambria Math"/>
                <a:cs typeface="Cambria Math"/>
              </a:rPr>
              <a:t>𝒆</a:t>
            </a:r>
            <a:r>
              <a:rPr sz="850" spc="-5" dirty="0">
                <a:latin typeface="Cambria Math"/>
                <a:cs typeface="Cambria Math"/>
              </a:rPr>
              <a:t>−</a:t>
            </a:r>
            <a:r>
              <a:rPr sz="850" spc="5" dirty="0">
                <a:latin typeface="Cambria Math"/>
                <a:cs typeface="Cambria Math"/>
              </a:rPr>
              <a:t>(</a:t>
            </a:r>
            <a:r>
              <a:rPr sz="850" spc="25" dirty="0">
                <a:latin typeface="Cambria Math"/>
                <a:cs typeface="Cambria Math"/>
              </a:rPr>
              <a:t>𝒔</a:t>
            </a:r>
            <a:r>
              <a:rPr sz="850" spc="-5" dirty="0">
                <a:latin typeface="Cambria Math"/>
                <a:cs typeface="Cambria Math"/>
              </a:rPr>
              <a:t>−</a:t>
            </a:r>
            <a:r>
              <a:rPr sz="850" spc="15" dirty="0">
                <a:latin typeface="Cambria Math"/>
                <a:cs typeface="Cambria Math"/>
              </a:rPr>
              <a:t>𝒂)</a:t>
            </a:r>
            <a:r>
              <a:rPr sz="850" spc="75" dirty="0">
                <a:latin typeface="Cambria Math"/>
                <a:cs typeface="Cambria Math"/>
              </a:rPr>
              <a:t>𝒕</a:t>
            </a:r>
            <a:r>
              <a:rPr sz="1800" spc="-7" baseline="-20833" dirty="0">
                <a:latin typeface="Cambria Math"/>
                <a:cs typeface="Cambria Math"/>
              </a:rPr>
              <a:t>𝒅𝒕</a:t>
            </a:r>
            <a:endParaRPr sz="1800" baseline="-20833">
              <a:latin typeface="Cambria Math"/>
              <a:cs typeface="Cambria Math"/>
            </a:endParaRPr>
          </a:p>
          <a:p>
            <a:pPr marL="923290">
              <a:lnSpc>
                <a:spcPts val="950"/>
              </a:lnSpc>
              <a:tabLst>
                <a:tab pos="1962150" algn="l"/>
              </a:tabLst>
            </a:pPr>
            <a:r>
              <a:rPr sz="850" spc="15" dirty="0">
                <a:latin typeface="Cambria Math"/>
                <a:cs typeface="Cambria Math"/>
              </a:rPr>
              <a:t>𝟎	𝟎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3314" y="1802384"/>
            <a:ext cx="920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𝟎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7067" y="1692910"/>
            <a:ext cx="962660" cy="250190"/>
          </a:xfrm>
          <a:custGeom>
            <a:avLst/>
            <a:gdLst/>
            <a:ahLst/>
            <a:cxnLst/>
            <a:rect l="l" t="t" r="r" b="b"/>
            <a:pathLst>
              <a:path w="962660" h="250189">
                <a:moveTo>
                  <a:pt x="35433" y="0"/>
                </a:moveTo>
                <a:lnTo>
                  <a:pt x="0" y="0"/>
                </a:lnTo>
                <a:lnTo>
                  <a:pt x="0" y="6350"/>
                </a:lnTo>
                <a:lnTo>
                  <a:pt x="0" y="243840"/>
                </a:lnTo>
                <a:lnTo>
                  <a:pt x="0" y="250190"/>
                </a:lnTo>
                <a:lnTo>
                  <a:pt x="35433" y="250190"/>
                </a:lnTo>
                <a:lnTo>
                  <a:pt x="35433" y="243840"/>
                </a:lnTo>
                <a:lnTo>
                  <a:pt x="13716" y="243840"/>
                </a:lnTo>
                <a:lnTo>
                  <a:pt x="13716" y="6350"/>
                </a:lnTo>
                <a:lnTo>
                  <a:pt x="35433" y="6350"/>
                </a:lnTo>
                <a:lnTo>
                  <a:pt x="35433" y="0"/>
                </a:lnTo>
                <a:close/>
              </a:path>
              <a:path w="962660" h="250189">
                <a:moveTo>
                  <a:pt x="962152" y="0"/>
                </a:moveTo>
                <a:lnTo>
                  <a:pt x="926719" y="0"/>
                </a:lnTo>
                <a:lnTo>
                  <a:pt x="926719" y="6350"/>
                </a:lnTo>
                <a:lnTo>
                  <a:pt x="948436" y="6350"/>
                </a:lnTo>
                <a:lnTo>
                  <a:pt x="948436" y="243840"/>
                </a:lnTo>
                <a:lnTo>
                  <a:pt x="926719" y="243840"/>
                </a:lnTo>
                <a:lnTo>
                  <a:pt x="926719" y="250190"/>
                </a:lnTo>
                <a:lnTo>
                  <a:pt x="962152" y="250190"/>
                </a:lnTo>
                <a:lnTo>
                  <a:pt x="962152" y="243840"/>
                </a:lnTo>
                <a:lnTo>
                  <a:pt x="962152" y="6350"/>
                </a:lnTo>
                <a:lnTo>
                  <a:pt x="962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530" y="1645412"/>
            <a:ext cx="1821814" cy="267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492759" algn="ctr">
              <a:lnSpc>
                <a:spcPts val="730"/>
              </a:lnSpc>
              <a:spcBef>
                <a:spcPts val="125"/>
              </a:spcBef>
            </a:pPr>
            <a:r>
              <a:rPr sz="850" spc="85" dirty="0">
                <a:latin typeface="Cambria Math"/>
                <a:cs typeface="Cambria Math"/>
              </a:rPr>
              <a:t>∞</a:t>
            </a:r>
            <a:endParaRPr sz="850">
              <a:latin typeface="Cambria Math"/>
              <a:cs typeface="Cambria Math"/>
            </a:endParaRPr>
          </a:p>
          <a:p>
            <a:pPr marL="50800">
              <a:lnSpc>
                <a:spcPts val="1150"/>
              </a:lnSpc>
              <a:tabLst>
                <a:tab pos="736600" algn="l"/>
              </a:tabLst>
            </a:pPr>
            <a:r>
              <a:rPr sz="1800" baseline="2314" dirty="0">
                <a:latin typeface="Cambria Math"/>
                <a:cs typeface="Cambria Math"/>
              </a:rPr>
              <a:t>⇒</a:t>
            </a:r>
            <a:r>
              <a:rPr sz="1800" spc="89" baseline="2314" dirty="0">
                <a:latin typeface="Cambria Math"/>
                <a:cs typeface="Cambria Math"/>
              </a:rPr>
              <a:t> </a:t>
            </a:r>
            <a:r>
              <a:rPr sz="1800" spc="179" baseline="2314" dirty="0">
                <a:latin typeface="Cambria Math"/>
                <a:cs typeface="Cambria Math"/>
              </a:rPr>
              <a:t>𝐿</a:t>
            </a:r>
            <a:r>
              <a:rPr sz="1800" spc="97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=</a:t>
            </a:r>
            <a:r>
              <a:rPr sz="1800" spc="89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∫	</a:t>
            </a:r>
            <a:r>
              <a:rPr sz="1800" spc="7" baseline="2314" dirty="0">
                <a:latin typeface="Cambria Math"/>
                <a:cs typeface="Cambria Math"/>
              </a:rPr>
              <a:t>𝒆</a:t>
            </a:r>
            <a:r>
              <a:rPr sz="1275" spc="7" baseline="32679" dirty="0">
                <a:latin typeface="Cambria Math"/>
                <a:cs typeface="Cambria Math"/>
              </a:rPr>
              <a:t>−(𝒔−𝒂)𝒕</a:t>
            </a:r>
            <a:r>
              <a:rPr sz="1800" spc="7" baseline="2314" dirty="0">
                <a:latin typeface="Cambria Math"/>
                <a:cs typeface="Cambria Math"/>
              </a:rPr>
              <a:t>𝒅𝒕</a:t>
            </a:r>
            <a:r>
              <a:rPr sz="1800" spc="82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=</a:t>
            </a:r>
            <a:r>
              <a:rPr sz="1800" spc="727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−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1658" y="1615846"/>
            <a:ext cx="232410" cy="3581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850" spc="15" dirty="0">
                <a:latin typeface="Cambria Math"/>
                <a:cs typeface="Cambria Math"/>
              </a:rPr>
              <a:t>𝟏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850" spc="10" dirty="0">
                <a:latin typeface="Cambria Math"/>
                <a:cs typeface="Cambria Math"/>
              </a:rPr>
              <a:t>𝒔−𝒂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63723" y="1812544"/>
            <a:ext cx="205740" cy="10795"/>
          </a:xfrm>
          <a:custGeom>
            <a:avLst/>
            <a:gdLst/>
            <a:ahLst/>
            <a:cxnLst/>
            <a:rect l="l" t="t" r="r" b="b"/>
            <a:pathLst>
              <a:path w="205739" h="10794">
                <a:moveTo>
                  <a:pt x="205739" y="0"/>
                </a:moveTo>
                <a:lnTo>
                  <a:pt x="0" y="0"/>
                </a:lnTo>
                <a:lnTo>
                  <a:pt x="0" y="10667"/>
                </a:lnTo>
                <a:lnTo>
                  <a:pt x="205739" y="10667"/>
                </a:lnTo>
                <a:lnTo>
                  <a:pt x="20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58160" y="1640840"/>
            <a:ext cx="802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" baseline="-20833" dirty="0">
                <a:latin typeface="Cambria Math"/>
                <a:cs typeface="Cambria Math"/>
              </a:rPr>
              <a:t>𝒆</a:t>
            </a:r>
            <a:r>
              <a:rPr sz="850" spc="5" dirty="0">
                <a:latin typeface="Cambria Math"/>
                <a:cs typeface="Cambria Math"/>
              </a:rPr>
              <a:t>−(𝒔−𝒂)𝒕 </a:t>
            </a:r>
            <a:r>
              <a:rPr sz="850" spc="50" dirty="0">
                <a:latin typeface="Cambria Math"/>
                <a:cs typeface="Cambria Math"/>
              </a:rPr>
              <a:t> </a:t>
            </a:r>
            <a:r>
              <a:rPr sz="1800" baseline="13888" dirty="0">
                <a:latin typeface="Cambria Math"/>
                <a:cs typeface="Cambria Math"/>
              </a:rPr>
              <a:t>∞</a:t>
            </a:r>
            <a:endParaRPr sz="1800" baseline="13888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9257" y="1779524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𝟎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2683" y="2005330"/>
            <a:ext cx="1427480" cy="250190"/>
            <a:chOff x="892683" y="2005330"/>
            <a:chExt cx="1427480" cy="25019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683" y="2060194"/>
              <a:ext cx="242316" cy="1410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35379" y="2005330"/>
              <a:ext cx="685165" cy="250190"/>
            </a:xfrm>
            <a:custGeom>
              <a:avLst/>
              <a:gdLst/>
              <a:ahLst/>
              <a:cxnLst/>
              <a:rect l="l" t="t" r="r" b="b"/>
              <a:pathLst>
                <a:path w="685164" h="250189">
                  <a:moveTo>
                    <a:pt x="35433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243840"/>
                  </a:lnTo>
                  <a:lnTo>
                    <a:pt x="0" y="250190"/>
                  </a:lnTo>
                  <a:lnTo>
                    <a:pt x="35433" y="250190"/>
                  </a:lnTo>
                  <a:lnTo>
                    <a:pt x="35433" y="243840"/>
                  </a:lnTo>
                  <a:lnTo>
                    <a:pt x="13716" y="243840"/>
                  </a:lnTo>
                  <a:lnTo>
                    <a:pt x="13716" y="6350"/>
                  </a:lnTo>
                  <a:lnTo>
                    <a:pt x="35433" y="6350"/>
                  </a:lnTo>
                  <a:lnTo>
                    <a:pt x="35433" y="0"/>
                  </a:lnTo>
                  <a:close/>
                </a:path>
                <a:path w="685164" h="250189">
                  <a:moveTo>
                    <a:pt x="684784" y="0"/>
                  </a:moveTo>
                  <a:lnTo>
                    <a:pt x="649351" y="0"/>
                  </a:lnTo>
                  <a:lnTo>
                    <a:pt x="649351" y="6350"/>
                  </a:lnTo>
                  <a:lnTo>
                    <a:pt x="671068" y="6350"/>
                  </a:lnTo>
                  <a:lnTo>
                    <a:pt x="671068" y="243840"/>
                  </a:lnTo>
                  <a:lnTo>
                    <a:pt x="649351" y="243840"/>
                  </a:lnTo>
                  <a:lnTo>
                    <a:pt x="649351" y="250190"/>
                  </a:lnTo>
                  <a:lnTo>
                    <a:pt x="684784" y="250190"/>
                  </a:lnTo>
                  <a:lnTo>
                    <a:pt x="684784" y="243840"/>
                  </a:lnTo>
                  <a:lnTo>
                    <a:pt x="684784" y="6350"/>
                  </a:lnTo>
                  <a:lnTo>
                    <a:pt x="6847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01495" y="1928266"/>
            <a:ext cx="231775" cy="3581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850" spc="15" dirty="0">
                <a:latin typeface="Cambria Math"/>
                <a:cs typeface="Cambria Math"/>
              </a:rPr>
              <a:t>𝟏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850" spc="5" dirty="0">
                <a:latin typeface="Cambria Math"/>
                <a:cs typeface="Cambria Math"/>
              </a:rPr>
              <a:t>𝒔−𝒂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13560" y="2124963"/>
            <a:ext cx="205740" cy="10795"/>
          </a:xfrm>
          <a:custGeom>
            <a:avLst/>
            <a:gdLst/>
            <a:ahLst/>
            <a:cxnLst/>
            <a:rect l="l" t="t" r="r" b="b"/>
            <a:pathLst>
              <a:path w="205739" h="10794">
                <a:moveTo>
                  <a:pt x="205739" y="0"/>
                </a:moveTo>
                <a:lnTo>
                  <a:pt x="0" y="0"/>
                </a:lnTo>
                <a:lnTo>
                  <a:pt x="0" y="10668"/>
                </a:lnTo>
                <a:lnTo>
                  <a:pt x="205739" y="10668"/>
                </a:lnTo>
                <a:lnTo>
                  <a:pt x="20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06219" y="1953260"/>
            <a:ext cx="307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-20833" dirty="0">
                <a:latin typeface="Cambria Math"/>
                <a:cs typeface="Cambria Math"/>
              </a:rPr>
              <a:t>𝒆</a:t>
            </a:r>
            <a:r>
              <a:rPr sz="850" dirty="0">
                <a:latin typeface="Cambria Math"/>
                <a:cs typeface="Cambria Math"/>
              </a:rPr>
              <a:t>−𝟎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6898" y="200964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2601" y="1928266"/>
            <a:ext cx="231775" cy="3581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850" spc="15" dirty="0">
                <a:latin typeface="Cambria Math"/>
                <a:cs typeface="Cambria Math"/>
              </a:rPr>
              <a:t>𝟏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850" spc="5" dirty="0">
                <a:latin typeface="Cambria Math"/>
                <a:cs typeface="Cambria Math"/>
              </a:rPr>
              <a:t>𝒔−𝒂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34411" y="2124963"/>
            <a:ext cx="205740" cy="10795"/>
          </a:xfrm>
          <a:custGeom>
            <a:avLst/>
            <a:gdLst/>
            <a:ahLst/>
            <a:cxnLst/>
            <a:rect l="l" t="t" r="r" b="b"/>
            <a:pathLst>
              <a:path w="205739" h="10794">
                <a:moveTo>
                  <a:pt x="205739" y="0"/>
                </a:moveTo>
                <a:lnTo>
                  <a:pt x="0" y="0"/>
                </a:lnTo>
                <a:lnTo>
                  <a:pt x="0" y="10668"/>
                </a:lnTo>
                <a:lnTo>
                  <a:pt x="205739" y="10668"/>
                </a:lnTo>
                <a:lnTo>
                  <a:pt x="20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7530" y="1925827"/>
            <a:ext cx="1270000" cy="558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Cambria Math"/>
                <a:cs typeface="Cambria Math"/>
              </a:rPr>
              <a:t>⇒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spc="120" dirty="0">
                <a:latin typeface="Cambria Math"/>
                <a:cs typeface="Cambria Math"/>
              </a:rPr>
              <a:t>𝐿</a:t>
            </a:r>
            <a:r>
              <a:rPr sz="1200" spc="254" dirty="0">
                <a:latin typeface="Cambria Math"/>
                <a:cs typeface="Cambria Math"/>
              </a:rPr>
              <a:t> </a:t>
            </a:r>
            <a:r>
              <a:rPr sz="1200" spc="5" dirty="0">
                <a:latin typeface="Cambria Math"/>
                <a:cs typeface="Cambria Math"/>
              </a:rPr>
              <a:t>𝒕</a:t>
            </a:r>
            <a:r>
              <a:rPr sz="1275" spc="7" baseline="29411" dirty="0">
                <a:latin typeface="Cambria Math"/>
                <a:cs typeface="Cambria Math"/>
              </a:rPr>
              <a:t>𝒏   </a:t>
            </a:r>
            <a:r>
              <a:rPr sz="1275" spc="157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𝟎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40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endParaRPr sz="12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latin typeface="Times New Roman"/>
                <a:cs typeface="Times New Roman"/>
              </a:rPr>
              <a:t>sehingga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2411" y="2587498"/>
            <a:ext cx="306705" cy="141605"/>
          </a:xfrm>
          <a:custGeom>
            <a:avLst/>
            <a:gdLst/>
            <a:ahLst/>
            <a:cxnLst/>
            <a:rect l="l" t="t" r="r" b="b"/>
            <a:pathLst>
              <a:path w="306705" h="141605">
                <a:moveTo>
                  <a:pt x="261238" y="0"/>
                </a:moveTo>
                <a:lnTo>
                  <a:pt x="259206" y="5715"/>
                </a:lnTo>
                <a:lnTo>
                  <a:pt x="267398" y="9243"/>
                </a:lnTo>
                <a:lnTo>
                  <a:pt x="274446" y="14128"/>
                </a:lnTo>
                <a:lnTo>
                  <a:pt x="292848" y="57802"/>
                </a:lnTo>
                <a:lnTo>
                  <a:pt x="293369" y="69850"/>
                </a:lnTo>
                <a:lnTo>
                  <a:pt x="292846" y="82254"/>
                </a:lnTo>
                <a:lnTo>
                  <a:pt x="280249" y="120487"/>
                </a:lnTo>
                <a:lnTo>
                  <a:pt x="259461" y="135382"/>
                </a:lnTo>
                <a:lnTo>
                  <a:pt x="261238" y="141097"/>
                </a:lnTo>
                <a:lnTo>
                  <a:pt x="294639" y="116459"/>
                </a:lnTo>
                <a:lnTo>
                  <a:pt x="306324" y="70612"/>
                </a:lnTo>
                <a:lnTo>
                  <a:pt x="305587" y="57659"/>
                </a:lnTo>
                <a:lnTo>
                  <a:pt x="288188" y="16019"/>
                </a:lnTo>
                <a:lnTo>
                  <a:pt x="271476" y="3688"/>
                </a:lnTo>
                <a:lnTo>
                  <a:pt x="261238" y="0"/>
                </a:lnTo>
                <a:close/>
              </a:path>
              <a:path w="306705" h="141605">
                <a:moveTo>
                  <a:pt x="45084" y="0"/>
                </a:moveTo>
                <a:lnTo>
                  <a:pt x="11683" y="24638"/>
                </a:lnTo>
                <a:lnTo>
                  <a:pt x="0" y="70612"/>
                </a:lnTo>
                <a:lnTo>
                  <a:pt x="736" y="83544"/>
                </a:lnTo>
                <a:lnTo>
                  <a:pt x="18135" y="125077"/>
                </a:lnTo>
                <a:lnTo>
                  <a:pt x="45084" y="141097"/>
                </a:lnTo>
                <a:lnTo>
                  <a:pt x="46862" y="135382"/>
                </a:lnTo>
                <a:lnTo>
                  <a:pt x="38838" y="131814"/>
                </a:lnTo>
                <a:lnTo>
                  <a:pt x="31908" y="126841"/>
                </a:lnTo>
                <a:lnTo>
                  <a:pt x="13477" y="82254"/>
                </a:lnTo>
                <a:lnTo>
                  <a:pt x="12953" y="69850"/>
                </a:lnTo>
                <a:lnTo>
                  <a:pt x="13477" y="57802"/>
                </a:lnTo>
                <a:lnTo>
                  <a:pt x="26078" y="20395"/>
                </a:lnTo>
                <a:lnTo>
                  <a:pt x="47116" y="5715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3694" y="2480564"/>
            <a:ext cx="436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79" baseline="-20833" dirty="0">
                <a:latin typeface="Cambria Math"/>
                <a:cs typeface="Cambria Math"/>
              </a:rPr>
              <a:t>𝐿</a:t>
            </a:r>
            <a:r>
              <a:rPr sz="1800" spc="277" baseline="-20833" dirty="0">
                <a:latin typeface="Cambria Math"/>
                <a:cs typeface="Cambria Math"/>
              </a:rPr>
              <a:t> </a:t>
            </a:r>
            <a:r>
              <a:rPr sz="1800" spc="7" baseline="-20833" dirty="0">
                <a:latin typeface="Cambria Math"/>
                <a:cs typeface="Cambria Math"/>
              </a:rPr>
              <a:t>𝒆</a:t>
            </a:r>
            <a:r>
              <a:rPr sz="850" spc="5" dirty="0">
                <a:latin typeface="Cambria Math"/>
                <a:cs typeface="Cambria Math"/>
              </a:rPr>
              <a:t>𝒂𝒕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0391" y="253695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05838" y="2455570"/>
            <a:ext cx="231775" cy="3581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850" spc="15" dirty="0">
                <a:latin typeface="Cambria Math"/>
                <a:cs typeface="Cambria Math"/>
              </a:rPr>
              <a:t>𝟏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850" spc="5" dirty="0">
                <a:latin typeface="Cambria Math"/>
                <a:cs typeface="Cambria Math"/>
              </a:rPr>
              <a:t>𝒔−𝒂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17903" y="2652267"/>
            <a:ext cx="205740" cy="10795"/>
          </a:xfrm>
          <a:custGeom>
            <a:avLst/>
            <a:gdLst/>
            <a:ahLst/>
            <a:cxnLst/>
            <a:rect l="l" t="t" r="r" b="b"/>
            <a:pathLst>
              <a:path w="205739" h="10794">
                <a:moveTo>
                  <a:pt x="205739" y="0"/>
                </a:moveTo>
                <a:lnTo>
                  <a:pt x="0" y="0"/>
                </a:lnTo>
                <a:lnTo>
                  <a:pt x="0" y="10668"/>
                </a:lnTo>
                <a:lnTo>
                  <a:pt x="205739" y="10668"/>
                </a:lnTo>
                <a:lnTo>
                  <a:pt x="20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22928" y="2536952"/>
            <a:ext cx="273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1)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7556" y="271272"/>
            <a:ext cx="3718560" cy="838200"/>
            <a:chOff x="257556" y="271272"/>
            <a:chExt cx="3718560" cy="83820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556" y="271272"/>
              <a:ext cx="3718560" cy="5638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556" y="545592"/>
              <a:ext cx="3046475" cy="5638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4951" y="707136"/>
              <a:ext cx="225551" cy="29717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87623" y="707136"/>
              <a:ext cx="711708" cy="29717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6452" y="707136"/>
              <a:ext cx="225551" cy="297179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TRANSFORMASI</a:t>
            </a:r>
            <a:r>
              <a:rPr spc="-95" dirty="0"/>
              <a:t> </a:t>
            </a:r>
            <a:r>
              <a:rPr dirty="0"/>
              <a:t>LAPLACE </a:t>
            </a:r>
            <a:r>
              <a:rPr spc="-540" dirty="0"/>
              <a:t> </a:t>
            </a:r>
            <a:r>
              <a:rPr dirty="0"/>
              <a:t>FUNGSI</a:t>
            </a:r>
            <a:r>
              <a:rPr spc="-40" dirty="0"/>
              <a:t> </a:t>
            </a:r>
            <a:r>
              <a:rPr dirty="0"/>
              <a:t>SEDERHANA</a:t>
            </a:r>
            <a:r>
              <a:rPr spc="-20" dirty="0"/>
              <a:t> </a:t>
            </a:r>
            <a:r>
              <a:rPr sz="1000" spc="-5" dirty="0"/>
              <a:t>(Lanjutan)</a:t>
            </a:r>
            <a:endParaRPr sz="1000"/>
          </a:p>
        </p:txBody>
      </p:sp>
      <p:sp>
        <p:nvSpPr>
          <p:cNvPr id="34" name="object 34"/>
          <p:cNvSpPr/>
          <p:nvPr/>
        </p:nvSpPr>
        <p:spPr>
          <a:xfrm>
            <a:off x="253" y="584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894" y="1160145"/>
            <a:ext cx="1807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</a:t>
            </a:r>
            <a:r>
              <a:rPr sz="1200" b="1" spc="1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Fungsi cosinus dan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sinus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630" y="1423797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20" dirty="0">
                <a:latin typeface="Cambria Math"/>
                <a:cs typeface="Cambria Math"/>
              </a:rPr>
              <a:t>𝐿</a:t>
            </a:r>
            <a:r>
              <a:rPr sz="1200" spc="-20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𝐜𝐨𝐬</a:t>
            </a:r>
            <a:r>
              <a:rPr sz="1200" spc="-2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𝑚𝒕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spc="120" dirty="0">
                <a:latin typeface="Cambria Math"/>
                <a:cs typeface="Cambria Math"/>
              </a:rPr>
              <a:t>𝐿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0571" y="1420114"/>
            <a:ext cx="1094105" cy="250190"/>
          </a:xfrm>
          <a:custGeom>
            <a:avLst/>
            <a:gdLst/>
            <a:ahLst/>
            <a:cxnLst/>
            <a:rect l="l" t="t" r="r" b="b"/>
            <a:pathLst>
              <a:path w="1094105" h="250189">
                <a:moveTo>
                  <a:pt x="1041273" y="0"/>
                </a:moveTo>
                <a:lnTo>
                  <a:pt x="1041273" y="5969"/>
                </a:lnTo>
                <a:lnTo>
                  <a:pt x="1045464" y="6223"/>
                </a:lnTo>
                <a:lnTo>
                  <a:pt x="1049274" y="7366"/>
                </a:lnTo>
                <a:lnTo>
                  <a:pt x="1066732" y="31115"/>
                </a:lnTo>
                <a:lnTo>
                  <a:pt x="1067943" y="36322"/>
                </a:lnTo>
                <a:lnTo>
                  <a:pt x="1068503" y="42263"/>
                </a:lnTo>
                <a:lnTo>
                  <a:pt x="1068578" y="56515"/>
                </a:lnTo>
                <a:lnTo>
                  <a:pt x="1067943" y="64135"/>
                </a:lnTo>
                <a:lnTo>
                  <a:pt x="1065149" y="83820"/>
                </a:lnTo>
                <a:lnTo>
                  <a:pt x="1064584" y="89916"/>
                </a:lnTo>
                <a:lnTo>
                  <a:pt x="1064514" y="102997"/>
                </a:lnTo>
                <a:lnTo>
                  <a:pt x="1066292" y="109728"/>
                </a:lnTo>
                <a:lnTo>
                  <a:pt x="1069975" y="114808"/>
                </a:lnTo>
                <a:lnTo>
                  <a:pt x="1073531" y="119888"/>
                </a:lnTo>
                <a:lnTo>
                  <a:pt x="1076959" y="122936"/>
                </a:lnTo>
                <a:lnTo>
                  <a:pt x="1079881" y="124079"/>
                </a:lnTo>
                <a:lnTo>
                  <a:pt x="1079881" y="125603"/>
                </a:lnTo>
                <a:lnTo>
                  <a:pt x="1076959" y="126746"/>
                </a:lnTo>
                <a:lnTo>
                  <a:pt x="1073531" y="129794"/>
                </a:lnTo>
                <a:lnTo>
                  <a:pt x="1069975" y="134747"/>
                </a:lnTo>
                <a:lnTo>
                  <a:pt x="1066292" y="139700"/>
                </a:lnTo>
                <a:lnTo>
                  <a:pt x="1064514" y="146558"/>
                </a:lnTo>
                <a:lnTo>
                  <a:pt x="1064514" y="157480"/>
                </a:lnTo>
                <a:lnTo>
                  <a:pt x="1065149" y="164465"/>
                </a:lnTo>
                <a:lnTo>
                  <a:pt x="1067943" y="187198"/>
                </a:lnTo>
                <a:lnTo>
                  <a:pt x="1068578" y="194691"/>
                </a:lnTo>
                <a:lnTo>
                  <a:pt x="1068578" y="206121"/>
                </a:lnTo>
                <a:lnTo>
                  <a:pt x="1067943" y="212979"/>
                </a:lnTo>
                <a:lnTo>
                  <a:pt x="1065657" y="224282"/>
                </a:lnTo>
                <a:lnTo>
                  <a:pt x="1063879" y="228854"/>
                </a:lnTo>
                <a:lnTo>
                  <a:pt x="1061466" y="232410"/>
                </a:lnTo>
                <a:lnTo>
                  <a:pt x="1059053" y="236093"/>
                </a:lnTo>
                <a:lnTo>
                  <a:pt x="1056132" y="238887"/>
                </a:lnTo>
                <a:lnTo>
                  <a:pt x="1049528" y="242443"/>
                </a:lnTo>
                <a:lnTo>
                  <a:pt x="1045718" y="243459"/>
                </a:lnTo>
                <a:lnTo>
                  <a:pt x="1041273" y="243840"/>
                </a:lnTo>
                <a:lnTo>
                  <a:pt x="1041273" y="249809"/>
                </a:lnTo>
                <a:lnTo>
                  <a:pt x="1076194" y="227508"/>
                </a:lnTo>
                <a:lnTo>
                  <a:pt x="1081658" y="195325"/>
                </a:lnTo>
                <a:lnTo>
                  <a:pt x="1081658" y="189611"/>
                </a:lnTo>
                <a:lnTo>
                  <a:pt x="1081024" y="181356"/>
                </a:lnTo>
                <a:lnTo>
                  <a:pt x="1077976" y="159766"/>
                </a:lnTo>
                <a:lnTo>
                  <a:pt x="1077214" y="153035"/>
                </a:lnTo>
                <a:lnTo>
                  <a:pt x="1077214" y="143510"/>
                </a:lnTo>
                <a:lnTo>
                  <a:pt x="1078611" y="138049"/>
                </a:lnTo>
                <a:lnTo>
                  <a:pt x="1081405" y="134112"/>
                </a:lnTo>
                <a:lnTo>
                  <a:pt x="1084326" y="130175"/>
                </a:lnTo>
                <a:lnTo>
                  <a:pt x="1088517" y="128143"/>
                </a:lnTo>
                <a:lnTo>
                  <a:pt x="1094105" y="128016"/>
                </a:lnTo>
                <a:lnTo>
                  <a:pt x="1094105" y="121666"/>
                </a:lnTo>
                <a:lnTo>
                  <a:pt x="1088517" y="121539"/>
                </a:lnTo>
                <a:lnTo>
                  <a:pt x="1084326" y="119507"/>
                </a:lnTo>
                <a:lnTo>
                  <a:pt x="1081532" y="115570"/>
                </a:lnTo>
                <a:lnTo>
                  <a:pt x="1078611" y="111633"/>
                </a:lnTo>
                <a:lnTo>
                  <a:pt x="1077214" y="106299"/>
                </a:lnTo>
                <a:lnTo>
                  <a:pt x="1077214" y="96266"/>
                </a:lnTo>
                <a:lnTo>
                  <a:pt x="1077976" y="89916"/>
                </a:lnTo>
                <a:lnTo>
                  <a:pt x="1081024" y="70104"/>
                </a:lnTo>
                <a:lnTo>
                  <a:pt x="1081658" y="61849"/>
                </a:lnTo>
                <a:lnTo>
                  <a:pt x="1081658" y="55245"/>
                </a:lnTo>
                <a:lnTo>
                  <a:pt x="1081016" y="42263"/>
                </a:lnTo>
                <a:lnTo>
                  <a:pt x="1058608" y="4064"/>
                </a:lnTo>
                <a:lnTo>
                  <a:pt x="1050512" y="1258"/>
                </a:lnTo>
                <a:lnTo>
                  <a:pt x="1041273" y="0"/>
                </a:lnTo>
                <a:close/>
              </a:path>
              <a:path w="1094105" h="250189">
                <a:moveTo>
                  <a:pt x="52705" y="0"/>
                </a:moveTo>
                <a:lnTo>
                  <a:pt x="18159" y="21776"/>
                </a:lnTo>
                <a:lnTo>
                  <a:pt x="12318" y="55245"/>
                </a:lnTo>
                <a:lnTo>
                  <a:pt x="12318" y="61849"/>
                </a:lnTo>
                <a:lnTo>
                  <a:pt x="13081" y="70104"/>
                </a:lnTo>
                <a:lnTo>
                  <a:pt x="16129" y="89916"/>
                </a:lnTo>
                <a:lnTo>
                  <a:pt x="16891" y="96266"/>
                </a:lnTo>
                <a:lnTo>
                  <a:pt x="16891" y="106299"/>
                </a:lnTo>
                <a:lnTo>
                  <a:pt x="15493" y="111633"/>
                </a:lnTo>
                <a:lnTo>
                  <a:pt x="9652" y="119507"/>
                </a:lnTo>
                <a:lnTo>
                  <a:pt x="5461" y="121539"/>
                </a:lnTo>
                <a:lnTo>
                  <a:pt x="0" y="121666"/>
                </a:lnTo>
                <a:lnTo>
                  <a:pt x="0" y="128016"/>
                </a:lnTo>
                <a:lnTo>
                  <a:pt x="5587" y="128143"/>
                </a:lnTo>
                <a:lnTo>
                  <a:pt x="9779" y="130175"/>
                </a:lnTo>
                <a:lnTo>
                  <a:pt x="12573" y="134112"/>
                </a:lnTo>
                <a:lnTo>
                  <a:pt x="15493" y="138049"/>
                </a:lnTo>
                <a:lnTo>
                  <a:pt x="16891" y="143510"/>
                </a:lnTo>
                <a:lnTo>
                  <a:pt x="16891" y="153035"/>
                </a:lnTo>
                <a:lnTo>
                  <a:pt x="16129" y="159766"/>
                </a:lnTo>
                <a:lnTo>
                  <a:pt x="13081" y="181356"/>
                </a:lnTo>
                <a:lnTo>
                  <a:pt x="12318" y="189611"/>
                </a:lnTo>
                <a:lnTo>
                  <a:pt x="12318" y="195325"/>
                </a:lnTo>
                <a:lnTo>
                  <a:pt x="12936" y="207593"/>
                </a:lnTo>
                <a:lnTo>
                  <a:pt x="34686" y="245840"/>
                </a:lnTo>
                <a:lnTo>
                  <a:pt x="52705" y="249809"/>
                </a:lnTo>
                <a:lnTo>
                  <a:pt x="52705" y="243840"/>
                </a:lnTo>
                <a:lnTo>
                  <a:pt x="48387" y="243459"/>
                </a:lnTo>
                <a:lnTo>
                  <a:pt x="44577" y="242443"/>
                </a:lnTo>
                <a:lnTo>
                  <a:pt x="41148" y="240665"/>
                </a:lnTo>
                <a:lnTo>
                  <a:pt x="37846" y="238887"/>
                </a:lnTo>
                <a:lnTo>
                  <a:pt x="34925" y="236093"/>
                </a:lnTo>
                <a:lnTo>
                  <a:pt x="32512" y="232410"/>
                </a:lnTo>
                <a:lnTo>
                  <a:pt x="30099" y="228854"/>
                </a:lnTo>
                <a:lnTo>
                  <a:pt x="28321" y="224282"/>
                </a:lnTo>
                <a:lnTo>
                  <a:pt x="26035" y="212979"/>
                </a:lnTo>
                <a:lnTo>
                  <a:pt x="25636" y="207593"/>
                </a:lnTo>
                <a:lnTo>
                  <a:pt x="25527" y="194691"/>
                </a:lnTo>
                <a:lnTo>
                  <a:pt x="26162" y="187198"/>
                </a:lnTo>
                <a:lnTo>
                  <a:pt x="27559" y="175895"/>
                </a:lnTo>
                <a:lnTo>
                  <a:pt x="28829" y="164465"/>
                </a:lnTo>
                <a:lnTo>
                  <a:pt x="29464" y="157480"/>
                </a:lnTo>
                <a:lnTo>
                  <a:pt x="29464" y="146558"/>
                </a:lnTo>
                <a:lnTo>
                  <a:pt x="27686" y="139700"/>
                </a:lnTo>
                <a:lnTo>
                  <a:pt x="24003" y="134747"/>
                </a:lnTo>
                <a:lnTo>
                  <a:pt x="20447" y="129794"/>
                </a:lnTo>
                <a:lnTo>
                  <a:pt x="17145" y="126746"/>
                </a:lnTo>
                <a:lnTo>
                  <a:pt x="14097" y="125603"/>
                </a:lnTo>
                <a:lnTo>
                  <a:pt x="14097" y="124079"/>
                </a:lnTo>
                <a:lnTo>
                  <a:pt x="17145" y="122936"/>
                </a:lnTo>
                <a:lnTo>
                  <a:pt x="20447" y="119888"/>
                </a:lnTo>
                <a:lnTo>
                  <a:pt x="24003" y="114808"/>
                </a:lnTo>
                <a:lnTo>
                  <a:pt x="27686" y="109728"/>
                </a:lnTo>
                <a:lnTo>
                  <a:pt x="29464" y="102997"/>
                </a:lnTo>
                <a:lnTo>
                  <a:pt x="29393" y="89916"/>
                </a:lnTo>
                <a:lnTo>
                  <a:pt x="28829" y="83820"/>
                </a:lnTo>
                <a:lnTo>
                  <a:pt x="27559" y="74041"/>
                </a:lnTo>
                <a:lnTo>
                  <a:pt x="26162" y="64135"/>
                </a:lnTo>
                <a:lnTo>
                  <a:pt x="25527" y="56515"/>
                </a:lnTo>
                <a:lnTo>
                  <a:pt x="25601" y="42263"/>
                </a:lnTo>
                <a:lnTo>
                  <a:pt x="26162" y="36322"/>
                </a:lnTo>
                <a:lnTo>
                  <a:pt x="27431" y="30861"/>
                </a:lnTo>
                <a:lnTo>
                  <a:pt x="28702" y="25273"/>
                </a:lnTo>
                <a:lnTo>
                  <a:pt x="30480" y="20700"/>
                </a:lnTo>
                <a:lnTo>
                  <a:pt x="32893" y="17018"/>
                </a:lnTo>
                <a:lnTo>
                  <a:pt x="35179" y="13462"/>
                </a:lnTo>
                <a:lnTo>
                  <a:pt x="52705" y="5969"/>
                </a:lnTo>
                <a:lnTo>
                  <a:pt x="52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5275" y="1541145"/>
            <a:ext cx="920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𝟐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7339" y="1539748"/>
            <a:ext cx="67310" cy="10795"/>
          </a:xfrm>
          <a:custGeom>
            <a:avLst/>
            <a:gdLst/>
            <a:ahLst/>
            <a:cxnLst/>
            <a:rect l="l" t="t" r="r" b="b"/>
            <a:pathLst>
              <a:path w="67310" h="10794">
                <a:moveTo>
                  <a:pt x="67056" y="0"/>
                </a:moveTo>
                <a:lnTo>
                  <a:pt x="0" y="0"/>
                </a:lnTo>
                <a:lnTo>
                  <a:pt x="0" y="10668"/>
                </a:lnTo>
                <a:lnTo>
                  <a:pt x="67056" y="10668"/>
                </a:lnTo>
                <a:lnTo>
                  <a:pt x="67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9875" y="1367409"/>
            <a:ext cx="427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spc="22" baseline="16339" dirty="0">
                <a:latin typeface="Cambria Math"/>
                <a:cs typeface="Cambria Math"/>
              </a:rPr>
              <a:t>𝟏</a:t>
            </a:r>
            <a:r>
              <a:rPr sz="1275" spc="-44" baseline="16339" dirty="0">
                <a:latin typeface="Cambria Math"/>
                <a:cs typeface="Cambria Math"/>
              </a:rPr>
              <a:t> </a:t>
            </a:r>
            <a:r>
              <a:rPr sz="1800" spc="-7" baseline="-20833" dirty="0">
                <a:latin typeface="Cambria Math"/>
                <a:cs typeface="Cambria Math"/>
              </a:rPr>
              <a:t>𝒆</a:t>
            </a:r>
            <a:r>
              <a:rPr sz="850" spc="-5" dirty="0">
                <a:latin typeface="Cambria Math"/>
                <a:cs typeface="Cambria Math"/>
              </a:rPr>
              <a:t>𝒊𝑚𝒕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4770" y="1375029"/>
            <a:ext cx="920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𝟏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4770" y="1541145"/>
            <a:ext cx="920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𝟐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16835" y="1539748"/>
            <a:ext cx="67310" cy="10795"/>
          </a:xfrm>
          <a:custGeom>
            <a:avLst/>
            <a:gdLst/>
            <a:ahLst/>
            <a:cxnLst/>
            <a:rect l="l" t="t" r="r" b="b"/>
            <a:pathLst>
              <a:path w="67310" h="10794">
                <a:moveTo>
                  <a:pt x="67055" y="0"/>
                </a:moveTo>
                <a:lnTo>
                  <a:pt x="0" y="0"/>
                </a:lnTo>
                <a:lnTo>
                  <a:pt x="0" y="10668"/>
                </a:lnTo>
                <a:lnTo>
                  <a:pt x="67055" y="10668"/>
                </a:lnTo>
                <a:lnTo>
                  <a:pt x="6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58467" y="1423797"/>
            <a:ext cx="348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+  </a:t>
            </a:r>
            <a:r>
              <a:rPr sz="1200" spc="10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𝒆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1554" y="1408557"/>
            <a:ext cx="2825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" dirty="0">
                <a:latin typeface="Cambria Math"/>
                <a:cs typeface="Cambria Math"/>
              </a:rPr>
              <a:t>−</a:t>
            </a:r>
            <a:r>
              <a:rPr sz="850" spc="-10" dirty="0">
                <a:latin typeface="Cambria Math"/>
                <a:cs typeface="Cambria Math"/>
              </a:rPr>
              <a:t>𝒊</a:t>
            </a:r>
            <a:r>
              <a:rPr sz="850" spc="-15" dirty="0">
                <a:latin typeface="Cambria Math"/>
                <a:cs typeface="Cambria Math"/>
              </a:rPr>
              <a:t>𝑚</a:t>
            </a:r>
            <a:r>
              <a:rPr sz="850" spc="25" dirty="0">
                <a:latin typeface="Cambria Math"/>
                <a:cs typeface="Cambria Math"/>
              </a:rPr>
              <a:t>𝒕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230" y="1730121"/>
            <a:ext cx="1100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⇒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spc="120" dirty="0">
                <a:latin typeface="Cambria Math"/>
                <a:cs typeface="Cambria Math"/>
              </a:rPr>
              <a:t>𝐿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𝐜𝐨𝐬</a:t>
            </a:r>
            <a:r>
              <a:rPr sz="1200" spc="-2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𝑚𝒕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75" spc="22" baseline="45751" dirty="0">
                <a:latin typeface="Cambria Math"/>
                <a:cs typeface="Cambria Math"/>
              </a:rPr>
              <a:t>𝟏</a:t>
            </a:r>
            <a:endParaRPr sz="1275" baseline="45751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65148" y="1846072"/>
            <a:ext cx="607060" cy="10795"/>
          </a:xfrm>
          <a:custGeom>
            <a:avLst/>
            <a:gdLst/>
            <a:ahLst/>
            <a:cxnLst/>
            <a:rect l="l" t="t" r="r" b="b"/>
            <a:pathLst>
              <a:path w="607060" h="10794">
                <a:moveTo>
                  <a:pt x="67056" y="0"/>
                </a:moveTo>
                <a:lnTo>
                  <a:pt x="0" y="0"/>
                </a:lnTo>
                <a:lnTo>
                  <a:pt x="0" y="10668"/>
                </a:lnTo>
                <a:lnTo>
                  <a:pt x="67056" y="10668"/>
                </a:lnTo>
                <a:lnTo>
                  <a:pt x="67056" y="0"/>
                </a:lnTo>
                <a:close/>
              </a:path>
              <a:path w="607060" h="10794">
                <a:moveTo>
                  <a:pt x="358140" y="0"/>
                </a:moveTo>
                <a:lnTo>
                  <a:pt x="91440" y="0"/>
                </a:lnTo>
                <a:lnTo>
                  <a:pt x="91440" y="10668"/>
                </a:lnTo>
                <a:lnTo>
                  <a:pt x="358140" y="10668"/>
                </a:lnTo>
                <a:lnTo>
                  <a:pt x="358140" y="0"/>
                </a:lnTo>
                <a:close/>
              </a:path>
              <a:path w="607060" h="10794">
                <a:moveTo>
                  <a:pt x="606552" y="0"/>
                </a:moveTo>
                <a:lnTo>
                  <a:pt x="539496" y="0"/>
                </a:lnTo>
                <a:lnTo>
                  <a:pt x="539496" y="10668"/>
                </a:lnTo>
                <a:lnTo>
                  <a:pt x="606552" y="10668"/>
                </a:lnTo>
                <a:lnTo>
                  <a:pt x="606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18182" y="1640205"/>
            <a:ext cx="682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38760" algn="l"/>
              </a:tabLst>
            </a:pPr>
            <a:r>
              <a:rPr sz="850" spc="15" dirty="0">
                <a:latin typeface="Cambria Math"/>
                <a:cs typeface="Cambria Math"/>
              </a:rPr>
              <a:t>𝟏	</a:t>
            </a:r>
            <a:r>
              <a:rPr sz="1800" baseline="-32407" dirty="0">
                <a:latin typeface="Cambria Math"/>
                <a:cs typeface="Cambria Math"/>
              </a:rPr>
              <a:t>+ </a:t>
            </a:r>
            <a:r>
              <a:rPr sz="850" spc="15" dirty="0">
                <a:latin typeface="Cambria Math"/>
                <a:cs typeface="Cambria Math"/>
              </a:rPr>
              <a:t>𝟏   </a:t>
            </a:r>
            <a:r>
              <a:rPr sz="850" spc="180" dirty="0">
                <a:latin typeface="Cambria Math"/>
                <a:cs typeface="Cambria Math"/>
              </a:rPr>
              <a:t> </a:t>
            </a:r>
            <a:r>
              <a:rPr sz="850" spc="15" dirty="0">
                <a:latin typeface="Cambria Math"/>
                <a:cs typeface="Cambria Math"/>
              </a:rPr>
              <a:t>𝟏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3083" y="1847469"/>
            <a:ext cx="92392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1815" algn="l"/>
              </a:tabLst>
            </a:pPr>
            <a:r>
              <a:rPr sz="850" spc="15" dirty="0">
                <a:latin typeface="Cambria Math"/>
                <a:cs typeface="Cambria Math"/>
              </a:rPr>
              <a:t>𝟐</a:t>
            </a:r>
            <a:r>
              <a:rPr sz="850" spc="5" dirty="0">
                <a:latin typeface="Cambria Math"/>
                <a:cs typeface="Cambria Math"/>
              </a:rPr>
              <a:t> </a:t>
            </a:r>
            <a:r>
              <a:rPr sz="850" dirty="0">
                <a:latin typeface="Cambria Math"/>
                <a:cs typeface="Cambria Math"/>
              </a:rPr>
              <a:t>𝒔−𝒊𝑚	</a:t>
            </a:r>
            <a:r>
              <a:rPr sz="850" spc="15" dirty="0">
                <a:latin typeface="Cambria Math"/>
                <a:cs typeface="Cambria Math"/>
              </a:rPr>
              <a:t>𝟐</a:t>
            </a:r>
            <a:r>
              <a:rPr sz="850" spc="-45" dirty="0">
                <a:latin typeface="Cambria Math"/>
                <a:cs typeface="Cambria Math"/>
              </a:rPr>
              <a:t> </a:t>
            </a:r>
            <a:r>
              <a:rPr sz="850" spc="-5" dirty="0">
                <a:latin typeface="Cambria Math"/>
                <a:cs typeface="Cambria Math"/>
              </a:rPr>
              <a:t>𝒔+𝒊𝑚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96083" y="1846072"/>
            <a:ext cx="266700" cy="10795"/>
          </a:xfrm>
          <a:custGeom>
            <a:avLst/>
            <a:gdLst/>
            <a:ahLst/>
            <a:cxnLst/>
            <a:rect l="l" t="t" r="r" b="b"/>
            <a:pathLst>
              <a:path w="266700" h="10794">
                <a:moveTo>
                  <a:pt x="266700" y="0"/>
                </a:moveTo>
                <a:lnTo>
                  <a:pt x="0" y="0"/>
                </a:lnTo>
                <a:lnTo>
                  <a:pt x="0" y="10668"/>
                </a:lnTo>
                <a:lnTo>
                  <a:pt x="266700" y="10668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0230" y="2036445"/>
            <a:ext cx="1100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⇒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spc="120" dirty="0">
                <a:latin typeface="Cambria Math"/>
                <a:cs typeface="Cambria Math"/>
              </a:rPr>
              <a:t>𝐿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𝐜𝐨𝐬</a:t>
            </a:r>
            <a:r>
              <a:rPr sz="1200" spc="-2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𝑚𝒕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75" spc="22" baseline="45751" dirty="0">
                <a:latin typeface="Cambria Math"/>
                <a:cs typeface="Cambria Math"/>
              </a:rPr>
              <a:t>𝟏</a:t>
            </a:r>
            <a:endParaRPr sz="1275" baseline="45751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65148" y="2032253"/>
            <a:ext cx="1055370" cy="250190"/>
          </a:xfrm>
          <a:custGeom>
            <a:avLst/>
            <a:gdLst/>
            <a:ahLst/>
            <a:cxnLst/>
            <a:rect l="l" t="t" r="r" b="b"/>
            <a:pathLst>
              <a:path w="1055370" h="250189">
                <a:moveTo>
                  <a:pt x="67056" y="120154"/>
                </a:moveTo>
                <a:lnTo>
                  <a:pt x="0" y="120154"/>
                </a:lnTo>
                <a:lnTo>
                  <a:pt x="0" y="130810"/>
                </a:lnTo>
                <a:lnTo>
                  <a:pt x="67056" y="130810"/>
                </a:lnTo>
                <a:lnTo>
                  <a:pt x="67056" y="120154"/>
                </a:lnTo>
                <a:close/>
              </a:path>
              <a:path w="1055370" h="250189">
                <a:moveTo>
                  <a:pt x="143764" y="0"/>
                </a:moveTo>
                <a:lnTo>
                  <a:pt x="108331" y="0"/>
                </a:lnTo>
                <a:lnTo>
                  <a:pt x="108331" y="6350"/>
                </a:lnTo>
                <a:lnTo>
                  <a:pt x="108331" y="243840"/>
                </a:lnTo>
                <a:lnTo>
                  <a:pt x="108331" y="250190"/>
                </a:lnTo>
                <a:lnTo>
                  <a:pt x="143764" y="250190"/>
                </a:lnTo>
                <a:lnTo>
                  <a:pt x="143764" y="243840"/>
                </a:lnTo>
                <a:lnTo>
                  <a:pt x="122047" y="243840"/>
                </a:lnTo>
                <a:lnTo>
                  <a:pt x="122047" y="6350"/>
                </a:lnTo>
                <a:lnTo>
                  <a:pt x="143764" y="6350"/>
                </a:lnTo>
                <a:lnTo>
                  <a:pt x="143764" y="0"/>
                </a:lnTo>
                <a:close/>
              </a:path>
              <a:path w="1055370" h="250189">
                <a:moveTo>
                  <a:pt x="492252" y="120154"/>
                </a:moveTo>
                <a:lnTo>
                  <a:pt x="147828" y="120154"/>
                </a:lnTo>
                <a:lnTo>
                  <a:pt x="147828" y="130810"/>
                </a:lnTo>
                <a:lnTo>
                  <a:pt x="492252" y="130810"/>
                </a:lnTo>
                <a:lnTo>
                  <a:pt x="492252" y="120154"/>
                </a:lnTo>
                <a:close/>
              </a:path>
              <a:path w="1055370" h="250189">
                <a:moveTo>
                  <a:pt x="1055243" y="0"/>
                </a:moveTo>
                <a:lnTo>
                  <a:pt x="1019810" y="0"/>
                </a:lnTo>
                <a:lnTo>
                  <a:pt x="1019810" y="6350"/>
                </a:lnTo>
                <a:lnTo>
                  <a:pt x="1041527" y="6350"/>
                </a:lnTo>
                <a:lnTo>
                  <a:pt x="1041527" y="243840"/>
                </a:lnTo>
                <a:lnTo>
                  <a:pt x="1019810" y="243840"/>
                </a:lnTo>
                <a:lnTo>
                  <a:pt x="1019810" y="250190"/>
                </a:lnTo>
                <a:lnTo>
                  <a:pt x="1055243" y="250190"/>
                </a:lnTo>
                <a:lnTo>
                  <a:pt x="1055243" y="243840"/>
                </a:lnTo>
                <a:lnTo>
                  <a:pt x="1055243" y="6350"/>
                </a:lnTo>
                <a:lnTo>
                  <a:pt x="1055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13610" y="1946529"/>
            <a:ext cx="8680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Cambria Math"/>
                <a:cs typeface="Cambria Math"/>
              </a:rPr>
              <a:t>𝒔+𝒊𝑚</a:t>
            </a:r>
            <a:r>
              <a:rPr sz="850" spc="170" dirty="0">
                <a:latin typeface="Cambria Math"/>
                <a:cs typeface="Cambria Math"/>
              </a:rPr>
              <a:t> </a:t>
            </a:r>
            <a:r>
              <a:rPr sz="1800" baseline="-32407" dirty="0">
                <a:latin typeface="Cambria Math"/>
                <a:cs typeface="Cambria Math"/>
              </a:rPr>
              <a:t>+</a:t>
            </a:r>
            <a:r>
              <a:rPr sz="1800" spc="382" baseline="-32407" dirty="0">
                <a:latin typeface="Cambria Math"/>
                <a:cs typeface="Cambria Math"/>
              </a:rPr>
              <a:t> </a:t>
            </a:r>
            <a:r>
              <a:rPr sz="850" spc="-5" dirty="0">
                <a:latin typeface="Cambria Math"/>
                <a:cs typeface="Cambria Math"/>
              </a:rPr>
              <a:t>𝒔−𝒊𝑚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7683" y="2153793"/>
            <a:ext cx="108839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09930" algn="l"/>
              </a:tabLst>
            </a:pPr>
            <a:r>
              <a:rPr sz="850" spc="15" dirty="0">
                <a:latin typeface="Cambria Math"/>
                <a:cs typeface="Cambria Math"/>
              </a:rPr>
              <a:t>𝟐  </a:t>
            </a:r>
            <a:r>
              <a:rPr sz="850" spc="45" dirty="0">
                <a:latin typeface="Cambria Math"/>
                <a:cs typeface="Cambria Math"/>
              </a:rPr>
              <a:t> </a:t>
            </a:r>
            <a:r>
              <a:rPr sz="850" spc="10" dirty="0">
                <a:latin typeface="Cambria Math"/>
                <a:cs typeface="Cambria Math"/>
              </a:rPr>
              <a:t>𝒔</a:t>
            </a:r>
            <a:r>
              <a:rPr sz="1050" spc="15" baseline="19841" dirty="0">
                <a:latin typeface="Cambria Math"/>
                <a:cs typeface="Cambria Math"/>
              </a:rPr>
              <a:t>𝟐</a:t>
            </a:r>
            <a:r>
              <a:rPr sz="850" spc="10" dirty="0">
                <a:latin typeface="Cambria Math"/>
                <a:cs typeface="Cambria Math"/>
              </a:rPr>
              <a:t>+𝑚</a:t>
            </a:r>
            <a:r>
              <a:rPr sz="1050" spc="15" baseline="19841" dirty="0">
                <a:latin typeface="Cambria Math"/>
                <a:cs typeface="Cambria Math"/>
              </a:rPr>
              <a:t>𝟐	</a:t>
            </a:r>
            <a:r>
              <a:rPr sz="850" spc="10" dirty="0">
                <a:latin typeface="Cambria Math"/>
                <a:cs typeface="Cambria Math"/>
              </a:rPr>
              <a:t>𝒔</a:t>
            </a:r>
            <a:r>
              <a:rPr sz="1050" spc="15" baseline="19841" dirty="0">
                <a:latin typeface="Cambria Math"/>
                <a:cs typeface="Cambria Math"/>
              </a:rPr>
              <a:t>𝟐</a:t>
            </a:r>
            <a:r>
              <a:rPr sz="850" spc="10" dirty="0">
                <a:latin typeface="Cambria Math"/>
                <a:cs typeface="Cambria Math"/>
              </a:rPr>
              <a:t>+𝑚</a:t>
            </a:r>
            <a:r>
              <a:rPr sz="1050" spc="15" baseline="19841" dirty="0">
                <a:latin typeface="Cambria Math"/>
                <a:cs typeface="Cambria Math"/>
              </a:rPr>
              <a:t>𝟐</a:t>
            </a:r>
            <a:endParaRPr sz="1050" baseline="19841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37232" y="2152396"/>
            <a:ext cx="344805" cy="10795"/>
          </a:xfrm>
          <a:custGeom>
            <a:avLst/>
            <a:gdLst/>
            <a:ahLst/>
            <a:cxnLst/>
            <a:rect l="l" t="t" r="r" b="b"/>
            <a:pathLst>
              <a:path w="344805" h="10794">
                <a:moveTo>
                  <a:pt x="344424" y="0"/>
                </a:moveTo>
                <a:lnTo>
                  <a:pt x="0" y="0"/>
                </a:lnTo>
                <a:lnTo>
                  <a:pt x="0" y="10667"/>
                </a:lnTo>
                <a:lnTo>
                  <a:pt x="344424" y="10667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67380" y="2036445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9132" y="1987677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𝒔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8952" y="2153793"/>
            <a:ext cx="41592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latin typeface="Cambria Math"/>
                <a:cs typeface="Cambria Math"/>
              </a:rPr>
              <a:t>𝒔</a:t>
            </a:r>
            <a:r>
              <a:rPr sz="1050" spc="15" baseline="19841" dirty="0">
                <a:latin typeface="Cambria Math"/>
                <a:cs typeface="Cambria Math"/>
              </a:rPr>
              <a:t>𝟐</a:t>
            </a:r>
            <a:r>
              <a:rPr sz="850" spc="10" dirty="0">
                <a:latin typeface="Cambria Math"/>
                <a:cs typeface="Cambria Math"/>
              </a:rPr>
              <a:t>+𝑚</a:t>
            </a:r>
            <a:r>
              <a:rPr sz="1050" spc="15" baseline="19841" dirty="0">
                <a:latin typeface="Cambria Math"/>
                <a:cs typeface="Cambria Math"/>
              </a:rPr>
              <a:t>𝟐</a:t>
            </a:r>
            <a:endParaRPr sz="1050" baseline="19841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2411" y="2152408"/>
            <a:ext cx="2178685" cy="584200"/>
          </a:xfrm>
          <a:custGeom>
            <a:avLst/>
            <a:gdLst/>
            <a:ahLst/>
            <a:cxnLst/>
            <a:rect l="l" t="t" r="r" b="b"/>
            <a:pathLst>
              <a:path w="2178685" h="584200">
                <a:moveTo>
                  <a:pt x="47117" y="448424"/>
                </a:moveTo>
                <a:lnTo>
                  <a:pt x="45085" y="442709"/>
                </a:lnTo>
                <a:lnTo>
                  <a:pt x="34836" y="446405"/>
                </a:lnTo>
                <a:lnTo>
                  <a:pt x="25857" y="451751"/>
                </a:lnTo>
                <a:lnTo>
                  <a:pt x="2933" y="488391"/>
                </a:lnTo>
                <a:lnTo>
                  <a:pt x="0" y="513321"/>
                </a:lnTo>
                <a:lnTo>
                  <a:pt x="723" y="526262"/>
                </a:lnTo>
                <a:lnTo>
                  <a:pt x="18122" y="567791"/>
                </a:lnTo>
                <a:lnTo>
                  <a:pt x="45085" y="583806"/>
                </a:lnTo>
                <a:lnTo>
                  <a:pt x="46863" y="578091"/>
                </a:lnTo>
                <a:lnTo>
                  <a:pt x="38836" y="574535"/>
                </a:lnTo>
                <a:lnTo>
                  <a:pt x="31902" y="569556"/>
                </a:lnTo>
                <a:lnTo>
                  <a:pt x="13474" y="524967"/>
                </a:lnTo>
                <a:lnTo>
                  <a:pt x="12954" y="512559"/>
                </a:lnTo>
                <a:lnTo>
                  <a:pt x="13474" y="500519"/>
                </a:lnTo>
                <a:lnTo>
                  <a:pt x="26073" y="463105"/>
                </a:lnTo>
                <a:lnTo>
                  <a:pt x="38938" y="451954"/>
                </a:lnTo>
                <a:lnTo>
                  <a:pt x="47117" y="448424"/>
                </a:lnTo>
                <a:close/>
              </a:path>
              <a:path w="2178685" h="584200">
                <a:moveTo>
                  <a:pt x="553212" y="513321"/>
                </a:moveTo>
                <a:lnTo>
                  <a:pt x="541528" y="467347"/>
                </a:lnTo>
                <a:lnTo>
                  <a:pt x="508127" y="442709"/>
                </a:lnTo>
                <a:lnTo>
                  <a:pt x="506095" y="448424"/>
                </a:lnTo>
                <a:lnTo>
                  <a:pt x="514273" y="451954"/>
                </a:lnTo>
                <a:lnTo>
                  <a:pt x="521335" y="456844"/>
                </a:lnTo>
                <a:lnTo>
                  <a:pt x="539724" y="500519"/>
                </a:lnTo>
                <a:lnTo>
                  <a:pt x="540258" y="512559"/>
                </a:lnTo>
                <a:lnTo>
                  <a:pt x="539724" y="524967"/>
                </a:lnTo>
                <a:lnTo>
                  <a:pt x="527126" y="563206"/>
                </a:lnTo>
                <a:lnTo>
                  <a:pt x="506349" y="578091"/>
                </a:lnTo>
                <a:lnTo>
                  <a:pt x="508127" y="583806"/>
                </a:lnTo>
                <a:lnTo>
                  <a:pt x="541528" y="559168"/>
                </a:lnTo>
                <a:lnTo>
                  <a:pt x="552475" y="526262"/>
                </a:lnTo>
                <a:lnTo>
                  <a:pt x="553212" y="513321"/>
                </a:lnTo>
                <a:close/>
              </a:path>
              <a:path w="2178685" h="584200">
                <a:moveTo>
                  <a:pt x="2178177" y="0"/>
                </a:moveTo>
                <a:lnTo>
                  <a:pt x="1833753" y="0"/>
                </a:lnTo>
                <a:lnTo>
                  <a:pt x="1833753" y="10655"/>
                </a:lnTo>
                <a:lnTo>
                  <a:pt x="2178177" y="10655"/>
                </a:lnTo>
                <a:lnTo>
                  <a:pt x="2178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5630" y="2245232"/>
            <a:ext cx="1144270" cy="5073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latin typeface="Times New Roman"/>
                <a:cs typeface="Times New Roman"/>
              </a:rPr>
              <a:t>sehingga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455"/>
              </a:spcBef>
            </a:pPr>
            <a:r>
              <a:rPr sz="1200" spc="120" dirty="0">
                <a:latin typeface="Cambria Math"/>
                <a:cs typeface="Cambria Math"/>
              </a:rPr>
              <a:t>𝐿</a:t>
            </a:r>
            <a:r>
              <a:rPr sz="1200" spc="215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𝐜𝐨𝐬</a:t>
            </a:r>
            <a:r>
              <a:rPr sz="1200" spc="-2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𝑚𝒕</a:t>
            </a:r>
            <a:r>
              <a:rPr sz="1200" spc="5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00554" y="2495169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𝒔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30375" y="2661666"/>
            <a:ext cx="41592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latin typeface="Cambria Math"/>
                <a:cs typeface="Cambria Math"/>
              </a:rPr>
              <a:t>𝒔</a:t>
            </a:r>
            <a:r>
              <a:rPr sz="1050" spc="15" baseline="19841" dirty="0">
                <a:latin typeface="Cambria Math"/>
                <a:cs typeface="Cambria Math"/>
              </a:rPr>
              <a:t>𝟐</a:t>
            </a:r>
            <a:r>
              <a:rPr sz="850" spc="10" dirty="0">
                <a:latin typeface="Cambria Math"/>
                <a:cs typeface="Cambria Math"/>
              </a:rPr>
              <a:t>+𝑚</a:t>
            </a:r>
            <a:r>
              <a:rPr sz="1050" spc="15" baseline="19841" dirty="0">
                <a:latin typeface="Cambria Math"/>
                <a:cs typeface="Cambria Math"/>
              </a:rPr>
              <a:t>𝟐</a:t>
            </a:r>
            <a:endParaRPr sz="1050" baseline="19841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67839" y="2659888"/>
            <a:ext cx="344805" cy="10795"/>
          </a:xfrm>
          <a:custGeom>
            <a:avLst/>
            <a:gdLst/>
            <a:ahLst/>
            <a:cxnLst/>
            <a:rect l="l" t="t" r="r" b="b"/>
            <a:pathLst>
              <a:path w="344805" h="10794">
                <a:moveTo>
                  <a:pt x="344424" y="0"/>
                </a:moveTo>
                <a:lnTo>
                  <a:pt x="0" y="0"/>
                </a:lnTo>
                <a:lnTo>
                  <a:pt x="0" y="10667"/>
                </a:lnTo>
                <a:lnTo>
                  <a:pt x="344424" y="10667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22928" y="2543937"/>
            <a:ext cx="27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12)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7556" y="271272"/>
            <a:ext cx="3718560" cy="838200"/>
            <a:chOff x="257556" y="271272"/>
            <a:chExt cx="3718560" cy="83820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" y="271272"/>
              <a:ext cx="3718560" cy="5638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556" y="545592"/>
              <a:ext cx="3046475" cy="5638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4951" y="707136"/>
              <a:ext cx="225551" cy="2971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7623" y="707136"/>
              <a:ext cx="711708" cy="29717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6452" y="707136"/>
              <a:ext cx="225551" cy="297179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TRANSFORMASI</a:t>
            </a:r>
            <a:r>
              <a:rPr spc="-95" dirty="0"/>
              <a:t> </a:t>
            </a:r>
            <a:r>
              <a:rPr dirty="0"/>
              <a:t>LAPLACE </a:t>
            </a:r>
            <a:r>
              <a:rPr spc="-540" dirty="0"/>
              <a:t> </a:t>
            </a:r>
            <a:r>
              <a:rPr dirty="0"/>
              <a:t>FUNGSI</a:t>
            </a:r>
            <a:r>
              <a:rPr spc="-40" dirty="0"/>
              <a:t> </a:t>
            </a:r>
            <a:r>
              <a:rPr dirty="0"/>
              <a:t>SEDERHANA</a:t>
            </a:r>
            <a:r>
              <a:rPr spc="-20" dirty="0"/>
              <a:t> </a:t>
            </a:r>
            <a:r>
              <a:rPr sz="1000" spc="-5" dirty="0"/>
              <a:t>(Lanjutan)</a:t>
            </a:r>
            <a:endParaRPr sz="1000"/>
          </a:p>
        </p:txBody>
      </p:sp>
      <p:sp>
        <p:nvSpPr>
          <p:cNvPr id="39" name="object 39"/>
          <p:cNvSpPr/>
          <p:nvPr/>
        </p:nvSpPr>
        <p:spPr>
          <a:xfrm>
            <a:off x="253" y="0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" y="1160780"/>
            <a:ext cx="355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dengan cara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 sama, transformasi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Laplace </a:t>
            </a:r>
            <a:r>
              <a:rPr sz="1200" dirty="0">
                <a:latin typeface="Times New Roman"/>
                <a:cs typeface="Times New Roman"/>
              </a:rPr>
              <a:t>dari </a:t>
            </a:r>
            <a:r>
              <a:rPr sz="1200" spc="-5" dirty="0">
                <a:latin typeface="Times New Roman"/>
                <a:cs typeface="Times New Roman"/>
              </a:rPr>
              <a:t>fungsi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adalah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411" y="1633474"/>
            <a:ext cx="536575" cy="141605"/>
          </a:xfrm>
          <a:custGeom>
            <a:avLst/>
            <a:gdLst/>
            <a:ahLst/>
            <a:cxnLst/>
            <a:rect l="l" t="t" r="r" b="b"/>
            <a:pathLst>
              <a:path w="536575" h="141605">
                <a:moveTo>
                  <a:pt x="491363" y="0"/>
                </a:moveTo>
                <a:lnTo>
                  <a:pt x="489331" y="5714"/>
                </a:lnTo>
                <a:lnTo>
                  <a:pt x="497522" y="9243"/>
                </a:lnTo>
                <a:lnTo>
                  <a:pt x="504570" y="14128"/>
                </a:lnTo>
                <a:lnTo>
                  <a:pt x="522972" y="57802"/>
                </a:lnTo>
                <a:lnTo>
                  <a:pt x="523494" y="69850"/>
                </a:lnTo>
                <a:lnTo>
                  <a:pt x="522970" y="82254"/>
                </a:lnTo>
                <a:lnTo>
                  <a:pt x="510373" y="120487"/>
                </a:lnTo>
                <a:lnTo>
                  <a:pt x="489584" y="135381"/>
                </a:lnTo>
                <a:lnTo>
                  <a:pt x="491363" y="141096"/>
                </a:lnTo>
                <a:lnTo>
                  <a:pt x="524763" y="116458"/>
                </a:lnTo>
                <a:lnTo>
                  <a:pt x="536447" y="70612"/>
                </a:lnTo>
                <a:lnTo>
                  <a:pt x="535711" y="57659"/>
                </a:lnTo>
                <a:lnTo>
                  <a:pt x="518312" y="16019"/>
                </a:lnTo>
                <a:lnTo>
                  <a:pt x="501600" y="3688"/>
                </a:lnTo>
                <a:lnTo>
                  <a:pt x="491363" y="0"/>
                </a:lnTo>
                <a:close/>
              </a:path>
              <a:path w="536575" h="141605">
                <a:moveTo>
                  <a:pt x="45084" y="0"/>
                </a:moveTo>
                <a:lnTo>
                  <a:pt x="11683" y="24637"/>
                </a:lnTo>
                <a:lnTo>
                  <a:pt x="0" y="70612"/>
                </a:lnTo>
                <a:lnTo>
                  <a:pt x="736" y="83544"/>
                </a:lnTo>
                <a:lnTo>
                  <a:pt x="18135" y="125077"/>
                </a:lnTo>
                <a:lnTo>
                  <a:pt x="45084" y="141096"/>
                </a:lnTo>
                <a:lnTo>
                  <a:pt x="46862" y="135381"/>
                </a:lnTo>
                <a:lnTo>
                  <a:pt x="38838" y="131814"/>
                </a:lnTo>
                <a:lnTo>
                  <a:pt x="31908" y="126841"/>
                </a:lnTo>
                <a:lnTo>
                  <a:pt x="13477" y="82254"/>
                </a:lnTo>
                <a:lnTo>
                  <a:pt x="12953" y="69850"/>
                </a:lnTo>
                <a:lnTo>
                  <a:pt x="13477" y="57802"/>
                </a:lnTo>
                <a:lnTo>
                  <a:pt x="26078" y="20395"/>
                </a:lnTo>
                <a:lnTo>
                  <a:pt x="47116" y="5714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094" y="1582927"/>
            <a:ext cx="8426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20" dirty="0">
                <a:latin typeface="Cambria Math"/>
                <a:cs typeface="Cambria Math"/>
              </a:rPr>
              <a:t>𝐿</a:t>
            </a:r>
            <a:r>
              <a:rPr sz="1200" spc="215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𝐬𝐢𝐧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𝑚𝒕</a:t>
            </a:r>
            <a:r>
              <a:rPr sz="1200" spc="5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5502" y="1534160"/>
            <a:ext cx="11493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5" dirty="0">
                <a:latin typeface="Cambria Math"/>
                <a:cs typeface="Cambria Math"/>
              </a:rPr>
              <a:t>𝑚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2086" y="1700276"/>
            <a:ext cx="41592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latin typeface="Cambria Math"/>
                <a:cs typeface="Cambria Math"/>
              </a:rPr>
              <a:t>𝒔</a:t>
            </a:r>
            <a:r>
              <a:rPr sz="1050" spc="15" baseline="19841" dirty="0">
                <a:latin typeface="Cambria Math"/>
                <a:cs typeface="Cambria Math"/>
              </a:rPr>
              <a:t>𝟐</a:t>
            </a:r>
            <a:r>
              <a:rPr sz="850" spc="10" dirty="0">
                <a:latin typeface="Cambria Math"/>
                <a:cs typeface="Cambria Math"/>
              </a:rPr>
              <a:t>+𝑚</a:t>
            </a:r>
            <a:r>
              <a:rPr sz="1050" spc="15" baseline="19841" dirty="0">
                <a:latin typeface="Cambria Math"/>
                <a:cs typeface="Cambria Math"/>
              </a:rPr>
              <a:t>𝟐</a:t>
            </a:r>
            <a:endParaRPr sz="1050" baseline="19841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9551" y="1698243"/>
            <a:ext cx="344805" cy="10795"/>
          </a:xfrm>
          <a:custGeom>
            <a:avLst/>
            <a:gdLst/>
            <a:ahLst/>
            <a:cxnLst/>
            <a:rect l="l" t="t" r="r" b="b"/>
            <a:pathLst>
              <a:path w="344805" h="10794">
                <a:moveTo>
                  <a:pt x="344424" y="0"/>
                </a:moveTo>
                <a:lnTo>
                  <a:pt x="0" y="0"/>
                </a:lnTo>
                <a:lnTo>
                  <a:pt x="0" y="10668"/>
                </a:lnTo>
                <a:lnTo>
                  <a:pt x="344424" y="10668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2928" y="1582927"/>
            <a:ext cx="27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13)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556" y="271272"/>
            <a:ext cx="3718560" cy="838200"/>
            <a:chOff x="257556" y="271272"/>
            <a:chExt cx="3718560" cy="8382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" y="271272"/>
              <a:ext cx="3718560" cy="5638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556" y="545592"/>
              <a:ext cx="3046475" cy="5638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4951" y="707136"/>
              <a:ext cx="225551" cy="2971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7623" y="707136"/>
              <a:ext cx="711708" cy="2971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6452" y="707136"/>
              <a:ext cx="225551" cy="29717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TRANSFORMASI</a:t>
            </a:r>
            <a:r>
              <a:rPr spc="-95" dirty="0"/>
              <a:t> </a:t>
            </a:r>
            <a:r>
              <a:rPr dirty="0"/>
              <a:t>LAPLACE </a:t>
            </a:r>
            <a:r>
              <a:rPr spc="-540" dirty="0"/>
              <a:t> </a:t>
            </a:r>
            <a:r>
              <a:rPr dirty="0"/>
              <a:t>FUNGSI</a:t>
            </a:r>
            <a:r>
              <a:rPr spc="-40" dirty="0"/>
              <a:t> </a:t>
            </a:r>
            <a:r>
              <a:rPr dirty="0"/>
              <a:t>SEDERHANA</a:t>
            </a:r>
            <a:r>
              <a:rPr spc="-20" dirty="0"/>
              <a:t> </a:t>
            </a:r>
            <a:r>
              <a:rPr sz="1000" spc="-5" dirty="0"/>
              <a:t>(Lanjutan)</a:t>
            </a:r>
            <a:endParaRPr sz="1000"/>
          </a:p>
        </p:txBody>
      </p:sp>
      <p:sp>
        <p:nvSpPr>
          <p:cNvPr id="16" name="object 16"/>
          <p:cNvSpPr/>
          <p:nvPr/>
        </p:nvSpPr>
        <p:spPr>
          <a:xfrm>
            <a:off x="253" y="584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894" y="1160145"/>
            <a:ext cx="3263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Times New Roman"/>
                <a:cs typeface="Times New Roman"/>
              </a:rPr>
              <a:t>Tabel </a:t>
            </a:r>
            <a:r>
              <a:rPr sz="1100" b="1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Transformasi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Laplace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beberapa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fungsi</a:t>
            </a:r>
            <a:r>
              <a:rPr sz="1100" dirty="0">
                <a:latin typeface="Times New Roman"/>
                <a:cs typeface="Times New Roman"/>
              </a:rPr>
              <a:t> sederhana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5071" y="1400746"/>
          <a:ext cx="3241040" cy="1817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27749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Fungsi</a:t>
                      </a:r>
                      <a:r>
                        <a:rPr sz="1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ts val="1100"/>
                        </a:lnSpc>
                      </a:pP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Transformasi</a:t>
                      </a:r>
                      <a:r>
                        <a:rPr sz="10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Laplace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b="1" i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22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𝒚</a:t>
                      </a:r>
                      <a:r>
                        <a:rPr sz="9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𝒕</a:t>
                      </a:r>
                      <a:r>
                        <a:rPr sz="9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900" spc="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𝑪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𝑪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  <a:p>
                      <a:pPr marR="22860" algn="ctr">
                        <a:lnSpc>
                          <a:spcPts val="930"/>
                        </a:lnSpc>
                        <a:spcBef>
                          <a:spcPts val="200"/>
                        </a:spcBef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𝒔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22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𝒚</a:t>
                      </a:r>
                      <a:r>
                        <a:rPr sz="9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𝒕</a:t>
                      </a:r>
                      <a:r>
                        <a:rPr sz="9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900" spc="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𝒕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915"/>
                        </a:lnSpc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𝟏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  <a:p>
                      <a:pPr marR="23495" algn="ctr">
                        <a:lnSpc>
                          <a:spcPts val="1045"/>
                        </a:lnSpc>
                      </a:pPr>
                      <a:r>
                        <a:rPr sz="1350" baseline="-18518" dirty="0">
                          <a:latin typeface="Cambria Math"/>
                          <a:cs typeface="Cambria Math"/>
                        </a:rPr>
                        <a:t>𝒔</a:t>
                      </a:r>
                      <a:r>
                        <a:rPr sz="650" dirty="0">
                          <a:latin typeface="Cambria Math"/>
                          <a:cs typeface="Cambria Math"/>
                        </a:rPr>
                        <a:t>𝟐</a:t>
                      </a:r>
                      <a:endParaRPr sz="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732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𝒚</a:t>
                      </a:r>
                      <a:r>
                        <a:rPr sz="9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𝒕</a:t>
                      </a:r>
                      <a:r>
                        <a:rPr sz="9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9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spc="-5" dirty="0">
                          <a:latin typeface="Cambria Math"/>
                          <a:cs typeface="Cambria Math"/>
                        </a:rPr>
                        <a:t>𝒕</a:t>
                      </a:r>
                      <a:r>
                        <a:rPr sz="975" spc="-7" baseline="25641" dirty="0">
                          <a:latin typeface="Cambria Math"/>
                          <a:cs typeface="Cambria Math"/>
                        </a:rPr>
                        <a:t>𝒏</a:t>
                      </a:r>
                      <a:endParaRPr sz="975" baseline="25641">
                        <a:latin typeface="Cambria Math"/>
                        <a:cs typeface="Cambria Math"/>
                      </a:endParaRPr>
                    </a:p>
                  </a:txBody>
                  <a:tcPr marL="0" marR="0" marT="584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905"/>
                        </a:lnSpc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𝒏!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  <a:p>
                      <a:pPr marR="22225" algn="ctr">
                        <a:lnSpc>
                          <a:spcPts val="1045"/>
                        </a:lnSpc>
                      </a:pPr>
                      <a:r>
                        <a:rPr sz="1350" spc="-7" baseline="-18518" dirty="0">
                          <a:latin typeface="Cambria Math"/>
                          <a:cs typeface="Cambria Math"/>
                        </a:rPr>
                        <a:t>𝒔</a:t>
                      </a:r>
                      <a:r>
                        <a:rPr sz="650" spc="-5" dirty="0">
                          <a:latin typeface="Cambria Math"/>
                          <a:cs typeface="Cambria Math"/>
                        </a:rPr>
                        <a:t>𝒏+𝟏</a:t>
                      </a:r>
                      <a:endParaRPr sz="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22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𝒚</a:t>
                      </a:r>
                      <a:r>
                        <a:rPr sz="9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𝒕</a:t>
                      </a:r>
                      <a:r>
                        <a:rPr sz="9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9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spc="-5" dirty="0">
                          <a:latin typeface="Cambria Math"/>
                          <a:cs typeface="Cambria Math"/>
                        </a:rPr>
                        <a:t>𝒆</a:t>
                      </a:r>
                      <a:r>
                        <a:rPr sz="975" spc="-7" baseline="25641" dirty="0">
                          <a:latin typeface="Cambria Math"/>
                          <a:cs typeface="Cambria Math"/>
                        </a:rPr>
                        <a:t>𝒂𝒕</a:t>
                      </a:r>
                      <a:endParaRPr sz="975" baseline="25641">
                        <a:latin typeface="Cambria Math"/>
                        <a:cs typeface="Cambria Math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𝟏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  <a:p>
                      <a:pPr marR="19685" algn="ctr">
                        <a:lnSpc>
                          <a:spcPts val="930"/>
                        </a:lnSpc>
                        <a:spcBef>
                          <a:spcPts val="200"/>
                        </a:spcBef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𝒔</a:t>
                      </a:r>
                      <a:r>
                        <a:rPr sz="9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9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𝒂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𝒚</a:t>
                      </a:r>
                      <a:r>
                        <a:rPr sz="9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𝒕</a:t>
                      </a:r>
                      <a:r>
                        <a:rPr sz="900" spc="1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9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spc="-5" dirty="0">
                          <a:latin typeface="Cambria Math"/>
                          <a:cs typeface="Cambria Math"/>
                        </a:rPr>
                        <a:t>𝐜𝐨𝐬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spc="-20" dirty="0">
                          <a:latin typeface="Cambria Math"/>
                          <a:cs typeface="Cambria Math"/>
                        </a:rPr>
                        <a:t>𝑚𝒕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795"/>
                        </a:lnSpc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𝒔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  <a:p>
                      <a:pPr marR="22225" algn="ctr">
                        <a:lnSpc>
                          <a:spcPts val="955"/>
                        </a:lnSpc>
                        <a:spcBef>
                          <a:spcPts val="200"/>
                        </a:spcBef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𝒔</a:t>
                      </a:r>
                      <a:r>
                        <a:rPr sz="975" baseline="25641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975" spc="75" baseline="25641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9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spc="-15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975" spc="-22" baseline="25641" dirty="0">
                          <a:latin typeface="Cambria Math"/>
                          <a:cs typeface="Cambria Math"/>
                        </a:rPr>
                        <a:t>𝟐</a:t>
                      </a:r>
                      <a:endParaRPr sz="975" baseline="25641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12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𝒚</a:t>
                      </a:r>
                      <a:r>
                        <a:rPr sz="9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𝒕</a:t>
                      </a:r>
                      <a:r>
                        <a:rPr sz="900" spc="1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9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𝐬𝐢𝐧</a:t>
                      </a:r>
                      <a:r>
                        <a:rPr sz="9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spc="-20" dirty="0">
                          <a:latin typeface="Cambria Math"/>
                          <a:cs typeface="Cambria Math"/>
                        </a:rPr>
                        <a:t>𝑚𝒕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795"/>
                        </a:lnSpc>
                      </a:pPr>
                      <a:r>
                        <a:rPr sz="900" spc="-35" dirty="0">
                          <a:latin typeface="Cambria Math"/>
                          <a:cs typeface="Cambria Math"/>
                        </a:rPr>
                        <a:t>𝑚</a:t>
                      </a:r>
                      <a:endParaRPr sz="900">
                        <a:latin typeface="Cambria Math"/>
                        <a:cs typeface="Cambria Math"/>
                      </a:endParaRPr>
                    </a:p>
                    <a:p>
                      <a:pPr marR="22225" algn="ctr">
                        <a:lnSpc>
                          <a:spcPts val="955"/>
                        </a:lnSpc>
                        <a:spcBef>
                          <a:spcPts val="204"/>
                        </a:spcBef>
                      </a:pPr>
                      <a:r>
                        <a:rPr sz="900" dirty="0">
                          <a:latin typeface="Cambria Math"/>
                          <a:cs typeface="Cambria Math"/>
                        </a:rPr>
                        <a:t>𝒔</a:t>
                      </a:r>
                      <a:r>
                        <a:rPr sz="975" baseline="25641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975" spc="75" baseline="25641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9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900" spc="-15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975" spc="-22" baseline="25641" dirty="0">
                          <a:latin typeface="Cambria Math"/>
                          <a:cs typeface="Cambria Math"/>
                        </a:rPr>
                        <a:t>𝟐</a:t>
                      </a:r>
                      <a:endParaRPr sz="975" baseline="25641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93038" y="1677289"/>
            <a:ext cx="2118995" cy="1468120"/>
            <a:chOff x="693038" y="1677289"/>
            <a:chExt cx="2118995" cy="1468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898" y="1677289"/>
              <a:ext cx="121793" cy="1057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77337" y="1738757"/>
              <a:ext cx="71755" cy="7620"/>
            </a:xfrm>
            <a:custGeom>
              <a:avLst/>
              <a:gdLst/>
              <a:ahLst/>
              <a:cxnLst/>
              <a:rect l="l" t="t" r="r" b="b"/>
              <a:pathLst>
                <a:path w="71755" h="7619">
                  <a:moveTo>
                    <a:pt x="716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1627" y="7620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98" y="1954911"/>
              <a:ext cx="121793" cy="1057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57525" y="2016379"/>
              <a:ext cx="111760" cy="7620"/>
            </a:xfrm>
            <a:custGeom>
              <a:avLst/>
              <a:gdLst/>
              <a:ahLst/>
              <a:cxnLst/>
              <a:rect l="l" t="t" r="r" b="b"/>
              <a:pathLst>
                <a:path w="111760" h="7619">
                  <a:moveTo>
                    <a:pt x="111251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11251" y="7620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038" y="2232025"/>
              <a:ext cx="121793" cy="10591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01137" y="2292477"/>
              <a:ext cx="226060" cy="7620"/>
            </a:xfrm>
            <a:custGeom>
              <a:avLst/>
              <a:gdLst/>
              <a:ahLst/>
              <a:cxnLst/>
              <a:rect l="l" t="t" r="r" b="b"/>
              <a:pathLst>
                <a:path w="226060" h="7619">
                  <a:moveTo>
                    <a:pt x="225551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5551" y="7620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038" y="2509266"/>
              <a:ext cx="121793" cy="1059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81325" y="2570734"/>
              <a:ext cx="264160" cy="7620"/>
            </a:xfrm>
            <a:custGeom>
              <a:avLst/>
              <a:gdLst/>
              <a:ahLst/>
              <a:cxnLst/>
              <a:rect l="l" t="t" r="r" b="b"/>
              <a:pathLst>
                <a:path w="264160" h="7619">
                  <a:moveTo>
                    <a:pt x="263651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63651" y="762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038" y="2778633"/>
              <a:ext cx="121793" cy="1057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17318" y="2828544"/>
              <a:ext cx="394970" cy="7620"/>
            </a:xfrm>
            <a:custGeom>
              <a:avLst/>
              <a:gdLst/>
              <a:ahLst/>
              <a:cxnLst/>
              <a:rect l="l" t="t" r="r" b="b"/>
              <a:pathLst>
                <a:path w="394969" h="7619">
                  <a:moveTo>
                    <a:pt x="394715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394715" y="762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038" y="3039618"/>
              <a:ext cx="121793" cy="10579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57556" y="271272"/>
            <a:ext cx="3718560" cy="2826385"/>
            <a:chOff x="257556" y="271272"/>
            <a:chExt cx="3718560" cy="282638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556" y="271272"/>
              <a:ext cx="3718560" cy="5638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556" y="545592"/>
              <a:ext cx="3046475" cy="5638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4951" y="707136"/>
              <a:ext cx="225551" cy="2971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87623" y="707136"/>
              <a:ext cx="711708" cy="2971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6452" y="707136"/>
              <a:ext cx="225551" cy="2971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17317" y="3089529"/>
              <a:ext cx="394970" cy="7620"/>
            </a:xfrm>
            <a:custGeom>
              <a:avLst/>
              <a:gdLst/>
              <a:ahLst/>
              <a:cxnLst/>
              <a:rect l="l" t="t" r="r" b="b"/>
              <a:pathLst>
                <a:path w="394969" h="7619">
                  <a:moveTo>
                    <a:pt x="394715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394715" y="762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TRANSFORMASI</a:t>
            </a:r>
            <a:r>
              <a:rPr spc="-95" dirty="0"/>
              <a:t> </a:t>
            </a:r>
            <a:r>
              <a:rPr dirty="0"/>
              <a:t>LAPLACE </a:t>
            </a:r>
            <a:r>
              <a:rPr spc="-540" dirty="0"/>
              <a:t> </a:t>
            </a:r>
            <a:r>
              <a:rPr dirty="0"/>
              <a:t>FUNGSI</a:t>
            </a:r>
            <a:r>
              <a:rPr spc="-40" dirty="0"/>
              <a:t> </a:t>
            </a:r>
            <a:r>
              <a:rPr dirty="0"/>
              <a:t>SEDERHANA</a:t>
            </a:r>
            <a:r>
              <a:rPr spc="-20" dirty="0"/>
              <a:t> </a:t>
            </a:r>
            <a:r>
              <a:rPr sz="1000" spc="-5" dirty="0"/>
              <a:t>(Lanjutan)</a:t>
            </a:r>
            <a:endParaRPr sz="1000"/>
          </a:p>
        </p:txBody>
      </p:sp>
      <p:sp>
        <p:nvSpPr>
          <p:cNvPr id="24" name="object 24"/>
          <p:cNvSpPr/>
          <p:nvPr/>
        </p:nvSpPr>
        <p:spPr>
          <a:xfrm>
            <a:off x="253" y="0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15" y="507492"/>
            <a:ext cx="2517648" cy="6172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606" y="577977"/>
            <a:ext cx="2178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PENDAHULUAN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421894" y="1156462"/>
            <a:ext cx="372935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Pengertian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Transformasi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Transformasi</a:t>
            </a:r>
            <a:r>
              <a:rPr sz="1200" spc="-5" dirty="0">
                <a:latin typeface="Times New Roman"/>
                <a:cs typeface="Times New Roman"/>
              </a:rPr>
              <a:t> adalah</a:t>
            </a:r>
            <a:r>
              <a:rPr sz="1200" dirty="0">
                <a:latin typeface="Times New Roman"/>
                <a:cs typeface="Times New Roman"/>
              </a:rPr>
              <a:t> teknik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atau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formula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matematis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yang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digunakan</a:t>
            </a:r>
            <a:r>
              <a:rPr sz="1200" dirty="0">
                <a:latin typeface="Times New Roman"/>
                <a:cs typeface="Times New Roman"/>
              </a:rPr>
              <a:t> untuk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mengubah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representasi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persamaan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matematika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dari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satu</a:t>
            </a:r>
            <a:r>
              <a:rPr sz="1200" dirty="0">
                <a:latin typeface="Times New Roman"/>
                <a:cs typeface="Times New Roman"/>
              </a:rPr>
              <a:t> bentuk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 </a:t>
            </a:r>
            <a:r>
              <a:rPr sz="1200" spc="-5" dirty="0">
                <a:latin typeface="Times New Roman"/>
                <a:cs typeface="Times New Roman"/>
              </a:rPr>
              <a:t>bentuk</a:t>
            </a:r>
            <a:r>
              <a:rPr sz="1200" dirty="0">
                <a:latin typeface="Times New Roman"/>
                <a:cs typeface="Times New Roman"/>
              </a:rPr>
              <a:t> representasi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lain.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Adanya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transformasi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mengharuskan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juga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adanya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inverse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transformasi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untuk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melakukan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hal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sebaliknya.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" y="584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894" y="1160145"/>
            <a:ext cx="37306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Latar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Belakang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Penggunaan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Transformasi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Transformasi</a:t>
            </a:r>
            <a:r>
              <a:rPr sz="1200" spc="-5" dirty="0">
                <a:latin typeface="Times New Roman"/>
                <a:cs typeface="Times New Roman"/>
              </a:rPr>
              <a:t> diperlukan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sebagai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alat</a:t>
            </a:r>
            <a:r>
              <a:rPr sz="1200" dirty="0">
                <a:latin typeface="Times New Roman"/>
                <a:cs typeface="Times New Roman"/>
              </a:rPr>
              <a:t> bantu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untuk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memecahkan persoalan matematika yang </a:t>
            </a:r>
            <a:r>
              <a:rPr sz="1200" dirty="0">
                <a:latin typeface="Times New Roman"/>
                <a:cs typeface="Times New Roman"/>
              </a:rPr>
              <a:t>rumit. </a:t>
            </a:r>
            <a:r>
              <a:rPr sz="1200" spc="-5" dirty="0">
                <a:latin typeface="Times New Roman"/>
                <a:cs typeface="Times New Roman"/>
              </a:rPr>
              <a:t>Penggunaan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transformasi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inversenya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dapat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diilustrasikan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pada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Gambar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654" y="2920746"/>
            <a:ext cx="29959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Gambar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Penggunaan</a:t>
            </a:r>
            <a:r>
              <a:rPr sz="1100" dirty="0">
                <a:latin typeface="Times New Roman"/>
                <a:cs typeface="Times New Roman"/>
              </a:rPr>
              <a:t> transformasi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inversenya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315" y="507492"/>
            <a:ext cx="3122930" cy="617220"/>
            <a:chOff x="242315" y="507492"/>
            <a:chExt cx="3122930" cy="6172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507492"/>
              <a:ext cx="2599944" cy="6172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7939" y="701040"/>
              <a:ext cx="225551" cy="2971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0611" y="701040"/>
              <a:ext cx="711708" cy="2971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9439" y="701040"/>
              <a:ext cx="225551" cy="2971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3606" y="577342"/>
            <a:ext cx="2874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PENDAHULUAN</a:t>
            </a:r>
            <a:r>
              <a:rPr sz="2200" dirty="0"/>
              <a:t> </a:t>
            </a:r>
            <a:r>
              <a:rPr sz="1000" spc="-5" dirty="0"/>
              <a:t>(Lanjutan)</a:t>
            </a:r>
            <a:endParaRPr sz="1000"/>
          </a:p>
        </p:txBody>
      </p:sp>
      <p:grpSp>
        <p:nvGrpSpPr>
          <p:cNvPr id="10" name="object 10"/>
          <p:cNvGrpSpPr/>
          <p:nvPr/>
        </p:nvGrpSpPr>
        <p:grpSpPr>
          <a:xfrm>
            <a:off x="-11937" y="0"/>
            <a:ext cx="4596130" cy="3452495"/>
            <a:chOff x="-11937" y="0"/>
            <a:chExt cx="4596130" cy="34524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256" y="2179193"/>
              <a:ext cx="3739500" cy="7022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3" y="0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894" y="1160780"/>
            <a:ext cx="373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Transformasi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Laplace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i="1" spc="-5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)</a:t>
            </a:r>
            <a:r>
              <a:rPr sz="1200" b="1" spc="3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dari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fungsi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i="1" spc="-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)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untuk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</a:t>
            </a:r>
            <a:r>
              <a:rPr sz="1200" b="1" i="1" spc="3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&gt;</a:t>
            </a:r>
            <a:r>
              <a:rPr sz="1200" b="1" spc="3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adalah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2411" y="1636141"/>
            <a:ext cx="873760" cy="142240"/>
            <a:chOff x="1002411" y="1636141"/>
            <a:chExt cx="873760" cy="142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411" y="1636522"/>
              <a:ext cx="176783" cy="1410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4536" y="1636141"/>
              <a:ext cx="381635" cy="142240"/>
            </a:xfrm>
            <a:custGeom>
              <a:avLst/>
              <a:gdLst/>
              <a:ahLst/>
              <a:cxnLst/>
              <a:rect l="l" t="t" r="r" b="b"/>
              <a:pathLst>
                <a:path w="381635" h="142239">
                  <a:moveTo>
                    <a:pt x="336041" y="0"/>
                  </a:moveTo>
                  <a:lnTo>
                    <a:pt x="334137" y="0"/>
                  </a:lnTo>
                  <a:lnTo>
                    <a:pt x="334137" y="5715"/>
                  </a:lnTo>
                  <a:lnTo>
                    <a:pt x="342519" y="5715"/>
                  </a:lnTo>
                  <a:lnTo>
                    <a:pt x="348106" y="7493"/>
                  </a:lnTo>
                  <a:lnTo>
                    <a:pt x="352170" y="11303"/>
                  </a:lnTo>
                  <a:lnTo>
                    <a:pt x="356234" y="14986"/>
                  </a:lnTo>
                  <a:lnTo>
                    <a:pt x="358142" y="20828"/>
                  </a:lnTo>
                  <a:lnTo>
                    <a:pt x="358266" y="33274"/>
                  </a:lnTo>
                  <a:lnTo>
                    <a:pt x="357758" y="37592"/>
                  </a:lnTo>
                  <a:lnTo>
                    <a:pt x="355726" y="47879"/>
                  </a:lnTo>
                  <a:lnTo>
                    <a:pt x="355441" y="50546"/>
                  </a:lnTo>
                  <a:lnTo>
                    <a:pt x="355345" y="57912"/>
                  </a:lnTo>
                  <a:lnTo>
                    <a:pt x="356488" y="61341"/>
                  </a:lnTo>
                  <a:lnTo>
                    <a:pt x="359028" y="64008"/>
                  </a:lnTo>
                  <a:lnTo>
                    <a:pt x="361441" y="66802"/>
                  </a:lnTo>
                  <a:lnTo>
                    <a:pt x="364489" y="68706"/>
                  </a:lnTo>
                  <a:lnTo>
                    <a:pt x="367919" y="70104"/>
                  </a:lnTo>
                  <a:lnTo>
                    <a:pt x="367919" y="71374"/>
                  </a:lnTo>
                  <a:lnTo>
                    <a:pt x="364489" y="72643"/>
                  </a:lnTo>
                  <a:lnTo>
                    <a:pt x="361441" y="74676"/>
                  </a:lnTo>
                  <a:lnTo>
                    <a:pt x="356488" y="80137"/>
                  </a:lnTo>
                  <a:lnTo>
                    <a:pt x="355345" y="83566"/>
                  </a:lnTo>
                  <a:lnTo>
                    <a:pt x="355451" y="90931"/>
                  </a:lnTo>
                  <a:lnTo>
                    <a:pt x="355726" y="93599"/>
                  </a:lnTo>
                  <a:lnTo>
                    <a:pt x="357758" y="103759"/>
                  </a:lnTo>
                  <a:lnTo>
                    <a:pt x="358042" y="106172"/>
                  </a:lnTo>
                  <a:lnTo>
                    <a:pt x="342519" y="136271"/>
                  </a:lnTo>
                  <a:lnTo>
                    <a:pt x="334137" y="136271"/>
                  </a:lnTo>
                  <a:lnTo>
                    <a:pt x="334137" y="141986"/>
                  </a:lnTo>
                  <a:lnTo>
                    <a:pt x="336041" y="141986"/>
                  </a:lnTo>
                  <a:lnTo>
                    <a:pt x="344255" y="141343"/>
                  </a:lnTo>
                  <a:lnTo>
                    <a:pt x="370966" y="120904"/>
                  </a:lnTo>
                  <a:lnTo>
                    <a:pt x="370966" y="106172"/>
                  </a:lnTo>
                  <a:lnTo>
                    <a:pt x="370331" y="101473"/>
                  </a:lnTo>
                  <a:lnTo>
                    <a:pt x="369188" y="96139"/>
                  </a:lnTo>
                  <a:lnTo>
                    <a:pt x="368045" y="90931"/>
                  </a:lnTo>
                  <a:lnTo>
                    <a:pt x="367411" y="87376"/>
                  </a:lnTo>
                  <a:lnTo>
                    <a:pt x="367411" y="82168"/>
                  </a:lnTo>
                  <a:lnTo>
                    <a:pt x="368553" y="79375"/>
                  </a:lnTo>
                  <a:lnTo>
                    <a:pt x="370966" y="77216"/>
                  </a:lnTo>
                  <a:lnTo>
                    <a:pt x="373252" y="75056"/>
                  </a:lnTo>
                  <a:lnTo>
                    <a:pt x="376808" y="73914"/>
                  </a:lnTo>
                  <a:lnTo>
                    <a:pt x="381634" y="73787"/>
                  </a:lnTo>
                  <a:lnTo>
                    <a:pt x="381634" y="67691"/>
                  </a:lnTo>
                  <a:lnTo>
                    <a:pt x="376808" y="67564"/>
                  </a:lnTo>
                  <a:lnTo>
                    <a:pt x="373252" y="66421"/>
                  </a:lnTo>
                  <a:lnTo>
                    <a:pt x="370966" y="64262"/>
                  </a:lnTo>
                  <a:lnTo>
                    <a:pt x="368553" y="62103"/>
                  </a:lnTo>
                  <a:lnTo>
                    <a:pt x="367411" y="59309"/>
                  </a:lnTo>
                  <a:lnTo>
                    <a:pt x="367411" y="54102"/>
                  </a:lnTo>
                  <a:lnTo>
                    <a:pt x="368045" y="50546"/>
                  </a:lnTo>
                  <a:lnTo>
                    <a:pt x="369188" y="45212"/>
                  </a:lnTo>
                  <a:lnTo>
                    <a:pt x="370331" y="40005"/>
                  </a:lnTo>
                  <a:lnTo>
                    <a:pt x="370966" y="35306"/>
                  </a:lnTo>
                  <a:lnTo>
                    <a:pt x="370966" y="20828"/>
                  </a:lnTo>
                  <a:lnTo>
                    <a:pt x="368045" y="13208"/>
                  </a:lnTo>
                  <a:lnTo>
                    <a:pt x="362203" y="8001"/>
                  </a:lnTo>
                  <a:lnTo>
                    <a:pt x="357348" y="4643"/>
                  </a:lnTo>
                  <a:lnTo>
                    <a:pt x="351361" y="2190"/>
                  </a:lnTo>
                  <a:lnTo>
                    <a:pt x="344255" y="642"/>
                  </a:lnTo>
                  <a:lnTo>
                    <a:pt x="336041" y="0"/>
                  </a:lnTo>
                  <a:close/>
                </a:path>
                <a:path w="381635" h="142239">
                  <a:moveTo>
                    <a:pt x="47370" y="0"/>
                  </a:moveTo>
                  <a:lnTo>
                    <a:pt x="45465" y="0"/>
                  </a:lnTo>
                  <a:lnTo>
                    <a:pt x="37270" y="642"/>
                  </a:lnTo>
                  <a:lnTo>
                    <a:pt x="10668" y="20828"/>
                  </a:lnTo>
                  <a:lnTo>
                    <a:pt x="10668" y="35306"/>
                  </a:lnTo>
                  <a:lnTo>
                    <a:pt x="11302" y="39878"/>
                  </a:lnTo>
                  <a:lnTo>
                    <a:pt x="12445" y="45212"/>
                  </a:lnTo>
                  <a:lnTo>
                    <a:pt x="13588" y="50418"/>
                  </a:lnTo>
                  <a:lnTo>
                    <a:pt x="14224" y="53975"/>
                  </a:lnTo>
                  <a:lnTo>
                    <a:pt x="14224" y="59181"/>
                  </a:lnTo>
                  <a:lnTo>
                    <a:pt x="12953" y="61976"/>
                  </a:lnTo>
                  <a:lnTo>
                    <a:pt x="10668" y="64135"/>
                  </a:lnTo>
                  <a:lnTo>
                    <a:pt x="8255" y="66293"/>
                  </a:lnTo>
                  <a:lnTo>
                    <a:pt x="4699" y="67437"/>
                  </a:lnTo>
                  <a:lnTo>
                    <a:pt x="0" y="67564"/>
                  </a:lnTo>
                  <a:lnTo>
                    <a:pt x="0" y="73660"/>
                  </a:lnTo>
                  <a:lnTo>
                    <a:pt x="4699" y="73787"/>
                  </a:lnTo>
                  <a:lnTo>
                    <a:pt x="8255" y="75056"/>
                  </a:lnTo>
                  <a:lnTo>
                    <a:pt x="12953" y="79248"/>
                  </a:lnTo>
                  <a:lnTo>
                    <a:pt x="14224" y="82042"/>
                  </a:lnTo>
                  <a:lnTo>
                    <a:pt x="14224" y="87249"/>
                  </a:lnTo>
                  <a:lnTo>
                    <a:pt x="13588" y="90805"/>
                  </a:lnTo>
                  <a:lnTo>
                    <a:pt x="12445" y="96139"/>
                  </a:lnTo>
                  <a:lnTo>
                    <a:pt x="11302" y="101346"/>
                  </a:lnTo>
                  <a:lnTo>
                    <a:pt x="10668" y="106045"/>
                  </a:lnTo>
                  <a:lnTo>
                    <a:pt x="10668" y="120904"/>
                  </a:lnTo>
                  <a:lnTo>
                    <a:pt x="13588" y="128778"/>
                  </a:lnTo>
                  <a:lnTo>
                    <a:pt x="45465" y="141986"/>
                  </a:lnTo>
                  <a:lnTo>
                    <a:pt x="47370" y="141986"/>
                  </a:lnTo>
                  <a:lnTo>
                    <a:pt x="47370" y="136271"/>
                  </a:lnTo>
                  <a:lnTo>
                    <a:pt x="39115" y="136271"/>
                  </a:lnTo>
                  <a:lnTo>
                    <a:pt x="33527" y="134366"/>
                  </a:lnTo>
                  <a:lnTo>
                    <a:pt x="29463" y="130683"/>
                  </a:lnTo>
                  <a:lnTo>
                    <a:pt x="25400" y="126873"/>
                  </a:lnTo>
                  <a:lnTo>
                    <a:pt x="23489" y="120904"/>
                  </a:lnTo>
                  <a:lnTo>
                    <a:pt x="23368" y="108077"/>
                  </a:lnTo>
                  <a:lnTo>
                    <a:pt x="23875" y="103759"/>
                  </a:lnTo>
                  <a:lnTo>
                    <a:pt x="24764" y="98679"/>
                  </a:lnTo>
                  <a:lnTo>
                    <a:pt x="25781" y="93472"/>
                  </a:lnTo>
                  <a:lnTo>
                    <a:pt x="26162" y="90805"/>
                  </a:lnTo>
                  <a:lnTo>
                    <a:pt x="13715" y="71374"/>
                  </a:lnTo>
                  <a:lnTo>
                    <a:pt x="13715" y="69977"/>
                  </a:lnTo>
                  <a:lnTo>
                    <a:pt x="26288" y="57785"/>
                  </a:lnTo>
                  <a:lnTo>
                    <a:pt x="26288" y="51435"/>
                  </a:lnTo>
                  <a:lnTo>
                    <a:pt x="25781" y="47752"/>
                  </a:lnTo>
                  <a:lnTo>
                    <a:pt x="24764" y="42672"/>
                  </a:lnTo>
                  <a:lnTo>
                    <a:pt x="23875" y="37592"/>
                  </a:lnTo>
                  <a:lnTo>
                    <a:pt x="23368" y="33274"/>
                  </a:lnTo>
                  <a:lnTo>
                    <a:pt x="23492" y="20828"/>
                  </a:lnTo>
                  <a:lnTo>
                    <a:pt x="25400" y="14986"/>
                  </a:lnTo>
                  <a:lnTo>
                    <a:pt x="29463" y="11303"/>
                  </a:lnTo>
                  <a:lnTo>
                    <a:pt x="33527" y="7493"/>
                  </a:lnTo>
                  <a:lnTo>
                    <a:pt x="39115" y="5715"/>
                  </a:lnTo>
                  <a:lnTo>
                    <a:pt x="47370" y="5715"/>
                  </a:lnTo>
                  <a:lnTo>
                    <a:pt x="47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538" y="1636522"/>
              <a:ext cx="164592" cy="1410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9094" y="1585976"/>
            <a:ext cx="894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𝑭</a:t>
            </a:r>
            <a:r>
              <a:rPr sz="1200" spc="2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𝒔   =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spc="120" dirty="0">
                <a:latin typeface="Cambria Math"/>
                <a:cs typeface="Cambria Math"/>
              </a:rPr>
              <a:t>𝐿</a:t>
            </a:r>
            <a:r>
              <a:rPr sz="1200" spc="1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𝒇</a:t>
            </a:r>
            <a:r>
              <a:rPr sz="1200" spc="2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𝒕</a:t>
            </a:r>
            <a:endParaRPr sz="120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9667" y="1636522"/>
            <a:ext cx="164592" cy="14109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27630" y="1691132"/>
            <a:ext cx="920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𝟎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3123" y="1534160"/>
            <a:ext cx="1978025" cy="267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180">
              <a:lnSpc>
                <a:spcPts val="730"/>
              </a:lnSpc>
              <a:spcBef>
                <a:spcPts val="125"/>
              </a:spcBef>
            </a:pPr>
            <a:r>
              <a:rPr sz="850" spc="85" dirty="0">
                <a:latin typeface="Cambria Math"/>
                <a:cs typeface="Cambria Math"/>
              </a:rPr>
              <a:t>∞</a:t>
            </a:r>
            <a:endParaRPr sz="850">
              <a:latin typeface="Cambria Math"/>
              <a:cs typeface="Cambria Math"/>
            </a:endParaRPr>
          </a:p>
          <a:p>
            <a:pPr marL="50800">
              <a:lnSpc>
                <a:spcPts val="1150"/>
              </a:lnSpc>
              <a:tabLst>
                <a:tab pos="1762125" algn="l"/>
              </a:tabLst>
            </a:pPr>
            <a:r>
              <a:rPr sz="1800" baseline="2314" dirty="0">
                <a:latin typeface="Cambria Math"/>
                <a:cs typeface="Cambria Math"/>
              </a:rPr>
              <a:t>=</a:t>
            </a:r>
            <a:r>
              <a:rPr sz="1800" spc="112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∫  </a:t>
            </a:r>
            <a:r>
              <a:rPr sz="1200" spc="215" dirty="0">
                <a:latin typeface="Cambria Math"/>
                <a:cs typeface="Cambria Math"/>
              </a:rPr>
              <a:t> </a:t>
            </a:r>
            <a:r>
              <a:rPr sz="1800" spc="15" baseline="2314" dirty="0">
                <a:latin typeface="Cambria Math"/>
                <a:cs typeface="Cambria Math"/>
              </a:rPr>
              <a:t>𝒆</a:t>
            </a:r>
            <a:r>
              <a:rPr sz="1275" spc="15" baseline="32679" dirty="0">
                <a:latin typeface="Cambria Math"/>
                <a:cs typeface="Cambria Math"/>
              </a:rPr>
              <a:t>−𝒔𝒕</a:t>
            </a:r>
            <a:r>
              <a:rPr sz="1800" spc="15" baseline="2314" dirty="0">
                <a:latin typeface="Cambria Math"/>
                <a:cs typeface="Cambria Math"/>
              </a:rPr>
              <a:t>𝒇</a:t>
            </a:r>
            <a:r>
              <a:rPr sz="1800" spc="352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𝒕</a:t>
            </a:r>
            <a:r>
              <a:rPr sz="1800" spc="367" baseline="2314" dirty="0">
                <a:latin typeface="Cambria Math"/>
                <a:cs typeface="Cambria Math"/>
              </a:rPr>
              <a:t> </a:t>
            </a:r>
            <a:r>
              <a:rPr sz="1800" spc="-7" baseline="2314" dirty="0">
                <a:latin typeface="Cambria Math"/>
                <a:cs typeface="Cambria Math"/>
              </a:rPr>
              <a:t>𝒅𝒕	</a:t>
            </a:r>
            <a:r>
              <a:rPr sz="1800" spc="-7" baseline="2314" dirty="0">
                <a:latin typeface="Times New Roman"/>
                <a:cs typeface="Times New Roman"/>
              </a:rPr>
              <a:t>(1)</a:t>
            </a:r>
            <a:endParaRPr sz="1800" baseline="231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894" y="1834388"/>
            <a:ext cx="37318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Transformasi</a:t>
            </a:r>
            <a:r>
              <a:rPr sz="1200" spc="-5" dirty="0">
                <a:latin typeface="Times New Roman"/>
                <a:cs typeface="Times New Roman"/>
              </a:rPr>
              <a:t> Laplace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digunakan</a:t>
            </a:r>
            <a:r>
              <a:rPr sz="1200" dirty="0">
                <a:latin typeface="Times New Roman"/>
                <a:cs typeface="Times New Roman"/>
              </a:rPr>
              <a:t> untuk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mengubah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fungsi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i="1" spc="-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)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</a:t>
            </a:r>
            <a:r>
              <a:rPr sz="1200" dirty="0">
                <a:latin typeface="Times New Roman"/>
                <a:cs typeface="Times New Roman"/>
              </a:rPr>
              <a:t> berada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dalam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kawasan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waktu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kawasan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Solusi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didapat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dengan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mengubah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persamaan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diferensial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(yang merupakan fungsi waktu) dari kawasan waktu </a:t>
            </a:r>
            <a:r>
              <a:rPr sz="1200" b="1" i="1" dirty="0">
                <a:latin typeface="Times New Roman"/>
                <a:cs typeface="Times New Roman"/>
              </a:rPr>
              <a:t>t </a:t>
            </a:r>
            <a:r>
              <a:rPr sz="1200" dirty="0">
                <a:latin typeface="Times New Roman"/>
                <a:cs typeface="Times New Roman"/>
              </a:rPr>
              <a:t>ke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kawasan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s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dengan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menggunakan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transformasi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Laplace,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sebagaimana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ditunjukkan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pada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Gambar 2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315" y="507492"/>
            <a:ext cx="1543811" cy="61722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03606" y="577977"/>
            <a:ext cx="12033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DEFINISI</a:t>
            </a:r>
            <a:endParaRPr sz="2200"/>
          </a:p>
        </p:txBody>
      </p:sp>
      <p:sp>
        <p:nvSpPr>
          <p:cNvPr id="14" name="object 14"/>
          <p:cNvSpPr/>
          <p:nvPr/>
        </p:nvSpPr>
        <p:spPr>
          <a:xfrm>
            <a:off x="253" y="584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386" y="2044065"/>
            <a:ext cx="34747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Gambar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Penggunaan</a:t>
            </a:r>
            <a:r>
              <a:rPr sz="1100" dirty="0">
                <a:latin typeface="Times New Roman"/>
                <a:cs typeface="Times New Roman"/>
              </a:rPr>
              <a:t> transformasi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Laplace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inversenya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894" y="2249805"/>
            <a:ext cx="3001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18795" algn="l"/>
                <a:tab pos="1611630" algn="l"/>
                <a:tab pos="2701290" algn="l"/>
              </a:tabLst>
            </a:pPr>
            <a:r>
              <a:rPr sz="1200" dirty="0">
                <a:latin typeface="Times New Roman"/>
                <a:cs typeface="Times New Roman"/>
              </a:rPr>
              <a:t>Rumus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Tranformasi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Laplace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b="1" spc="-5" dirty="0">
                <a:latin typeface="Times New Roman"/>
                <a:cs typeface="Times New Roman"/>
              </a:rPr>
              <a:t>Pers.</a:t>
            </a:r>
            <a:r>
              <a:rPr sz="1200" b="1" spc="2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),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jika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ra	la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su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a	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lah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	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894" y="2615641"/>
            <a:ext cx="30270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5010" algn="l"/>
                <a:tab pos="1423670" algn="l"/>
                <a:tab pos="1954530" algn="l"/>
              </a:tabLst>
            </a:pPr>
            <a:r>
              <a:rPr sz="1200" spc="-5" dirty="0">
                <a:latin typeface="Times New Roman"/>
                <a:cs typeface="Times New Roman"/>
              </a:rPr>
              <a:t>dijumpai	kesulitan	dalam	perhitungannnya,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1865" y="2249805"/>
            <a:ext cx="659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  </a:t>
            </a:r>
            <a:r>
              <a:rPr sz="1200" spc="-5" dirty="0">
                <a:latin typeface="Times New Roman"/>
                <a:cs typeface="Times New Roman"/>
              </a:rPr>
              <a:t>sehingga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894" y="2798826"/>
            <a:ext cx="3728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disarankan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untuk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menggunakan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bantuan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tabel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transformasi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Laplace.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2315" y="507492"/>
            <a:ext cx="2147570" cy="617220"/>
            <a:chOff x="242315" y="507492"/>
            <a:chExt cx="2147570" cy="6172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507492"/>
              <a:ext cx="1624584" cy="6172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579" y="701040"/>
              <a:ext cx="225551" cy="2971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252" y="701040"/>
              <a:ext cx="711708" cy="2971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4080" y="701040"/>
              <a:ext cx="225551" cy="2971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3606" y="577342"/>
            <a:ext cx="1898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DEFINISI</a:t>
            </a:r>
            <a:r>
              <a:rPr sz="2200" spc="-15" dirty="0"/>
              <a:t> </a:t>
            </a:r>
            <a:r>
              <a:rPr sz="1000" spc="-5" dirty="0"/>
              <a:t>(Lanjutan)</a:t>
            </a:r>
            <a:endParaRPr sz="1000"/>
          </a:p>
        </p:txBody>
      </p:sp>
      <p:grpSp>
        <p:nvGrpSpPr>
          <p:cNvPr id="13" name="object 13"/>
          <p:cNvGrpSpPr/>
          <p:nvPr/>
        </p:nvGrpSpPr>
        <p:grpSpPr>
          <a:xfrm>
            <a:off x="-11937" y="0"/>
            <a:ext cx="4596130" cy="3452495"/>
            <a:chOff x="-11937" y="0"/>
            <a:chExt cx="4596130" cy="345249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892" y="1246505"/>
              <a:ext cx="3739500" cy="7315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3" y="0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894" y="1122680"/>
            <a:ext cx="3731260" cy="87121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spc="-5" dirty="0">
                <a:latin typeface="Times New Roman"/>
                <a:cs typeface="Times New Roman"/>
              </a:rPr>
              <a:t>Berikut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adalah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transformasi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Laplace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dari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beberapa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fungsi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dirty="0">
                <a:latin typeface="Times New Roman"/>
                <a:cs typeface="Times New Roman"/>
              </a:rPr>
              <a:t>1.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Konstanta</a:t>
            </a:r>
            <a:endParaRPr sz="1200">
              <a:latin typeface="Times New Roman"/>
              <a:cs typeface="Times New Roman"/>
            </a:endParaRPr>
          </a:p>
          <a:p>
            <a:pPr marL="186055" marR="5080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latin typeface="Times New Roman"/>
                <a:cs typeface="Times New Roman"/>
              </a:rPr>
              <a:t>Transformasi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Laplace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dari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sebuah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konstanta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i="1" spc="-5" dirty="0">
                <a:latin typeface="Times New Roman"/>
                <a:cs typeface="Times New Roman"/>
              </a:rPr>
              <a:t>y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i="1" spc="-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)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=</a:t>
            </a:r>
            <a:r>
              <a:rPr sz="1200" b="1" i="1" spc="11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adalah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3227" y="2047239"/>
            <a:ext cx="678815" cy="250190"/>
          </a:xfrm>
          <a:custGeom>
            <a:avLst/>
            <a:gdLst/>
            <a:ahLst/>
            <a:cxnLst/>
            <a:rect l="l" t="t" r="r" b="b"/>
            <a:pathLst>
              <a:path w="678814" h="250189">
                <a:moveTo>
                  <a:pt x="35433" y="0"/>
                </a:moveTo>
                <a:lnTo>
                  <a:pt x="0" y="0"/>
                </a:lnTo>
                <a:lnTo>
                  <a:pt x="0" y="7620"/>
                </a:lnTo>
                <a:lnTo>
                  <a:pt x="0" y="243840"/>
                </a:lnTo>
                <a:lnTo>
                  <a:pt x="0" y="250190"/>
                </a:lnTo>
                <a:lnTo>
                  <a:pt x="35433" y="250190"/>
                </a:lnTo>
                <a:lnTo>
                  <a:pt x="35433" y="243840"/>
                </a:lnTo>
                <a:lnTo>
                  <a:pt x="13703" y="243840"/>
                </a:lnTo>
                <a:lnTo>
                  <a:pt x="13703" y="7620"/>
                </a:lnTo>
                <a:lnTo>
                  <a:pt x="35433" y="7620"/>
                </a:lnTo>
                <a:lnTo>
                  <a:pt x="35433" y="0"/>
                </a:lnTo>
                <a:close/>
              </a:path>
              <a:path w="678814" h="250189">
                <a:moveTo>
                  <a:pt x="245237" y="120408"/>
                </a:moveTo>
                <a:lnTo>
                  <a:pt x="178181" y="120408"/>
                </a:lnTo>
                <a:lnTo>
                  <a:pt x="178181" y="131064"/>
                </a:lnTo>
                <a:lnTo>
                  <a:pt x="245237" y="131064"/>
                </a:lnTo>
                <a:lnTo>
                  <a:pt x="245237" y="120408"/>
                </a:lnTo>
                <a:close/>
              </a:path>
              <a:path w="678814" h="250189">
                <a:moveTo>
                  <a:pt x="678688" y="0"/>
                </a:moveTo>
                <a:lnTo>
                  <a:pt x="643255" y="0"/>
                </a:lnTo>
                <a:lnTo>
                  <a:pt x="643255" y="7620"/>
                </a:lnTo>
                <a:lnTo>
                  <a:pt x="664972" y="7620"/>
                </a:lnTo>
                <a:lnTo>
                  <a:pt x="664972" y="243840"/>
                </a:lnTo>
                <a:lnTo>
                  <a:pt x="643255" y="243840"/>
                </a:lnTo>
                <a:lnTo>
                  <a:pt x="643255" y="250190"/>
                </a:lnTo>
                <a:lnTo>
                  <a:pt x="678688" y="250190"/>
                </a:lnTo>
                <a:lnTo>
                  <a:pt x="678688" y="243840"/>
                </a:lnTo>
                <a:lnTo>
                  <a:pt x="678688" y="7620"/>
                </a:lnTo>
                <a:lnTo>
                  <a:pt x="678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70429" y="2134616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𝟎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9775" y="2047239"/>
            <a:ext cx="287020" cy="250190"/>
          </a:xfrm>
          <a:custGeom>
            <a:avLst/>
            <a:gdLst/>
            <a:ahLst/>
            <a:cxnLst/>
            <a:rect l="l" t="t" r="r" b="b"/>
            <a:pathLst>
              <a:path w="287020" h="250189">
                <a:moveTo>
                  <a:pt x="35433" y="0"/>
                </a:moveTo>
                <a:lnTo>
                  <a:pt x="0" y="0"/>
                </a:lnTo>
                <a:lnTo>
                  <a:pt x="0" y="7620"/>
                </a:lnTo>
                <a:lnTo>
                  <a:pt x="0" y="243840"/>
                </a:lnTo>
                <a:lnTo>
                  <a:pt x="0" y="250190"/>
                </a:lnTo>
                <a:lnTo>
                  <a:pt x="35433" y="250190"/>
                </a:lnTo>
                <a:lnTo>
                  <a:pt x="35433" y="243840"/>
                </a:lnTo>
                <a:lnTo>
                  <a:pt x="13716" y="243840"/>
                </a:lnTo>
                <a:lnTo>
                  <a:pt x="13716" y="7620"/>
                </a:lnTo>
                <a:lnTo>
                  <a:pt x="35433" y="7620"/>
                </a:lnTo>
                <a:lnTo>
                  <a:pt x="35433" y="0"/>
                </a:lnTo>
                <a:close/>
              </a:path>
              <a:path w="287020" h="250189">
                <a:moveTo>
                  <a:pt x="248272" y="120408"/>
                </a:moveTo>
                <a:lnTo>
                  <a:pt x="178181" y="120408"/>
                </a:lnTo>
                <a:lnTo>
                  <a:pt x="178181" y="131064"/>
                </a:lnTo>
                <a:lnTo>
                  <a:pt x="248272" y="131064"/>
                </a:lnTo>
                <a:lnTo>
                  <a:pt x="248272" y="120408"/>
                </a:lnTo>
                <a:close/>
              </a:path>
              <a:path w="287020" h="250189">
                <a:moveTo>
                  <a:pt x="287020" y="0"/>
                </a:moveTo>
                <a:lnTo>
                  <a:pt x="251587" y="0"/>
                </a:lnTo>
                <a:lnTo>
                  <a:pt x="251587" y="7620"/>
                </a:lnTo>
                <a:lnTo>
                  <a:pt x="273304" y="7620"/>
                </a:lnTo>
                <a:lnTo>
                  <a:pt x="273304" y="243840"/>
                </a:lnTo>
                <a:lnTo>
                  <a:pt x="251587" y="243840"/>
                </a:lnTo>
                <a:lnTo>
                  <a:pt x="251587" y="250190"/>
                </a:lnTo>
                <a:lnTo>
                  <a:pt x="287020" y="250190"/>
                </a:lnTo>
                <a:lnTo>
                  <a:pt x="287020" y="243840"/>
                </a:lnTo>
                <a:lnTo>
                  <a:pt x="287020" y="7620"/>
                </a:lnTo>
                <a:lnTo>
                  <a:pt x="287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53765" y="2169668"/>
            <a:ext cx="40449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5280" algn="l"/>
              </a:tabLst>
            </a:pPr>
            <a:r>
              <a:rPr sz="850" spc="25" dirty="0">
                <a:latin typeface="Cambria Math"/>
                <a:cs typeface="Cambria Math"/>
              </a:rPr>
              <a:t>𝒔	𝒔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81044" y="2167636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4">
                <a:moveTo>
                  <a:pt x="70103" y="0"/>
                </a:moveTo>
                <a:lnTo>
                  <a:pt x="0" y="0"/>
                </a:lnTo>
                <a:lnTo>
                  <a:pt x="0" y="10667"/>
                </a:lnTo>
                <a:lnTo>
                  <a:pt x="70103" y="10667"/>
                </a:lnTo>
                <a:lnTo>
                  <a:pt x="70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4830" y="1962404"/>
            <a:ext cx="3485515" cy="30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>
              <a:lnSpc>
                <a:spcPts val="1105"/>
              </a:lnSpc>
              <a:spcBef>
                <a:spcPts val="100"/>
              </a:spcBef>
              <a:tabLst>
                <a:tab pos="1576705" algn="l"/>
                <a:tab pos="2118360" algn="l"/>
                <a:tab pos="2913380" algn="l"/>
                <a:tab pos="3236595" algn="l"/>
              </a:tabLst>
            </a:pPr>
            <a:r>
              <a:rPr sz="850" spc="85" dirty="0">
                <a:latin typeface="Cambria Math"/>
                <a:cs typeface="Cambria Math"/>
              </a:rPr>
              <a:t>∞	</a:t>
            </a:r>
            <a:r>
              <a:rPr sz="850" spc="15" dirty="0">
                <a:latin typeface="Cambria Math"/>
                <a:cs typeface="Cambria Math"/>
              </a:rPr>
              <a:t>𝟏	</a:t>
            </a:r>
            <a:r>
              <a:rPr sz="1800" baseline="2314" dirty="0">
                <a:latin typeface="Cambria Math"/>
                <a:cs typeface="Cambria Math"/>
              </a:rPr>
              <a:t>∞	</a:t>
            </a:r>
            <a:r>
              <a:rPr sz="850" spc="15" dirty="0">
                <a:latin typeface="Cambria Math"/>
                <a:cs typeface="Cambria Math"/>
              </a:rPr>
              <a:t>𝑪	𝑪</a:t>
            </a:r>
            <a:endParaRPr sz="850">
              <a:latin typeface="Cambria Math"/>
              <a:cs typeface="Cambria Math"/>
            </a:endParaRPr>
          </a:p>
          <a:p>
            <a:pPr marL="63500">
              <a:lnSpc>
                <a:spcPts val="1105"/>
              </a:lnSpc>
              <a:tabLst>
                <a:tab pos="2290445" algn="l"/>
                <a:tab pos="3081020" algn="l"/>
                <a:tab pos="3383279" algn="l"/>
              </a:tabLst>
            </a:pPr>
            <a:r>
              <a:rPr sz="1800" spc="89" baseline="2314" dirty="0">
                <a:latin typeface="Cambria Math"/>
                <a:cs typeface="Cambria Math"/>
              </a:rPr>
              <a:t>𝐿𝑪</a:t>
            </a:r>
            <a:r>
              <a:rPr sz="1800" spc="75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=</a:t>
            </a:r>
            <a:r>
              <a:rPr sz="1800" spc="120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∫  </a:t>
            </a:r>
            <a:r>
              <a:rPr sz="1200" spc="220" dirty="0">
                <a:latin typeface="Cambria Math"/>
                <a:cs typeface="Cambria Math"/>
              </a:rPr>
              <a:t> </a:t>
            </a:r>
            <a:r>
              <a:rPr sz="1800" spc="7" baseline="2314" dirty="0">
                <a:latin typeface="Cambria Math"/>
                <a:cs typeface="Cambria Math"/>
              </a:rPr>
              <a:t>𝒆</a:t>
            </a:r>
            <a:r>
              <a:rPr sz="1275" spc="7" baseline="32679" dirty="0">
                <a:latin typeface="Cambria Math"/>
                <a:cs typeface="Cambria Math"/>
              </a:rPr>
              <a:t>−𝒔𝒕</a:t>
            </a:r>
            <a:r>
              <a:rPr sz="1800" spc="7" baseline="2314" dirty="0">
                <a:latin typeface="Cambria Math"/>
                <a:cs typeface="Cambria Math"/>
              </a:rPr>
              <a:t>𝑪𝒅𝒕</a:t>
            </a:r>
            <a:r>
              <a:rPr sz="1800" spc="97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=</a:t>
            </a:r>
            <a:r>
              <a:rPr sz="1800" spc="577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−  </a:t>
            </a:r>
            <a:r>
              <a:rPr sz="1800" spc="217" baseline="2314" dirty="0">
                <a:latin typeface="Cambria Math"/>
                <a:cs typeface="Cambria Math"/>
              </a:rPr>
              <a:t> </a:t>
            </a:r>
            <a:r>
              <a:rPr sz="1800" spc="15" baseline="2314" dirty="0">
                <a:latin typeface="Cambria Math"/>
                <a:cs typeface="Cambria Math"/>
              </a:rPr>
              <a:t>𝒆</a:t>
            </a:r>
            <a:r>
              <a:rPr sz="1275" spc="15" baseline="32679" dirty="0">
                <a:latin typeface="Cambria Math"/>
                <a:cs typeface="Cambria Math"/>
              </a:rPr>
              <a:t>−𝒔𝒕</a:t>
            </a:r>
            <a:r>
              <a:rPr sz="1800" spc="15" baseline="2314" dirty="0">
                <a:latin typeface="Cambria Math"/>
                <a:cs typeface="Cambria Math"/>
              </a:rPr>
              <a:t>𝑪	</a:t>
            </a:r>
            <a:r>
              <a:rPr sz="1800" baseline="2314" dirty="0">
                <a:latin typeface="Cambria Math"/>
                <a:cs typeface="Cambria Math"/>
              </a:rPr>
              <a:t>=</a:t>
            </a:r>
            <a:r>
              <a:rPr sz="1800" spc="89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𝟎 −</a:t>
            </a:r>
            <a:r>
              <a:rPr sz="1800" spc="667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−	=	</a:t>
            </a:r>
            <a:r>
              <a:rPr sz="1800" baseline="2314" dirty="0">
                <a:latin typeface="Times New Roman"/>
                <a:cs typeface="Times New Roman"/>
              </a:rPr>
              <a:t>’</a:t>
            </a:r>
            <a:endParaRPr sz="1800" baseline="231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230" y="2156985"/>
            <a:ext cx="1652270" cy="3721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25"/>
              </a:spcBef>
              <a:tabLst>
                <a:tab pos="1557655" algn="l"/>
              </a:tabLst>
            </a:pPr>
            <a:r>
              <a:rPr sz="1275" spc="22" baseline="6535" dirty="0">
                <a:latin typeface="Cambria Math"/>
                <a:cs typeface="Cambria Math"/>
              </a:rPr>
              <a:t>𝟎	</a:t>
            </a:r>
            <a:r>
              <a:rPr sz="850" spc="10" dirty="0">
                <a:latin typeface="Cambria Math"/>
                <a:cs typeface="Cambria Math"/>
              </a:rPr>
              <a:t>𝒔</a:t>
            </a:r>
            <a:endParaRPr sz="8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200" spc="-5" dirty="0">
                <a:latin typeface="Times New Roman"/>
                <a:cs typeface="Times New Roman"/>
              </a:rPr>
              <a:t>sehingga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694" y="2581148"/>
            <a:ext cx="536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latin typeface="Cambria Math"/>
                <a:cs typeface="Cambria Math"/>
              </a:rPr>
              <a:t>𝐿𝑪</a:t>
            </a:r>
            <a:r>
              <a:rPr sz="1200" spc="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30" dirty="0">
                <a:latin typeface="Cambria Math"/>
                <a:cs typeface="Cambria Math"/>
              </a:rPr>
              <a:t> </a:t>
            </a:r>
            <a:r>
              <a:rPr sz="1275" spc="22" baseline="45751" dirty="0">
                <a:latin typeface="Cambria Math"/>
                <a:cs typeface="Cambria Math"/>
              </a:rPr>
              <a:t>𝑪</a:t>
            </a:r>
            <a:endParaRPr sz="1275" baseline="45751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238" y="2698750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𝒔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1683" y="2696463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4" h="10794">
                <a:moveTo>
                  <a:pt x="70104" y="0"/>
                </a:moveTo>
                <a:lnTo>
                  <a:pt x="0" y="0"/>
                </a:lnTo>
                <a:lnTo>
                  <a:pt x="0" y="10668"/>
                </a:lnTo>
                <a:lnTo>
                  <a:pt x="70104" y="10668"/>
                </a:lnTo>
                <a:lnTo>
                  <a:pt x="70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22928" y="2581148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8)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7556" y="271272"/>
            <a:ext cx="3718560" cy="838200"/>
            <a:chOff x="257556" y="271272"/>
            <a:chExt cx="3718560" cy="83820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" y="271272"/>
              <a:ext cx="3718560" cy="5638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556" y="545592"/>
              <a:ext cx="2976372" cy="56387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TRANSFORMASI</a:t>
            </a:r>
            <a:r>
              <a:rPr spc="-100" dirty="0"/>
              <a:t> </a:t>
            </a:r>
            <a:r>
              <a:rPr dirty="0"/>
              <a:t>LAPLACE </a:t>
            </a:r>
            <a:r>
              <a:rPr spc="-540" dirty="0"/>
              <a:t> </a:t>
            </a:r>
            <a:r>
              <a:rPr dirty="0"/>
              <a:t>FUNGSI</a:t>
            </a:r>
            <a:r>
              <a:rPr spc="-35" dirty="0"/>
              <a:t> </a:t>
            </a:r>
            <a:r>
              <a:rPr dirty="0"/>
              <a:t>SEDERHANA</a:t>
            </a:r>
          </a:p>
        </p:txBody>
      </p:sp>
      <p:sp>
        <p:nvSpPr>
          <p:cNvPr id="18" name="object 18"/>
          <p:cNvSpPr/>
          <p:nvPr/>
        </p:nvSpPr>
        <p:spPr>
          <a:xfrm>
            <a:off x="253" y="584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894" y="1160145"/>
            <a:ext cx="1094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2.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Fungsi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y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i="1" spc="-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)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254" y="1422653"/>
            <a:ext cx="647065" cy="250190"/>
          </a:xfrm>
          <a:custGeom>
            <a:avLst/>
            <a:gdLst/>
            <a:ahLst/>
            <a:cxnLst/>
            <a:rect l="l" t="t" r="r" b="b"/>
            <a:pathLst>
              <a:path w="647064" h="250189">
                <a:moveTo>
                  <a:pt x="35445" y="0"/>
                </a:moveTo>
                <a:lnTo>
                  <a:pt x="0" y="0"/>
                </a:lnTo>
                <a:lnTo>
                  <a:pt x="0" y="6350"/>
                </a:lnTo>
                <a:lnTo>
                  <a:pt x="0" y="243840"/>
                </a:lnTo>
                <a:lnTo>
                  <a:pt x="0" y="250190"/>
                </a:lnTo>
                <a:lnTo>
                  <a:pt x="35445" y="250190"/>
                </a:lnTo>
                <a:lnTo>
                  <a:pt x="35445" y="243840"/>
                </a:lnTo>
                <a:lnTo>
                  <a:pt x="13728" y="243840"/>
                </a:lnTo>
                <a:lnTo>
                  <a:pt x="13728" y="6350"/>
                </a:lnTo>
                <a:lnTo>
                  <a:pt x="35445" y="6350"/>
                </a:lnTo>
                <a:lnTo>
                  <a:pt x="35445" y="0"/>
                </a:lnTo>
                <a:close/>
              </a:path>
              <a:path w="647064" h="250189">
                <a:moveTo>
                  <a:pt x="243725" y="120142"/>
                </a:moveTo>
                <a:lnTo>
                  <a:pt x="176669" y="120142"/>
                </a:lnTo>
                <a:lnTo>
                  <a:pt x="176669" y="130810"/>
                </a:lnTo>
                <a:lnTo>
                  <a:pt x="243725" y="130810"/>
                </a:lnTo>
                <a:lnTo>
                  <a:pt x="243725" y="120142"/>
                </a:lnTo>
                <a:close/>
              </a:path>
              <a:path w="647064" h="250189">
                <a:moveTo>
                  <a:pt x="646696" y="0"/>
                </a:moveTo>
                <a:lnTo>
                  <a:pt x="611263" y="0"/>
                </a:lnTo>
                <a:lnTo>
                  <a:pt x="611263" y="6350"/>
                </a:lnTo>
                <a:lnTo>
                  <a:pt x="632980" y="6350"/>
                </a:lnTo>
                <a:lnTo>
                  <a:pt x="632980" y="243840"/>
                </a:lnTo>
                <a:lnTo>
                  <a:pt x="611263" y="243840"/>
                </a:lnTo>
                <a:lnTo>
                  <a:pt x="611263" y="250190"/>
                </a:lnTo>
                <a:lnTo>
                  <a:pt x="646696" y="250190"/>
                </a:lnTo>
                <a:lnTo>
                  <a:pt x="646696" y="243840"/>
                </a:lnTo>
                <a:lnTo>
                  <a:pt x="646696" y="6350"/>
                </a:lnTo>
                <a:lnTo>
                  <a:pt x="646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77464" y="1509141"/>
            <a:ext cx="378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245" algn="l"/>
              </a:tabLst>
            </a:pPr>
            <a:r>
              <a:rPr sz="1200" dirty="0">
                <a:latin typeface="Cambria Math"/>
                <a:cs typeface="Cambria Math"/>
              </a:rPr>
              <a:t>𝟎	</a:t>
            </a:r>
            <a:r>
              <a:rPr sz="1275" spc="37" baseline="3267" dirty="0">
                <a:latin typeface="Cambria Math"/>
                <a:cs typeface="Cambria Math"/>
              </a:rPr>
              <a:t>𝒔</a:t>
            </a:r>
            <a:endParaRPr sz="1275" baseline="326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0360" y="1542796"/>
            <a:ext cx="67310" cy="10795"/>
          </a:xfrm>
          <a:custGeom>
            <a:avLst/>
            <a:gdLst/>
            <a:ahLst/>
            <a:cxnLst/>
            <a:rect l="l" t="t" r="r" b="b"/>
            <a:pathLst>
              <a:path w="67310" h="10794">
                <a:moveTo>
                  <a:pt x="67055" y="0"/>
                </a:moveTo>
                <a:lnTo>
                  <a:pt x="0" y="0"/>
                </a:lnTo>
                <a:lnTo>
                  <a:pt x="0" y="10668"/>
                </a:lnTo>
                <a:lnTo>
                  <a:pt x="67055" y="10668"/>
                </a:lnTo>
                <a:lnTo>
                  <a:pt x="6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0230" y="1336929"/>
            <a:ext cx="3094355" cy="30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ts val="1105"/>
              </a:lnSpc>
              <a:spcBef>
                <a:spcPts val="100"/>
              </a:spcBef>
              <a:tabLst>
                <a:tab pos="1002665" algn="l"/>
                <a:tab pos="1513205" algn="l"/>
                <a:tab pos="1824355" algn="l"/>
              </a:tabLst>
            </a:pPr>
            <a:r>
              <a:rPr sz="850" spc="85" dirty="0">
                <a:latin typeface="Cambria Math"/>
                <a:cs typeface="Cambria Math"/>
              </a:rPr>
              <a:t>∞	</a:t>
            </a:r>
            <a:r>
              <a:rPr sz="850" spc="15" dirty="0">
                <a:latin typeface="Cambria Math"/>
                <a:cs typeface="Cambria Math"/>
              </a:rPr>
              <a:t>𝟏	</a:t>
            </a:r>
            <a:r>
              <a:rPr sz="1800" baseline="2314" dirty="0">
                <a:latin typeface="Cambria Math"/>
                <a:cs typeface="Cambria Math"/>
              </a:rPr>
              <a:t>∞	</a:t>
            </a:r>
            <a:r>
              <a:rPr sz="850" spc="15" dirty="0">
                <a:latin typeface="Cambria Math"/>
                <a:cs typeface="Cambria Math"/>
              </a:rPr>
              <a:t>𝟏   </a:t>
            </a:r>
            <a:r>
              <a:rPr sz="850" spc="120" dirty="0">
                <a:latin typeface="Cambria Math"/>
                <a:cs typeface="Cambria Math"/>
              </a:rPr>
              <a:t> </a:t>
            </a:r>
            <a:r>
              <a:rPr sz="850" spc="85" dirty="0">
                <a:latin typeface="Cambria Math"/>
                <a:cs typeface="Cambria Math"/>
              </a:rPr>
              <a:t>∞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ts val="1105"/>
              </a:lnSpc>
              <a:tabLst>
                <a:tab pos="575945" algn="l"/>
                <a:tab pos="2125980" algn="l"/>
              </a:tabLst>
            </a:pPr>
            <a:r>
              <a:rPr sz="1800" spc="89" baseline="2314" dirty="0">
                <a:latin typeface="Cambria Math"/>
                <a:cs typeface="Cambria Math"/>
              </a:rPr>
              <a:t>𝐿𝒕 </a:t>
            </a:r>
            <a:r>
              <a:rPr sz="1800" baseline="2314" dirty="0">
                <a:latin typeface="Cambria Math"/>
                <a:cs typeface="Cambria Math"/>
              </a:rPr>
              <a:t>=</a:t>
            </a:r>
            <a:r>
              <a:rPr sz="1800" spc="97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∫	</a:t>
            </a:r>
            <a:r>
              <a:rPr sz="1800" spc="7" baseline="2314" dirty="0">
                <a:latin typeface="Cambria Math"/>
                <a:cs typeface="Cambria Math"/>
              </a:rPr>
              <a:t>𝒆</a:t>
            </a:r>
            <a:r>
              <a:rPr sz="1275" spc="7" baseline="32679" dirty="0">
                <a:latin typeface="Cambria Math"/>
                <a:cs typeface="Cambria Math"/>
              </a:rPr>
              <a:t>−𝒔𝒕</a:t>
            </a:r>
            <a:r>
              <a:rPr sz="1800" spc="7" baseline="2314" dirty="0">
                <a:latin typeface="Cambria Math"/>
                <a:cs typeface="Cambria Math"/>
              </a:rPr>
              <a:t>𝒕𝒅𝒕</a:t>
            </a:r>
            <a:r>
              <a:rPr sz="1800" spc="120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=</a:t>
            </a:r>
            <a:r>
              <a:rPr sz="1800" spc="577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−  </a:t>
            </a:r>
            <a:r>
              <a:rPr sz="1800" spc="202" baseline="2314" dirty="0">
                <a:latin typeface="Cambria Math"/>
                <a:cs typeface="Cambria Math"/>
              </a:rPr>
              <a:t> </a:t>
            </a:r>
            <a:r>
              <a:rPr sz="1800" spc="15" baseline="2314" dirty="0">
                <a:latin typeface="Cambria Math"/>
                <a:cs typeface="Cambria Math"/>
              </a:rPr>
              <a:t>𝒆</a:t>
            </a:r>
            <a:r>
              <a:rPr sz="1275" spc="15" baseline="32679" dirty="0">
                <a:latin typeface="Cambria Math"/>
                <a:cs typeface="Cambria Math"/>
              </a:rPr>
              <a:t>−𝒔𝒕</a:t>
            </a:r>
            <a:r>
              <a:rPr sz="1800" spc="15" baseline="2314" dirty="0">
                <a:latin typeface="Cambria Math"/>
                <a:cs typeface="Cambria Math"/>
              </a:rPr>
              <a:t>𝒕	</a:t>
            </a:r>
            <a:r>
              <a:rPr sz="1800" baseline="2314" dirty="0">
                <a:latin typeface="Cambria Math"/>
                <a:cs typeface="Cambria Math"/>
              </a:rPr>
              <a:t>+</a:t>
            </a:r>
            <a:r>
              <a:rPr sz="1800" spc="637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∫  </a:t>
            </a:r>
            <a:r>
              <a:rPr sz="1200" spc="165" dirty="0">
                <a:latin typeface="Cambria Math"/>
                <a:cs typeface="Cambria Math"/>
              </a:rPr>
              <a:t> </a:t>
            </a:r>
            <a:r>
              <a:rPr sz="1800" spc="15" baseline="2314" dirty="0">
                <a:latin typeface="Cambria Math"/>
                <a:cs typeface="Cambria Math"/>
              </a:rPr>
              <a:t>𝒆</a:t>
            </a:r>
            <a:r>
              <a:rPr sz="1275" spc="15" baseline="32679" dirty="0">
                <a:latin typeface="Cambria Math"/>
                <a:cs typeface="Cambria Math"/>
              </a:rPr>
              <a:t>−𝒔𝒕</a:t>
            </a:r>
            <a:r>
              <a:rPr sz="1800" spc="15" baseline="2314" dirty="0">
                <a:latin typeface="Cambria Math"/>
                <a:cs typeface="Cambria Math"/>
              </a:rPr>
              <a:t>𝒅𝒕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0948" y="1532001"/>
            <a:ext cx="920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𝟎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5544" y="1736344"/>
            <a:ext cx="692785" cy="250190"/>
          </a:xfrm>
          <a:custGeom>
            <a:avLst/>
            <a:gdLst/>
            <a:ahLst/>
            <a:cxnLst/>
            <a:rect l="l" t="t" r="r" b="b"/>
            <a:pathLst>
              <a:path w="692785" h="250189">
                <a:moveTo>
                  <a:pt x="67056" y="120396"/>
                </a:moveTo>
                <a:lnTo>
                  <a:pt x="0" y="120396"/>
                </a:lnTo>
                <a:lnTo>
                  <a:pt x="0" y="131064"/>
                </a:lnTo>
                <a:lnTo>
                  <a:pt x="67056" y="131064"/>
                </a:lnTo>
                <a:lnTo>
                  <a:pt x="67056" y="120396"/>
                </a:lnTo>
                <a:close/>
              </a:path>
              <a:path w="692785" h="250189">
                <a:moveTo>
                  <a:pt x="145288" y="0"/>
                </a:moveTo>
                <a:lnTo>
                  <a:pt x="109855" y="0"/>
                </a:lnTo>
                <a:lnTo>
                  <a:pt x="109855" y="7620"/>
                </a:lnTo>
                <a:lnTo>
                  <a:pt x="109855" y="243840"/>
                </a:lnTo>
                <a:lnTo>
                  <a:pt x="109855" y="250190"/>
                </a:lnTo>
                <a:lnTo>
                  <a:pt x="145288" y="250190"/>
                </a:lnTo>
                <a:lnTo>
                  <a:pt x="145288" y="243840"/>
                </a:lnTo>
                <a:lnTo>
                  <a:pt x="123571" y="243840"/>
                </a:lnTo>
                <a:lnTo>
                  <a:pt x="123571" y="7620"/>
                </a:lnTo>
                <a:lnTo>
                  <a:pt x="145288" y="7620"/>
                </a:lnTo>
                <a:lnTo>
                  <a:pt x="145288" y="0"/>
                </a:lnTo>
                <a:close/>
              </a:path>
              <a:path w="692785" h="250189">
                <a:moveTo>
                  <a:pt x="692531" y="0"/>
                </a:moveTo>
                <a:lnTo>
                  <a:pt x="657098" y="0"/>
                </a:lnTo>
                <a:lnTo>
                  <a:pt x="657098" y="7620"/>
                </a:lnTo>
                <a:lnTo>
                  <a:pt x="678815" y="7620"/>
                </a:lnTo>
                <a:lnTo>
                  <a:pt x="678815" y="243840"/>
                </a:lnTo>
                <a:lnTo>
                  <a:pt x="657098" y="243840"/>
                </a:lnTo>
                <a:lnTo>
                  <a:pt x="657098" y="250190"/>
                </a:lnTo>
                <a:lnTo>
                  <a:pt x="692531" y="250190"/>
                </a:lnTo>
                <a:lnTo>
                  <a:pt x="692531" y="243840"/>
                </a:lnTo>
                <a:lnTo>
                  <a:pt x="692531" y="7620"/>
                </a:lnTo>
                <a:lnTo>
                  <a:pt x="692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59991" y="1692020"/>
            <a:ext cx="920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𝟏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72055" y="1856740"/>
            <a:ext cx="67310" cy="10795"/>
          </a:xfrm>
          <a:custGeom>
            <a:avLst/>
            <a:gdLst/>
            <a:ahLst/>
            <a:cxnLst/>
            <a:rect l="l" t="t" r="r" b="b"/>
            <a:pathLst>
              <a:path w="67310" h="10794">
                <a:moveTo>
                  <a:pt x="67055" y="0"/>
                </a:moveTo>
                <a:lnTo>
                  <a:pt x="0" y="0"/>
                </a:lnTo>
                <a:lnTo>
                  <a:pt x="0" y="10668"/>
                </a:lnTo>
                <a:lnTo>
                  <a:pt x="67055" y="10668"/>
                </a:lnTo>
                <a:lnTo>
                  <a:pt x="6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4830" y="1498135"/>
            <a:ext cx="1642745" cy="5194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484"/>
              </a:spcBef>
              <a:tabLst>
                <a:tab pos="1520190" algn="l"/>
              </a:tabLst>
            </a:pPr>
            <a:r>
              <a:rPr sz="1275" spc="22" baseline="6535" dirty="0">
                <a:latin typeface="Cambria Math"/>
                <a:cs typeface="Cambria Math"/>
              </a:rPr>
              <a:t>𝟎	</a:t>
            </a:r>
            <a:r>
              <a:rPr sz="850" spc="10" dirty="0">
                <a:latin typeface="Cambria Math"/>
                <a:cs typeface="Cambria Math"/>
              </a:rPr>
              <a:t>𝒔</a:t>
            </a:r>
            <a:endParaRPr sz="850">
              <a:latin typeface="Cambria Math"/>
              <a:cs typeface="Cambria Math"/>
            </a:endParaRPr>
          </a:p>
          <a:p>
            <a:pPr marL="63500">
              <a:lnSpc>
                <a:spcPts val="1195"/>
              </a:lnSpc>
              <a:spcBef>
                <a:spcPts val="505"/>
              </a:spcBef>
            </a:pPr>
            <a:r>
              <a:rPr sz="1200" dirty="0">
                <a:latin typeface="Cambria Math"/>
                <a:cs typeface="Cambria Math"/>
              </a:rPr>
              <a:t>⇒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spc="60" dirty="0">
                <a:latin typeface="Cambria Math"/>
                <a:cs typeface="Cambria Math"/>
              </a:rPr>
              <a:t>𝐿𝒕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𝟎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𝟎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75" spc="22" baseline="45751" dirty="0">
                <a:latin typeface="Cambria Math"/>
                <a:cs typeface="Cambria Math"/>
              </a:rPr>
              <a:t>𝟏  </a:t>
            </a:r>
            <a:r>
              <a:rPr sz="1275" spc="60" baseline="4575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 </a:t>
            </a:r>
            <a:r>
              <a:rPr sz="1200" spc="10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𝒆</a:t>
            </a:r>
            <a:endParaRPr sz="1200">
              <a:latin typeface="Cambria Math"/>
              <a:cs typeface="Cambria Math"/>
            </a:endParaRPr>
          </a:p>
          <a:p>
            <a:pPr marR="144780" algn="r">
              <a:lnSpc>
                <a:spcPts val="775"/>
              </a:lnSpc>
              <a:tabLst>
                <a:tab pos="286385" algn="l"/>
              </a:tabLst>
            </a:pPr>
            <a:r>
              <a:rPr sz="850" spc="10" dirty="0">
                <a:latin typeface="Cambria Math"/>
                <a:cs typeface="Cambria Math"/>
              </a:rPr>
              <a:t>𝒔	𝒔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6335" y="1823085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𝟎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1375" y="1684401"/>
            <a:ext cx="763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50" spc="5" dirty="0">
                <a:latin typeface="Cambria Math"/>
                <a:cs typeface="Cambria Math"/>
              </a:rPr>
              <a:t>−𝒔𝒕 </a:t>
            </a:r>
            <a:r>
              <a:rPr sz="850" spc="70" dirty="0">
                <a:latin typeface="Cambria Math"/>
                <a:cs typeface="Cambria Math"/>
              </a:rPr>
              <a:t> </a:t>
            </a:r>
            <a:r>
              <a:rPr sz="1800" baseline="13888" dirty="0">
                <a:latin typeface="Cambria Math"/>
                <a:cs typeface="Cambria Math"/>
              </a:rPr>
              <a:t>∞</a:t>
            </a:r>
            <a:r>
              <a:rPr sz="1800" spc="75" baseline="13888" dirty="0">
                <a:latin typeface="Cambria Math"/>
                <a:cs typeface="Cambria Math"/>
              </a:rPr>
              <a:t> </a:t>
            </a:r>
            <a:r>
              <a:rPr sz="1800" baseline="-20833" dirty="0">
                <a:latin typeface="Cambria Math"/>
                <a:cs typeface="Cambria Math"/>
              </a:rPr>
              <a:t>=</a:t>
            </a:r>
            <a:r>
              <a:rPr sz="1800" spc="322" baseline="-20833" dirty="0">
                <a:latin typeface="Cambria Math"/>
                <a:cs typeface="Cambria Math"/>
              </a:rPr>
              <a:t> </a:t>
            </a:r>
            <a:r>
              <a:rPr sz="1275" spc="22" baseline="16339" dirty="0">
                <a:latin typeface="Cambria Math"/>
                <a:cs typeface="Cambria Math"/>
              </a:rPr>
              <a:t>𝟏</a:t>
            </a:r>
            <a:endParaRPr sz="1275" baseline="16339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9036" y="1824608"/>
            <a:ext cx="18732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275" spc="15" baseline="-16339" dirty="0">
                <a:latin typeface="Cambria Math"/>
                <a:cs typeface="Cambria Math"/>
              </a:rPr>
              <a:t>𝒔</a:t>
            </a:r>
            <a:r>
              <a:rPr sz="700" spc="10" dirty="0">
                <a:latin typeface="Cambria Math"/>
                <a:cs typeface="Cambria Math"/>
              </a:rPr>
              <a:t>𝟐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46248" y="1856740"/>
            <a:ext cx="114300" cy="10795"/>
          </a:xfrm>
          <a:custGeom>
            <a:avLst/>
            <a:gdLst/>
            <a:ahLst/>
            <a:cxnLst/>
            <a:rect l="l" t="t" r="r" b="b"/>
            <a:pathLst>
              <a:path w="114300" h="10794">
                <a:moveTo>
                  <a:pt x="114300" y="0"/>
                </a:moveTo>
                <a:lnTo>
                  <a:pt x="0" y="0"/>
                </a:lnTo>
                <a:lnTo>
                  <a:pt x="0" y="10668"/>
                </a:lnTo>
                <a:lnTo>
                  <a:pt x="114300" y="1066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5630" y="2009013"/>
            <a:ext cx="647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sehingga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3694" y="2269617"/>
            <a:ext cx="52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latin typeface="Cambria Math"/>
                <a:cs typeface="Cambria Math"/>
              </a:rPr>
              <a:t>𝐿𝒕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200" dirty="0">
                <a:latin typeface="Cambria Math"/>
                <a:cs typeface="Cambria Math"/>
              </a:rPr>
              <a:t> </a:t>
            </a:r>
            <a:r>
              <a:rPr sz="1275" spc="22" baseline="45751" dirty="0">
                <a:latin typeface="Cambria Math"/>
                <a:cs typeface="Cambria Math"/>
              </a:rPr>
              <a:t>𝟏</a:t>
            </a:r>
            <a:endParaRPr sz="1275" baseline="45751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3738" y="2353437"/>
            <a:ext cx="18732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275" spc="15" baseline="-16339" dirty="0">
                <a:latin typeface="Cambria Math"/>
                <a:cs typeface="Cambria Math"/>
              </a:rPr>
              <a:t>𝒔</a:t>
            </a:r>
            <a:r>
              <a:rPr sz="700" spc="10" dirty="0">
                <a:latin typeface="Cambria Math"/>
                <a:cs typeface="Cambria Math"/>
              </a:rPr>
              <a:t>𝟐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51203" y="2385568"/>
            <a:ext cx="114300" cy="10795"/>
          </a:xfrm>
          <a:custGeom>
            <a:avLst/>
            <a:gdLst/>
            <a:ahLst/>
            <a:cxnLst/>
            <a:rect l="l" t="t" r="r" b="b"/>
            <a:pathLst>
              <a:path w="114300" h="10794">
                <a:moveTo>
                  <a:pt x="114300" y="0"/>
                </a:moveTo>
                <a:lnTo>
                  <a:pt x="0" y="0"/>
                </a:lnTo>
                <a:lnTo>
                  <a:pt x="0" y="10667"/>
                </a:lnTo>
                <a:lnTo>
                  <a:pt x="114300" y="10667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22928" y="2269617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9)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7556" y="271272"/>
            <a:ext cx="3718560" cy="838200"/>
            <a:chOff x="257556" y="271272"/>
            <a:chExt cx="3718560" cy="83820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" y="271272"/>
              <a:ext cx="3718560" cy="5638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556" y="545592"/>
              <a:ext cx="3046475" cy="5638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4951" y="707136"/>
              <a:ext cx="225551" cy="2971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7623" y="707136"/>
              <a:ext cx="711708" cy="2971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6452" y="707136"/>
              <a:ext cx="225551" cy="297179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TRANSFORMASI</a:t>
            </a:r>
            <a:r>
              <a:rPr spc="-95" dirty="0"/>
              <a:t> </a:t>
            </a:r>
            <a:r>
              <a:rPr dirty="0"/>
              <a:t>LAPLACE </a:t>
            </a:r>
            <a:r>
              <a:rPr spc="-540" dirty="0"/>
              <a:t> </a:t>
            </a:r>
            <a:r>
              <a:rPr dirty="0"/>
              <a:t>FUNGSI</a:t>
            </a:r>
            <a:r>
              <a:rPr spc="-40" dirty="0"/>
              <a:t> </a:t>
            </a:r>
            <a:r>
              <a:rPr dirty="0"/>
              <a:t>SEDERHANA</a:t>
            </a:r>
            <a:r>
              <a:rPr spc="-20" dirty="0"/>
              <a:t> </a:t>
            </a:r>
            <a:r>
              <a:rPr sz="1000" spc="-5" dirty="0"/>
              <a:t>(Lanjutan)</a:t>
            </a:r>
            <a:endParaRPr sz="1000"/>
          </a:p>
        </p:txBody>
      </p:sp>
      <p:sp>
        <p:nvSpPr>
          <p:cNvPr id="28" name="object 28"/>
          <p:cNvSpPr/>
          <p:nvPr/>
        </p:nvSpPr>
        <p:spPr>
          <a:xfrm>
            <a:off x="253" y="0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493" y="1160780"/>
            <a:ext cx="1240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3.</a:t>
            </a:r>
            <a:r>
              <a:rPr sz="1200" b="1" spc="1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Fungsi </a:t>
            </a:r>
            <a:r>
              <a:rPr sz="1200" b="1" i="1" spc="-5" dirty="0">
                <a:latin typeface="Times New Roman"/>
                <a:cs typeface="Times New Roman"/>
              </a:rPr>
              <a:t>y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i="1" spc="-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)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baseline="24305" dirty="0">
                <a:latin typeface="Times New Roman"/>
                <a:cs typeface="Times New Roman"/>
              </a:rPr>
              <a:t>n</a:t>
            </a:r>
            <a:endParaRPr sz="1200" baseline="24305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787" y="1471295"/>
            <a:ext cx="222504" cy="1299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9542" y="1371091"/>
            <a:ext cx="5695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89" baseline="17361" dirty="0">
                <a:latin typeface="Cambria Math"/>
                <a:cs typeface="Cambria Math"/>
              </a:rPr>
              <a:t>∞</a:t>
            </a:r>
            <a:r>
              <a:rPr sz="1200" spc="-22" baseline="17361" dirty="0">
                <a:latin typeface="Cambria Math"/>
                <a:cs typeface="Cambria Math"/>
              </a:rPr>
              <a:t> </a:t>
            </a:r>
            <a:r>
              <a:rPr sz="1650" spc="-7" baseline="-20202" dirty="0">
                <a:latin typeface="Cambria Math"/>
                <a:cs typeface="Cambria Math"/>
              </a:rPr>
              <a:t>𝒆</a:t>
            </a:r>
            <a:r>
              <a:rPr sz="800" spc="-5" dirty="0">
                <a:latin typeface="Cambria Math"/>
                <a:cs typeface="Cambria Math"/>
              </a:rPr>
              <a:t>−𝒔𝒕</a:t>
            </a:r>
            <a:r>
              <a:rPr sz="800" spc="120" dirty="0">
                <a:latin typeface="Cambria Math"/>
                <a:cs typeface="Cambria Math"/>
              </a:rPr>
              <a:t> </a:t>
            </a:r>
            <a:r>
              <a:rPr sz="800" dirty="0">
                <a:latin typeface="Cambria Math"/>
                <a:cs typeface="Cambria Math"/>
              </a:rPr>
              <a:t>𝒏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530" y="1430528"/>
            <a:ext cx="733425" cy="236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010"/>
              </a:lnSpc>
              <a:spcBef>
                <a:spcPts val="100"/>
              </a:spcBef>
            </a:pPr>
            <a:r>
              <a:rPr sz="1650" spc="172" baseline="2525" dirty="0">
                <a:latin typeface="Cambria Math"/>
                <a:cs typeface="Cambria Math"/>
              </a:rPr>
              <a:t>𝐿</a:t>
            </a:r>
            <a:r>
              <a:rPr sz="1650" spc="315" baseline="2525" dirty="0">
                <a:latin typeface="Cambria Math"/>
                <a:cs typeface="Cambria Math"/>
              </a:rPr>
              <a:t> </a:t>
            </a:r>
            <a:r>
              <a:rPr sz="1650" baseline="2525" dirty="0">
                <a:latin typeface="Cambria Math"/>
                <a:cs typeface="Cambria Math"/>
              </a:rPr>
              <a:t>𝒕</a:t>
            </a:r>
            <a:r>
              <a:rPr sz="1200" baseline="31250" dirty="0">
                <a:latin typeface="Cambria Math"/>
                <a:cs typeface="Cambria Math"/>
              </a:rPr>
              <a:t>𝒏   </a:t>
            </a:r>
            <a:r>
              <a:rPr sz="1200" spc="142" baseline="31250" dirty="0">
                <a:latin typeface="Cambria Math"/>
                <a:cs typeface="Cambria Math"/>
              </a:rPr>
              <a:t> </a:t>
            </a:r>
            <a:r>
              <a:rPr sz="1650" baseline="2525" dirty="0">
                <a:latin typeface="Cambria Math"/>
                <a:cs typeface="Cambria Math"/>
              </a:rPr>
              <a:t>=</a:t>
            </a:r>
            <a:r>
              <a:rPr sz="1650" spc="30" baseline="2525" dirty="0">
                <a:latin typeface="Cambria Math"/>
                <a:cs typeface="Cambria Math"/>
              </a:rPr>
              <a:t> </a:t>
            </a:r>
            <a:r>
              <a:rPr sz="1100" spc="-229" dirty="0">
                <a:latin typeface="Cambria Math"/>
                <a:cs typeface="Cambria Math"/>
              </a:rPr>
              <a:t>∫</a:t>
            </a:r>
            <a:endParaRPr sz="1100">
              <a:latin typeface="Cambria Math"/>
              <a:cs typeface="Cambria Math"/>
            </a:endParaRPr>
          </a:p>
          <a:p>
            <a:pPr marR="43180" algn="r">
              <a:lnSpc>
                <a:spcPts val="650"/>
              </a:lnSpc>
            </a:pPr>
            <a:r>
              <a:rPr sz="800" dirty="0">
                <a:latin typeface="Cambria Math"/>
                <a:cs typeface="Cambria Math"/>
              </a:rPr>
              <a:t>𝟎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4794" y="1421129"/>
            <a:ext cx="664845" cy="229870"/>
          </a:xfrm>
          <a:custGeom>
            <a:avLst/>
            <a:gdLst/>
            <a:ahLst/>
            <a:cxnLst/>
            <a:rect l="l" t="t" r="r" b="b"/>
            <a:pathLst>
              <a:path w="664844" h="229869">
                <a:moveTo>
                  <a:pt x="32639" y="0"/>
                </a:moveTo>
                <a:lnTo>
                  <a:pt x="0" y="0"/>
                </a:lnTo>
                <a:lnTo>
                  <a:pt x="0" y="6350"/>
                </a:lnTo>
                <a:lnTo>
                  <a:pt x="0" y="224790"/>
                </a:lnTo>
                <a:lnTo>
                  <a:pt x="0" y="229870"/>
                </a:lnTo>
                <a:lnTo>
                  <a:pt x="32639" y="229870"/>
                </a:lnTo>
                <a:lnTo>
                  <a:pt x="32639" y="224790"/>
                </a:lnTo>
                <a:lnTo>
                  <a:pt x="12700" y="224790"/>
                </a:lnTo>
                <a:lnTo>
                  <a:pt x="12700" y="6350"/>
                </a:lnTo>
                <a:lnTo>
                  <a:pt x="32639" y="6350"/>
                </a:lnTo>
                <a:lnTo>
                  <a:pt x="32639" y="0"/>
                </a:lnTo>
                <a:close/>
              </a:path>
              <a:path w="664844" h="229869">
                <a:moveTo>
                  <a:pt x="664845" y="0"/>
                </a:moveTo>
                <a:lnTo>
                  <a:pt x="632206" y="0"/>
                </a:lnTo>
                <a:lnTo>
                  <a:pt x="632206" y="6350"/>
                </a:lnTo>
                <a:lnTo>
                  <a:pt x="652145" y="6350"/>
                </a:lnTo>
                <a:lnTo>
                  <a:pt x="652145" y="224790"/>
                </a:lnTo>
                <a:lnTo>
                  <a:pt x="632206" y="224790"/>
                </a:lnTo>
                <a:lnTo>
                  <a:pt x="632206" y="229870"/>
                </a:lnTo>
                <a:lnTo>
                  <a:pt x="664845" y="229870"/>
                </a:lnTo>
                <a:lnTo>
                  <a:pt x="664845" y="224790"/>
                </a:lnTo>
                <a:lnTo>
                  <a:pt x="664845" y="6350"/>
                </a:lnTo>
                <a:lnTo>
                  <a:pt x="664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85542" y="1378712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mbria Math"/>
                <a:cs typeface="Cambria Math"/>
              </a:rPr>
              <a:t>𝟏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607" y="1530604"/>
            <a:ext cx="60960" cy="9525"/>
          </a:xfrm>
          <a:custGeom>
            <a:avLst/>
            <a:gdLst/>
            <a:ahLst/>
            <a:cxnLst/>
            <a:rect l="l" t="t" r="r" b="b"/>
            <a:pathLst>
              <a:path w="60960" h="9525">
                <a:moveTo>
                  <a:pt x="60960" y="0"/>
                </a:moveTo>
                <a:lnTo>
                  <a:pt x="0" y="0"/>
                </a:lnTo>
                <a:lnTo>
                  <a:pt x="0" y="9143"/>
                </a:lnTo>
                <a:lnTo>
                  <a:pt x="60960" y="9143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3750" y="1422908"/>
            <a:ext cx="808355" cy="25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85"/>
              </a:lnSpc>
              <a:spcBef>
                <a:spcPts val="100"/>
              </a:spcBef>
            </a:pPr>
            <a:r>
              <a:rPr sz="1100" dirty="0">
                <a:latin typeface="Cambria Math"/>
                <a:cs typeface="Cambria Math"/>
              </a:rPr>
              <a:t>𝒕</a:t>
            </a:r>
            <a:r>
              <a:rPr sz="1100" spc="290" dirty="0">
                <a:latin typeface="Cambria Math"/>
                <a:cs typeface="Cambria Math"/>
              </a:rPr>
              <a:t> </a:t>
            </a:r>
            <a:r>
              <a:rPr sz="1100" spc="-5" dirty="0">
                <a:latin typeface="Cambria Math"/>
                <a:cs typeface="Cambria Math"/>
              </a:rPr>
              <a:t>𝒅𝒕</a:t>
            </a:r>
            <a:r>
              <a:rPr sz="1100" spc="40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=</a:t>
            </a:r>
            <a:r>
              <a:rPr sz="1100" spc="330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−  </a:t>
            </a:r>
            <a:r>
              <a:rPr sz="1100" spc="70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𝒆</a:t>
            </a:r>
            <a:endParaRPr sz="1100">
              <a:latin typeface="Cambria Math"/>
              <a:cs typeface="Cambria Math"/>
            </a:endParaRPr>
          </a:p>
          <a:p>
            <a:pPr marR="109855" algn="r">
              <a:lnSpc>
                <a:spcPts val="725"/>
              </a:lnSpc>
            </a:pPr>
            <a:r>
              <a:rPr sz="800" dirty="0">
                <a:latin typeface="Cambria Math"/>
                <a:cs typeface="Cambria Math"/>
              </a:rPr>
              <a:t>𝒔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22092" y="1530604"/>
            <a:ext cx="60960" cy="9525"/>
          </a:xfrm>
          <a:custGeom>
            <a:avLst/>
            <a:gdLst/>
            <a:ahLst/>
            <a:cxnLst/>
            <a:rect l="l" t="t" r="r" b="b"/>
            <a:pathLst>
              <a:path w="60960" h="9525">
                <a:moveTo>
                  <a:pt x="60960" y="0"/>
                </a:moveTo>
                <a:lnTo>
                  <a:pt x="0" y="0"/>
                </a:lnTo>
                <a:lnTo>
                  <a:pt x="0" y="9143"/>
                </a:lnTo>
                <a:lnTo>
                  <a:pt x="60960" y="9143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21686" y="1371091"/>
            <a:ext cx="1779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Cambria Math"/>
                <a:cs typeface="Cambria Math"/>
              </a:rPr>
              <a:t>−𝒔𝒕</a:t>
            </a:r>
            <a:r>
              <a:rPr sz="1650" spc="7" baseline="-20202" dirty="0">
                <a:latin typeface="Cambria Math"/>
                <a:cs typeface="Cambria Math"/>
              </a:rPr>
              <a:t>𝒕</a:t>
            </a:r>
            <a:r>
              <a:rPr sz="800" spc="5" dirty="0">
                <a:latin typeface="Cambria Math"/>
                <a:cs typeface="Cambria Math"/>
              </a:rPr>
              <a:t>𝒏  </a:t>
            </a:r>
            <a:r>
              <a:rPr sz="800" spc="85" dirty="0">
                <a:latin typeface="Cambria Math"/>
                <a:cs typeface="Cambria Math"/>
              </a:rPr>
              <a:t> </a:t>
            </a:r>
            <a:r>
              <a:rPr sz="1650" baseline="15151" dirty="0">
                <a:latin typeface="Cambria Math"/>
                <a:cs typeface="Cambria Math"/>
              </a:rPr>
              <a:t>∞</a:t>
            </a:r>
            <a:r>
              <a:rPr sz="1650" spc="-15" baseline="15151" dirty="0">
                <a:latin typeface="Cambria Math"/>
                <a:cs typeface="Cambria Math"/>
              </a:rPr>
              <a:t> </a:t>
            </a:r>
            <a:r>
              <a:rPr sz="1650" baseline="-20202" dirty="0">
                <a:latin typeface="Cambria Math"/>
                <a:cs typeface="Cambria Math"/>
              </a:rPr>
              <a:t>+</a:t>
            </a:r>
            <a:r>
              <a:rPr sz="1650" spc="7" baseline="-20202" dirty="0">
                <a:latin typeface="Cambria Math"/>
                <a:cs typeface="Cambria Math"/>
              </a:rPr>
              <a:t> </a:t>
            </a:r>
            <a:r>
              <a:rPr sz="1200" baseline="17361" dirty="0">
                <a:latin typeface="Cambria Math"/>
                <a:cs typeface="Cambria Math"/>
              </a:rPr>
              <a:t>𝟏   </a:t>
            </a:r>
            <a:r>
              <a:rPr sz="1200" spc="179" baseline="17361" dirty="0">
                <a:latin typeface="Cambria Math"/>
                <a:cs typeface="Cambria Math"/>
              </a:rPr>
              <a:t> </a:t>
            </a:r>
            <a:r>
              <a:rPr sz="1200" spc="89" baseline="17361" dirty="0">
                <a:latin typeface="Cambria Math"/>
                <a:cs typeface="Cambria Math"/>
              </a:rPr>
              <a:t>∞</a:t>
            </a:r>
            <a:r>
              <a:rPr sz="1200" spc="-22" baseline="17361" dirty="0">
                <a:latin typeface="Cambria Math"/>
                <a:cs typeface="Cambria Math"/>
              </a:rPr>
              <a:t> </a:t>
            </a:r>
            <a:r>
              <a:rPr sz="1650" baseline="-20202" dirty="0">
                <a:latin typeface="Cambria Math"/>
                <a:cs typeface="Cambria Math"/>
              </a:rPr>
              <a:t>𝒆</a:t>
            </a:r>
            <a:r>
              <a:rPr sz="800" dirty="0">
                <a:latin typeface="Cambria Math"/>
                <a:cs typeface="Cambria Math"/>
              </a:rPr>
              <a:t>−𝒔𝒕</a:t>
            </a:r>
            <a:r>
              <a:rPr sz="1650" baseline="-20202" dirty="0">
                <a:latin typeface="Cambria Math"/>
                <a:cs typeface="Cambria Math"/>
              </a:rPr>
              <a:t>𝒏𝒕</a:t>
            </a:r>
            <a:r>
              <a:rPr sz="800" dirty="0">
                <a:latin typeface="Cambria Math"/>
                <a:cs typeface="Cambria Math"/>
              </a:rPr>
              <a:t>𝒏−𝟏</a:t>
            </a:r>
            <a:r>
              <a:rPr sz="1650" baseline="-20202" dirty="0">
                <a:latin typeface="Cambria Math"/>
                <a:cs typeface="Cambria Math"/>
              </a:rPr>
              <a:t>𝒅𝒕</a:t>
            </a:r>
            <a:endParaRPr sz="1650" baseline="-20202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6657" y="1497584"/>
            <a:ext cx="5429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0515" algn="l"/>
              </a:tabLst>
            </a:pPr>
            <a:r>
              <a:rPr sz="1100" dirty="0">
                <a:latin typeface="Cambria Math"/>
                <a:cs typeface="Cambria Math"/>
              </a:rPr>
              <a:t>𝟎	</a:t>
            </a:r>
            <a:r>
              <a:rPr sz="1200" baseline="3472" dirty="0">
                <a:latin typeface="Cambria Math"/>
                <a:cs typeface="Cambria Math"/>
              </a:rPr>
              <a:t>𝒔 </a:t>
            </a:r>
            <a:r>
              <a:rPr sz="1650" spc="-172" baseline="27777" dirty="0">
                <a:latin typeface="Cambria Math"/>
                <a:cs typeface="Cambria Math"/>
              </a:rPr>
              <a:t>∫</a:t>
            </a:r>
            <a:r>
              <a:rPr sz="1200" spc="-172" baseline="10416" dirty="0">
                <a:latin typeface="Cambria Math"/>
                <a:cs typeface="Cambria Math"/>
              </a:rPr>
              <a:t>𝟎</a:t>
            </a:r>
            <a:endParaRPr sz="1200" baseline="10416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2683" y="1744726"/>
            <a:ext cx="1183005" cy="141605"/>
            <a:chOff x="892683" y="1744726"/>
            <a:chExt cx="1183005" cy="14160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683" y="1744726"/>
              <a:ext cx="242316" cy="1410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04060" y="1809495"/>
              <a:ext cx="71755" cy="10795"/>
            </a:xfrm>
            <a:custGeom>
              <a:avLst/>
              <a:gdLst/>
              <a:ahLst/>
              <a:cxnLst/>
              <a:rect l="l" t="t" r="r" b="b"/>
              <a:pathLst>
                <a:path w="71755" h="10794">
                  <a:moveTo>
                    <a:pt x="71627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71627" y="1066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61514" y="1811528"/>
            <a:ext cx="148336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388745" algn="l"/>
              </a:tabLst>
            </a:pPr>
            <a:r>
              <a:rPr sz="850" spc="10" dirty="0">
                <a:latin typeface="Cambria Math"/>
                <a:cs typeface="Cambria Math"/>
              </a:rPr>
              <a:t>𝒔  </a:t>
            </a:r>
            <a:r>
              <a:rPr sz="850" spc="150" dirty="0">
                <a:latin typeface="Cambria Math"/>
                <a:cs typeface="Cambria Math"/>
              </a:rPr>
              <a:t> </a:t>
            </a:r>
            <a:r>
              <a:rPr sz="1275" spc="22" baseline="6535" dirty="0">
                <a:latin typeface="Cambria Math"/>
                <a:cs typeface="Cambria Math"/>
              </a:rPr>
              <a:t>𝟎	</a:t>
            </a:r>
            <a:r>
              <a:rPr sz="850" spc="10" dirty="0">
                <a:latin typeface="Cambria Math"/>
                <a:cs typeface="Cambria Math"/>
              </a:rPr>
              <a:t>𝒔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42132" y="1722754"/>
            <a:ext cx="608330" cy="184150"/>
          </a:xfrm>
          <a:custGeom>
            <a:avLst/>
            <a:gdLst/>
            <a:ahLst/>
            <a:cxnLst/>
            <a:rect l="l" t="t" r="r" b="b"/>
            <a:pathLst>
              <a:path w="608329" h="184150">
                <a:moveTo>
                  <a:pt x="71628" y="86741"/>
                </a:moveTo>
                <a:lnTo>
                  <a:pt x="0" y="86741"/>
                </a:lnTo>
                <a:lnTo>
                  <a:pt x="0" y="97409"/>
                </a:lnTo>
                <a:lnTo>
                  <a:pt x="71628" y="97409"/>
                </a:lnTo>
                <a:lnTo>
                  <a:pt x="71628" y="86741"/>
                </a:lnTo>
                <a:close/>
              </a:path>
              <a:path w="608329" h="184150">
                <a:moveTo>
                  <a:pt x="258699" y="6096"/>
                </a:moveTo>
                <a:lnTo>
                  <a:pt x="256794" y="0"/>
                </a:lnTo>
                <a:lnTo>
                  <a:pt x="245846" y="4267"/>
                </a:lnTo>
                <a:lnTo>
                  <a:pt x="236258" y="10960"/>
                </a:lnTo>
                <a:lnTo>
                  <a:pt x="215468" y="44970"/>
                </a:lnTo>
                <a:lnTo>
                  <a:pt x="208407" y="92075"/>
                </a:lnTo>
                <a:lnTo>
                  <a:pt x="209181" y="108864"/>
                </a:lnTo>
                <a:lnTo>
                  <a:pt x="220980" y="152400"/>
                </a:lnTo>
                <a:lnTo>
                  <a:pt x="256794" y="184023"/>
                </a:lnTo>
                <a:lnTo>
                  <a:pt x="258699" y="177927"/>
                </a:lnTo>
                <a:lnTo>
                  <a:pt x="250215" y="173583"/>
                </a:lnTo>
                <a:lnTo>
                  <a:pt x="242849" y="167195"/>
                </a:lnTo>
                <a:lnTo>
                  <a:pt x="224472" y="123037"/>
                </a:lnTo>
                <a:lnTo>
                  <a:pt x="222123" y="91948"/>
                </a:lnTo>
                <a:lnTo>
                  <a:pt x="222707" y="75907"/>
                </a:lnTo>
                <a:lnTo>
                  <a:pt x="231394" y="35560"/>
                </a:lnTo>
                <a:lnTo>
                  <a:pt x="250215" y="10452"/>
                </a:lnTo>
                <a:lnTo>
                  <a:pt x="258699" y="6096"/>
                </a:lnTo>
                <a:close/>
              </a:path>
              <a:path w="608329" h="184150">
                <a:moveTo>
                  <a:pt x="608330" y="91948"/>
                </a:moveTo>
                <a:lnTo>
                  <a:pt x="601256" y="44970"/>
                </a:lnTo>
                <a:lnTo>
                  <a:pt x="580517" y="10960"/>
                </a:lnTo>
                <a:lnTo>
                  <a:pt x="559943" y="0"/>
                </a:lnTo>
                <a:lnTo>
                  <a:pt x="558038" y="6096"/>
                </a:lnTo>
                <a:lnTo>
                  <a:pt x="566508" y="10452"/>
                </a:lnTo>
                <a:lnTo>
                  <a:pt x="573874" y="16827"/>
                </a:lnTo>
                <a:lnTo>
                  <a:pt x="592264" y="61112"/>
                </a:lnTo>
                <a:lnTo>
                  <a:pt x="594614" y="92075"/>
                </a:lnTo>
                <a:lnTo>
                  <a:pt x="594017" y="108254"/>
                </a:lnTo>
                <a:lnTo>
                  <a:pt x="585343" y="148463"/>
                </a:lnTo>
                <a:lnTo>
                  <a:pt x="558038" y="177927"/>
                </a:lnTo>
                <a:lnTo>
                  <a:pt x="559943" y="184023"/>
                </a:lnTo>
                <a:lnTo>
                  <a:pt x="595757" y="152400"/>
                </a:lnTo>
                <a:lnTo>
                  <a:pt x="607542" y="108864"/>
                </a:lnTo>
                <a:lnTo>
                  <a:pt x="608330" y="91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0230" y="1701800"/>
            <a:ext cx="33578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314" dirty="0">
                <a:latin typeface="Cambria Math"/>
                <a:cs typeface="Cambria Math"/>
              </a:rPr>
              <a:t>⇒</a:t>
            </a:r>
            <a:r>
              <a:rPr sz="1800" spc="89" baseline="2314" dirty="0">
                <a:latin typeface="Cambria Math"/>
                <a:cs typeface="Cambria Math"/>
              </a:rPr>
              <a:t> </a:t>
            </a:r>
            <a:r>
              <a:rPr sz="1800" spc="179" baseline="2314" dirty="0">
                <a:latin typeface="Cambria Math"/>
                <a:cs typeface="Cambria Math"/>
              </a:rPr>
              <a:t>𝐿</a:t>
            </a:r>
            <a:r>
              <a:rPr sz="1800" spc="382" baseline="2314" dirty="0">
                <a:latin typeface="Cambria Math"/>
                <a:cs typeface="Cambria Math"/>
              </a:rPr>
              <a:t> </a:t>
            </a:r>
            <a:r>
              <a:rPr sz="1800" spc="7" baseline="2314" dirty="0">
                <a:latin typeface="Cambria Math"/>
                <a:cs typeface="Cambria Math"/>
              </a:rPr>
              <a:t>𝒕</a:t>
            </a:r>
            <a:r>
              <a:rPr sz="1275" spc="7" baseline="32679" dirty="0">
                <a:latin typeface="Cambria Math"/>
                <a:cs typeface="Cambria Math"/>
              </a:rPr>
              <a:t>𝒏   </a:t>
            </a:r>
            <a:r>
              <a:rPr sz="1275" spc="157" baseline="32679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=</a:t>
            </a:r>
            <a:r>
              <a:rPr sz="1800" spc="82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−𝟎 +</a:t>
            </a:r>
            <a:r>
              <a:rPr sz="1800" spc="-22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𝟎</a:t>
            </a:r>
            <a:r>
              <a:rPr sz="1800" spc="7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+</a:t>
            </a:r>
            <a:r>
              <a:rPr sz="1800" spc="-15" baseline="2314" dirty="0">
                <a:latin typeface="Cambria Math"/>
                <a:cs typeface="Cambria Math"/>
              </a:rPr>
              <a:t> </a:t>
            </a:r>
            <a:r>
              <a:rPr sz="1275" spc="22" baseline="49019" dirty="0">
                <a:latin typeface="Cambria Math"/>
                <a:cs typeface="Cambria Math"/>
              </a:rPr>
              <a:t>𝒏</a:t>
            </a:r>
            <a:r>
              <a:rPr sz="1275" spc="7" baseline="49019" dirty="0">
                <a:latin typeface="Cambria Math"/>
                <a:cs typeface="Cambria Math"/>
              </a:rPr>
              <a:t> </a:t>
            </a:r>
            <a:r>
              <a:rPr sz="1200" spc="40" dirty="0">
                <a:latin typeface="Cambria Math"/>
                <a:cs typeface="Cambria Math"/>
              </a:rPr>
              <a:t>∫</a:t>
            </a:r>
            <a:r>
              <a:rPr sz="1275" spc="60" baseline="52287" dirty="0">
                <a:latin typeface="Cambria Math"/>
                <a:cs typeface="Cambria Math"/>
              </a:rPr>
              <a:t>∞</a:t>
            </a:r>
            <a:r>
              <a:rPr sz="1275" spc="15" baseline="52287" dirty="0">
                <a:latin typeface="Cambria Math"/>
                <a:cs typeface="Cambria Math"/>
              </a:rPr>
              <a:t> </a:t>
            </a:r>
            <a:r>
              <a:rPr sz="1800" spc="15" baseline="2314" dirty="0">
                <a:latin typeface="Cambria Math"/>
                <a:cs typeface="Cambria Math"/>
              </a:rPr>
              <a:t>𝒆</a:t>
            </a:r>
            <a:r>
              <a:rPr sz="1275" spc="15" baseline="32679" dirty="0">
                <a:latin typeface="Cambria Math"/>
                <a:cs typeface="Cambria Math"/>
              </a:rPr>
              <a:t>−𝒔𝒕</a:t>
            </a:r>
            <a:r>
              <a:rPr sz="1800" spc="15" baseline="2314" dirty="0">
                <a:latin typeface="Cambria Math"/>
                <a:cs typeface="Cambria Math"/>
              </a:rPr>
              <a:t>𝒏𝒕</a:t>
            </a:r>
            <a:r>
              <a:rPr sz="1275" spc="15" baseline="32679" dirty="0">
                <a:latin typeface="Cambria Math"/>
                <a:cs typeface="Cambria Math"/>
              </a:rPr>
              <a:t>𝒏−𝟏</a:t>
            </a:r>
            <a:r>
              <a:rPr sz="1800" spc="15" baseline="2314" dirty="0">
                <a:latin typeface="Cambria Math"/>
                <a:cs typeface="Cambria Math"/>
              </a:rPr>
              <a:t>𝒅𝒕</a:t>
            </a:r>
            <a:r>
              <a:rPr sz="1800" spc="97" baseline="2314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=</a:t>
            </a:r>
            <a:r>
              <a:rPr sz="1800" spc="82" baseline="2314" dirty="0">
                <a:latin typeface="Cambria Math"/>
                <a:cs typeface="Cambria Math"/>
              </a:rPr>
              <a:t> </a:t>
            </a:r>
            <a:r>
              <a:rPr sz="1275" spc="22" baseline="49019" dirty="0">
                <a:latin typeface="Cambria Math"/>
                <a:cs typeface="Cambria Math"/>
              </a:rPr>
              <a:t>𝒏</a:t>
            </a:r>
            <a:r>
              <a:rPr sz="1275" spc="15" baseline="49019" dirty="0">
                <a:latin typeface="Cambria Math"/>
                <a:cs typeface="Cambria Math"/>
              </a:rPr>
              <a:t> </a:t>
            </a:r>
            <a:r>
              <a:rPr sz="1800" spc="179" baseline="2314" dirty="0">
                <a:latin typeface="Cambria Math"/>
                <a:cs typeface="Cambria Math"/>
              </a:rPr>
              <a:t>𝐿</a:t>
            </a:r>
            <a:r>
              <a:rPr sz="1800" spc="405" baseline="2314" dirty="0">
                <a:latin typeface="Cambria Math"/>
                <a:cs typeface="Cambria Math"/>
              </a:rPr>
              <a:t> </a:t>
            </a:r>
            <a:r>
              <a:rPr sz="1800" spc="7" baseline="2314" dirty="0">
                <a:latin typeface="Cambria Math"/>
                <a:cs typeface="Cambria Math"/>
              </a:rPr>
              <a:t>𝒕</a:t>
            </a:r>
            <a:r>
              <a:rPr sz="1275" spc="7" baseline="32679" dirty="0">
                <a:latin typeface="Cambria Math"/>
                <a:cs typeface="Cambria Math"/>
              </a:rPr>
              <a:t>𝒏−𝟏</a:t>
            </a:r>
            <a:endParaRPr sz="1275" baseline="32679">
              <a:latin typeface="Cambria Math"/>
              <a:cs typeface="Cambria Math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683" y="2026666"/>
            <a:ext cx="242316" cy="14109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333627" y="1927352"/>
            <a:ext cx="9779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𝒏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45692" y="2004694"/>
            <a:ext cx="608330" cy="184150"/>
          </a:xfrm>
          <a:custGeom>
            <a:avLst/>
            <a:gdLst/>
            <a:ahLst/>
            <a:cxnLst/>
            <a:rect l="l" t="t" r="r" b="b"/>
            <a:pathLst>
              <a:path w="608330" h="184150">
                <a:moveTo>
                  <a:pt x="71628" y="86741"/>
                </a:moveTo>
                <a:lnTo>
                  <a:pt x="0" y="86741"/>
                </a:lnTo>
                <a:lnTo>
                  <a:pt x="0" y="97409"/>
                </a:lnTo>
                <a:lnTo>
                  <a:pt x="71628" y="97409"/>
                </a:lnTo>
                <a:lnTo>
                  <a:pt x="71628" y="86741"/>
                </a:lnTo>
                <a:close/>
              </a:path>
              <a:path w="608330" h="184150">
                <a:moveTo>
                  <a:pt x="258699" y="6096"/>
                </a:moveTo>
                <a:lnTo>
                  <a:pt x="256794" y="0"/>
                </a:lnTo>
                <a:lnTo>
                  <a:pt x="245846" y="4267"/>
                </a:lnTo>
                <a:lnTo>
                  <a:pt x="236258" y="10960"/>
                </a:lnTo>
                <a:lnTo>
                  <a:pt x="215468" y="44970"/>
                </a:lnTo>
                <a:lnTo>
                  <a:pt x="208407" y="92075"/>
                </a:lnTo>
                <a:lnTo>
                  <a:pt x="209181" y="108864"/>
                </a:lnTo>
                <a:lnTo>
                  <a:pt x="220980" y="152400"/>
                </a:lnTo>
                <a:lnTo>
                  <a:pt x="256794" y="184023"/>
                </a:lnTo>
                <a:lnTo>
                  <a:pt x="258699" y="177927"/>
                </a:lnTo>
                <a:lnTo>
                  <a:pt x="250215" y="173583"/>
                </a:lnTo>
                <a:lnTo>
                  <a:pt x="242849" y="167195"/>
                </a:lnTo>
                <a:lnTo>
                  <a:pt x="224472" y="123037"/>
                </a:lnTo>
                <a:lnTo>
                  <a:pt x="222123" y="91948"/>
                </a:lnTo>
                <a:lnTo>
                  <a:pt x="222707" y="75907"/>
                </a:lnTo>
                <a:lnTo>
                  <a:pt x="231394" y="35560"/>
                </a:lnTo>
                <a:lnTo>
                  <a:pt x="250215" y="10452"/>
                </a:lnTo>
                <a:lnTo>
                  <a:pt x="258699" y="6096"/>
                </a:lnTo>
                <a:close/>
              </a:path>
              <a:path w="608330" h="184150">
                <a:moveTo>
                  <a:pt x="608330" y="91948"/>
                </a:moveTo>
                <a:lnTo>
                  <a:pt x="601256" y="44970"/>
                </a:lnTo>
                <a:lnTo>
                  <a:pt x="580517" y="10960"/>
                </a:lnTo>
                <a:lnTo>
                  <a:pt x="559943" y="0"/>
                </a:lnTo>
                <a:lnTo>
                  <a:pt x="558025" y="6096"/>
                </a:lnTo>
                <a:lnTo>
                  <a:pt x="566508" y="10452"/>
                </a:lnTo>
                <a:lnTo>
                  <a:pt x="573874" y="16840"/>
                </a:lnTo>
                <a:lnTo>
                  <a:pt x="592251" y="61112"/>
                </a:lnTo>
                <a:lnTo>
                  <a:pt x="594601" y="92075"/>
                </a:lnTo>
                <a:lnTo>
                  <a:pt x="594017" y="108254"/>
                </a:lnTo>
                <a:lnTo>
                  <a:pt x="585343" y="148463"/>
                </a:lnTo>
                <a:lnTo>
                  <a:pt x="558025" y="177927"/>
                </a:lnTo>
                <a:lnTo>
                  <a:pt x="559943" y="184023"/>
                </a:lnTo>
                <a:lnTo>
                  <a:pt x="595757" y="152400"/>
                </a:lnTo>
                <a:lnTo>
                  <a:pt x="607542" y="108864"/>
                </a:lnTo>
                <a:lnTo>
                  <a:pt x="608330" y="91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0230" y="1976120"/>
            <a:ext cx="1142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73125" algn="l"/>
              </a:tabLst>
            </a:pPr>
            <a:r>
              <a:rPr sz="1200" dirty="0">
                <a:latin typeface="Cambria Math"/>
                <a:cs typeface="Cambria Math"/>
              </a:rPr>
              <a:t>⇒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spc="120" dirty="0">
                <a:latin typeface="Cambria Math"/>
                <a:cs typeface="Cambria Math"/>
              </a:rPr>
              <a:t>𝐿</a:t>
            </a:r>
            <a:r>
              <a:rPr sz="1200" spc="254" dirty="0">
                <a:latin typeface="Cambria Math"/>
                <a:cs typeface="Cambria Math"/>
              </a:rPr>
              <a:t> </a:t>
            </a:r>
            <a:r>
              <a:rPr sz="1200" spc="5" dirty="0">
                <a:latin typeface="Cambria Math"/>
                <a:cs typeface="Cambria Math"/>
              </a:rPr>
              <a:t>𝒕</a:t>
            </a:r>
            <a:r>
              <a:rPr sz="1275" spc="7" baseline="29411" dirty="0">
                <a:latin typeface="Cambria Math"/>
                <a:cs typeface="Cambria Math"/>
              </a:rPr>
              <a:t>𝒏   </a:t>
            </a:r>
            <a:r>
              <a:rPr sz="1275" spc="157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	</a:t>
            </a:r>
            <a:r>
              <a:rPr sz="1200" spc="120" dirty="0">
                <a:latin typeface="Cambria Math"/>
                <a:cs typeface="Cambria Math"/>
              </a:rPr>
              <a:t>𝐿</a:t>
            </a:r>
            <a:r>
              <a:rPr sz="1200" spc="2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𝒕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1286" y="1960880"/>
            <a:ext cx="2444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0" dirty="0">
                <a:latin typeface="Cambria Math"/>
                <a:cs typeface="Cambria Math"/>
              </a:rPr>
              <a:t>𝒏</a:t>
            </a:r>
            <a:r>
              <a:rPr sz="850" spc="-5" dirty="0">
                <a:latin typeface="Cambria Math"/>
                <a:cs typeface="Cambria Math"/>
              </a:rPr>
              <a:t>−</a:t>
            </a:r>
            <a:r>
              <a:rPr sz="850" spc="25" dirty="0">
                <a:latin typeface="Cambria Math"/>
                <a:cs typeface="Cambria Math"/>
              </a:rPr>
              <a:t>𝟏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630" y="2085235"/>
            <a:ext cx="1522095" cy="3613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190"/>
              </a:spcBef>
            </a:pPr>
            <a:r>
              <a:rPr sz="850" spc="10" dirty="0">
                <a:latin typeface="Cambria Math"/>
                <a:cs typeface="Cambria Math"/>
              </a:rPr>
              <a:t>𝒔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dengan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yang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7556" y="271272"/>
            <a:ext cx="3718560" cy="838200"/>
            <a:chOff x="257556" y="271272"/>
            <a:chExt cx="3718560" cy="83820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556" y="271272"/>
              <a:ext cx="3718560" cy="5638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556" y="545592"/>
              <a:ext cx="3046475" cy="5638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4951" y="707136"/>
              <a:ext cx="225551" cy="2971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7623" y="707136"/>
              <a:ext cx="711708" cy="2971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6452" y="707136"/>
              <a:ext cx="225551" cy="297179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TRANSFORMASI</a:t>
            </a:r>
            <a:r>
              <a:rPr spc="-95" dirty="0"/>
              <a:t> </a:t>
            </a:r>
            <a:r>
              <a:rPr dirty="0"/>
              <a:t>LAPLACE </a:t>
            </a:r>
            <a:r>
              <a:rPr spc="-540" dirty="0"/>
              <a:t> </a:t>
            </a:r>
            <a:r>
              <a:rPr dirty="0"/>
              <a:t>FUNGSI</a:t>
            </a:r>
            <a:r>
              <a:rPr spc="-40" dirty="0"/>
              <a:t> </a:t>
            </a:r>
            <a:r>
              <a:rPr dirty="0"/>
              <a:t>SEDERHANA</a:t>
            </a:r>
            <a:r>
              <a:rPr spc="-20" dirty="0"/>
              <a:t> </a:t>
            </a:r>
            <a:r>
              <a:rPr sz="1000" spc="-5" dirty="0"/>
              <a:t>(Lanjutan)</a:t>
            </a:r>
            <a:endParaRPr sz="1000"/>
          </a:p>
        </p:txBody>
      </p:sp>
      <p:sp>
        <p:nvSpPr>
          <p:cNvPr id="32" name="object 32"/>
          <p:cNvSpPr/>
          <p:nvPr/>
        </p:nvSpPr>
        <p:spPr>
          <a:xfrm>
            <a:off x="253" y="584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787" y="1230630"/>
            <a:ext cx="367665" cy="169545"/>
          </a:xfrm>
          <a:custGeom>
            <a:avLst/>
            <a:gdLst/>
            <a:ahLst/>
            <a:cxnLst/>
            <a:rect l="l" t="t" r="r" b="b"/>
            <a:pathLst>
              <a:path w="367665" h="169544">
                <a:moveTo>
                  <a:pt x="323088" y="0"/>
                </a:moveTo>
                <a:lnTo>
                  <a:pt x="321310" y="5588"/>
                </a:lnTo>
                <a:lnTo>
                  <a:pt x="329096" y="9638"/>
                </a:lnTo>
                <a:lnTo>
                  <a:pt x="335883" y="15509"/>
                </a:lnTo>
                <a:lnTo>
                  <a:pt x="352806" y="56260"/>
                </a:lnTo>
                <a:lnTo>
                  <a:pt x="354964" y="84708"/>
                </a:lnTo>
                <a:lnTo>
                  <a:pt x="354421" y="99593"/>
                </a:lnTo>
                <a:lnTo>
                  <a:pt x="341669" y="146200"/>
                </a:lnTo>
                <a:lnTo>
                  <a:pt x="321310" y="163702"/>
                </a:lnTo>
                <a:lnTo>
                  <a:pt x="323088" y="169418"/>
                </a:lnTo>
                <a:lnTo>
                  <a:pt x="355981" y="140334"/>
                </a:lnTo>
                <a:lnTo>
                  <a:pt x="366821" y="100187"/>
                </a:lnTo>
                <a:lnTo>
                  <a:pt x="367538" y="84708"/>
                </a:lnTo>
                <a:lnTo>
                  <a:pt x="366821" y="69159"/>
                </a:lnTo>
                <a:lnTo>
                  <a:pt x="355981" y="29082"/>
                </a:lnTo>
                <a:lnTo>
                  <a:pt x="333138" y="3901"/>
                </a:lnTo>
                <a:lnTo>
                  <a:pt x="323088" y="0"/>
                </a:lnTo>
                <a:close/>
              </a:path>
              <a:path w="367665" h="169544">
                <a:moveTo>
                  <a:pt x="44450" y="0"/>
                </a:moveTo>
                <a:lnTo>
                  <a:pt x="11556" y="29082"/>
                </a:lnTo>
                <a:lnTo>
                  <a:pt x="716" y="69159"/>
                </a:lnTo>
                <a:lnTo>
                  <a:pt x="0" y="84708"/>
                </a:lnTo>
                <a:lnTo>
                  <a:pt x="716" y="100187"/>
                </a:lnTo>
                <a:lnTo>
                  <a:pt x="11556" y="140334"/>
                </a:lnTo>
                <a:lnTo>
                  <a:pt x="44450" y="169418"/>
                </a:lnTo>
                <a:lnTo>
                  <a:pt x="46227" y="163702"/>
                </a:lnTo>
                <a:lnTo>
                  <a:pt x="38441" y="159726"/>
                </a:lnTo>
                <a:lnTo>
                  <a:pt x="31654" y="153892"/>
                </a:lnTo>
                <a:lnTo>
                  <a:pt x="14731" y="113204"/>
                </a:lnTo>
                <a:lnTo>
                  <a:pt x="12573" y="84708"/>
                </a:lnTo>
                <a:lnTo>
                  <a:pt x="13116" y="69877"/>
                </a:lnTo>
                <a:lnTo>
                  <a:pt x="25868" y="23215"/>
                </a:lnTo>
                <a:lnTo>
                  <a:pt x="46227" y="5588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39722" y="1300353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𝒔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9492" y="1222882"/>
            <a:ext cx="756285" cy="184150"/>
          </a:xfrm>
          <a:custGeom>
            <a:avLst/>
            <a:gdLst/>
            <a:ahLst/>
            <a:cxnLst/>
            <a:rect l="l" t="t" r="r" b="b"/>
            <a:pathLst>
              <a:path w="756285" h="184150">
                <a:moveTo>
                  <a:pt x="219456" y="86741"/>
                </a:moveTo>
                <a:lnTo>
                  <a:pt x="0" y="86741"/>
                </a:lnTo>
                <a:lnTo>
                  <a:pt x="0" y="95885"/>
                </a:lnTo>
                <a:lnTo>
                  <a:pt x="219456" y="95885"/>
                </a:lnTo>
                <a:lnTo>
                  <a:pt x="219456" y="86741"/>
                </a:lnTo>
                <a:close/>
              </a:path>
              <a:path w="756285" h="184150">
                <a:moveTo>
                  <a:pt x="405003" y="6096"/>
                </a:moveTo>
                <a:lnTo>
                  <a:pt x="403098" y="0"/>
                </a:lnTo>
                <a:lnTo>
                  <a:pt x="392150" y="4267"/>
                </a:lnTo>
                <a:lnTo>
                  <a:pt x="382562" y="10960"/>
                </a:lnTo>
                <a:lnTo>
                  <a:pt x="361772" y="44970"/>
                </a:lnTo>
                <a:lnTo>
                  <a:pt x="354711" y="92075"/>
                </a:lnTo>
                <a:lnTo>
                  <a:pt x="355485" y="108864"/>
                </a:lnTo>
                <a:lnTo>
                  <a:pt x="367284" y="152400"/>
                </a:lnTo>
                <a:lnTo>
                  <a:pt x="403098" y="184023"/>
                </a:lnTo>
                <a:lnTo>
                  <a:pt x="405003" y="177927"/>
                </a:lnTo>
                <a:lnTo>
                  <a:pt x="396519" y="173583"/>
                </a:lnTo>
                <a:lnTo>
                  <a:pt x="389153" y="167208"/>
                </a:lnTo>
                <a:lnTo>
                  <a:pt x="370776" y="123037"/>
                </a:lnTo>
                <a:lnTo>
                  <a:pt x="368427" y="91948"/>
                </a:lnTo>
                <a:lnTo>
                  <a:pt x="369011" y="75907"/>
                </a:lnTo>
                <a:lnTo>
                  <a:pt x="377698" y="35560"/>
                </a:lnTo>
                <a:lnTo>
                  <a:pt x="396519" y="10452"/>
                </a:lnTo>
                <a:lnTo>
                  <a:pt x="405003" y="6096"/>
                </a:lnTo>
                <a:close/>
              </a:path>
              <a:path w="756285" h="184150">
                <a:moveTo>
                  <a:pt x="756158" y="91948"/>
                </a:moveTo>
                <a:lnTo>
                  <a:pt x="749084" y="44970"/>
                </a:lnTo>
                <a:lnTo>
                  <a:pt x="728345" y="10960"/>
                </a:lnTo>
                <a:lnTo>
                  <a:pt x="707771" y="0"/>
                </a:lnTo>
                <a:lnTo>
                  <a:pt x="705866" y="6096"/>
                </a:lnTo>
                <a:lnTo>
                  <a:pt x="714336" y="10452"/>
                </a:lnTo>
                <a:lnTo>
                  <a:pt x="721702" y="16827"/>
                </a:lnTo>
                <a:lnTo>
                  <a:pt x="740092" y="61112"/>
                </a:lnTo>
                <a:lnTo>
                  <a:pt x="742442" y="92075"/>
                </a:lnTo>
                <a:lnTo>
                  <a:pt x="741845" y="108254"/>
                </a:lnTo>
                <a:lnTo>
                  <a:pt x="733171" y="148463"/>
                </a:lnTo>
                <a:lnTo>
                  <a:pt x="705866" y="177927"/>
                </a:lnTo>
                <a:lnTo>
                  <a:pt x="707771" y="184023"/>
                </a:lnTo>
                <a:lnTo>
                  <a:pt x="743585" y="152400"/>
                </a:lnTo>
                <a:lnTo>
                  <a:pt x="755370" y="108864"/>
                </a:lnTo>
                <a:lnTo>
                  <a:pt x="756158" y="91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8771" y="1106805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baseline="-32828" dirty="0">
                <a:latin typeface="Cambria Math"/>
                <a:cs typeface="Cambria Math"/>
              </a:rPr>
              <a:t>=</a:t>
            </a:r>
            <a:r>
              <a:rPr sz="1650" spc="67" baseline="-32828" dirty="0">
                <a:latin typeface="Cambria Math"/>
                <a:cs typeface="Cambria Math"/>
              </a:rPr>
              <a:t> </a:t>
            </a:r>
            <a:r>
              <a:rPr sz="850" spc="5" dirty="0">
                <a:latin typeface="Cambria Math"/>
                <a:cs typeface="Cambria Math"/>
              </a:rPr>
              <a:t>𝒏−𝟏</a:t>
            </a:r>
            <a:r>
              <a:rPr sz="850" spc="-5" dirty="0">
                <a:latin typeface="Cambria Math"/>
                <a:cs typeface="Cambria Math"/>
              </a:rPr>
              <a:t> </a:t>
            </a:r>
            <a:r>
              <a:rPr sz="1800" spc="179" baseline="-30092" dirty="0">
                <a:latin typeface="Cambria Math"/>
                <a:cs typeface="Cambria Math"/>
              </a:rPr>
              <a:t>𝐿</a:t>
            </a:r>
            <a:r>
              <a:rPr sz="1800" spc="375" baseline="-30092" dirty="0">
                <a:latin typeface="Cambria Math"/>
                <a:cs typeface="Cambria Math"/>
              </a:rPr>
              <a:t> </a:t>
            </a:r>
            <a:r>
              <a:rPr sz="1800" spc="7" baseline="-30092" dirty="0">
                <a:latin typeface="Cambria Math"/>
                <a:cs typeface="Cambria Math"/>
              </a:rPr>
              <a:t>𝒕</a:t>
            </a:r>
            <a:r>
              <a:rPr sz="1275" spc="7" baseline="-16339" dirty="0">
                <a:latin typeface="Cambria Math"/>
                <a:cs typeface="Cambria Math"/>
              </a:rPr>
              <a:t>𝒏−𝟐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787" y="1517142"/>
            <a:ext cx="367665" cy="169545"/>
          </a:xfrm>
          <a:custGeom>
            <a:avLst/>
            <a:gdLst/>
            <a:ahLst/>
            <a:cxnLst/>
            <a:rect l="l" t="t" r="r" b="b"/>
            <a:pathLst>
              <a:path w="367665" h="169544">
                <a:moveTo>
                  <a:pt x="323088" y="0"/>
                </a:moveTo>
                <a:lnTo>
                  <a:pt x="321310" y="5587"/>
                </a:lnTo>
                <a:lnTo>
                  <a:pt x="329096" y="9638"/>
                </a:lnTo>
                <a:lnTo>
                  <a:pt x="335883" y="15509"/>
                </a:lnTo>
                <a:lnTo>
                  <a:pt x="352806" y="56260"/>
                </a:lnTo>
                <a:lnTo>
                  <a:pt x="354964" y="84708"/>
                </a:lnTo>
                <a:lnTo>
                  <a:pt x="354421" y="99593"/>
                </a:lnTo>
                <a:lnTo>
                  <a:pt x="341669" y="146200"/>
                </a:lnTo>
                <a:lnTo>
                  <a:pt x="321310" y="163702"/>
                </a:lnTo>
                <a:lnTo>
                  <a:pt x="323088" y="169417"/>
                </a:lnTo>
                <a:lnTo>
                  <a:pt x="355981" y="140334"/>
                </a:lnTo>
                <a:lnTo>
                  <a:pt x="366821" y="100187"/>
                </a:lnTo>
                <a:lnTo>
                  <a:pt x="367538" y="84708"/>
                </a:lnTo>
                <a:lnTo>
                  <a:pt x="366821" y="69159"/>
                </a:lnTo>
                <a:lnTo>
                  <a:pt x="355981" y="29082"/>
                </a:lnTo>
                <a:lnTo>
                  <a:pt x="333138" y="3901"/>
                </a:lnTo>
                <a:lnTo>
                  <a:pt x="323088" y="0"/>
                </a:lnTo>
                <a:close/>
              </a:path>
              <a:path w="367665" h="169544">
                <a:moveTo>
                  <a:pt x="44450" y="0"/>
                </a:moveTo>
                <a:lnTo>
                  <a:pt x="11556" y="29082"/>
                </a:lnTo>
                <a:lnTo>
                  <a:pt x="716" y="69159"/>
                </a:lnTo>
                <a:lnTo>
                  <a:pt x="0" y="84708"/>
                </a:lnTo>
                <a:lnTo>
                  <a:pt x="716" y="100187"/>
                </a:lnTo>
                <a:lnTo>
                  <a:pt x="11556" y="140334"/>
                </a:lnTo>
                <a:lnTo>
                  <a:pt x="44450" y="169417"/>
                </a:lnTo>
                <a:lnTo>
                  <a:pt x="46227" y="163702"/>
                </a:lnTo>
                <a:lnTo>
                  <a:pt x="38441" y="159726"/>
                </a:lnTo>
                <a:lnTo>
                  <a:pt x="31654" y="153892"/>
                </a:lnTo>
                <a:lnTo>
                  <a:pt x="14731" y="113204"/>
                </a:lnTo>
                <a:lnTo>
                  <a:pt x="12573" y="84708"/>
                </a:lnTo>
                <a:lnTo>
                  <a:pt x="13116" y="69877"/>
                </a:lnTo>
                <a:lnTo>
                  <a:pt x="25868" y="23215"/>
                </a:lnTo>
                <a:lnTo>
                  <a:pt x="46227" y="5587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230" y="1149477"/>
            <a:ext cx="488315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172" baseline="-20202" dirty="0">
                <a:latin typeface="Cambria Math"/>
                <a:cs typeface="Cambria Math"/>
              </a:rPr>
              <a:t>𝐿</a:t>
            </a:r>
            <a:r>
              <a:rPr sz="1650" spc="232" baseline="-20202" dirty="0">
                <a:latin typeface="Cambria Math"/>
                <a:cs typeface="Cambria Math"/>
              </a:rPr>
              <a:t> </a:t>
            </a:r>
            <a:r>
              <a:rPr sz="1650" spc="-7" baseline="-20202" dirty="0">
                <a:latin typeface="Cambria Math"/>
                <a:cs typeface="Cambria Math"/>
              </a:rPr>
              <a:t>𝒕</a:t>
            </a:r>
            <a:r>
              <a:rPr sz="800" spc="-5" dirty="0">
                <a:latin typeface="Cambria Math"/>
                <a:cs typeface="Cambria Math"/>
              </a:rPr>
              <a:t>𝒏−𝟏</a:t>
            </a:r>
            <a:endParaRPr sz="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sz="1650" spc="172" baseline="-20202" dirty="0">
                <a:latin typeface="Cambria Math"/>
                <a:cs typeface="Cambria Math"/>
              </a:rPr>
              <a:t>𝐿</a:t>
            </a:r>
            <a:r>
              <a:rPr sz="1650" spc="232" baseline="-20202" dirty="0">
                <a:latin typeface="Cambria Math"/>
                <a:cs typeface="Cambria Math"/>
              </a:rPr>
              <a:t> </a:t>
            </a:r>
            <a:r>
              <a:rPr sz="1650" spc="-7" baseline="-20202" dirty="0">
                <a:latin typeface="Cambria Math"/>
                <a:cs typeface="Cambria Math"/>
              </a:rPr>
              <a:t>𝒕</a:t>
            </a:r>
            <a:r>
              <a:rPr sz="800" spc="-5" dirty="0">
                <a:latin typeface="Cambria Math"/>
                <a:cs typeface="Cambria Math"/>
              </a:rPr>
              <a:t>𝒏−𝟐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9492" y="1509394"/>
            <a:ext cx="756285" cy="184150"/>
          </a:xfrm>
          <a:custGeom>
            <a:avLst/>
            <a:gdLst/>
            <a:ahLst/>
            <a:cxnLst/>
            <a:rect l="l" t="t" r="r" b="b"/>
            <a:pathLst>
              <a:path w="756285" h="184150">
                <a:moveTo>
                  <a:pt x="219456" y="86741"/>
                </a:moveTo>
                <a:lnTo>
                  <a:pt x="0" y="86741"/>
                </a:lnTo>
                <a:lnTo>
                  <a:pt x="0" y="95885"/>
                </a:lnTo>
                <a:lnTo>
                  <a:pt x="219456" y="95885"/>
                </a:lnTo>
                <a:lnTo>
                  <a:pt x="219456" y="86741"/>
                </a:lnTo>
                <a:close/>
              </a:path>
              <a:path w="756285" h="184150">
                <a:moveTo>
                  <a:pt x="405003" y="6096"/>
                </a:moveTo>
                <a:lnTo>
                  <a:pt x="403098" y="0"/>
                </a:lnTo>
                <a:lnTo>
                  <a:pt x="392150" y="4267"/>
                </a:lnTo>
                <a:lnTo>
                  <a:pt x="382562" y="10960"/>
                </a:lnTo>
                <a:lnTo>
                  <a:pt x="361772" y="44970"/>
                </a:lnTo>
                <a:lnTo>
                  <a:pt x="354711" y="92075"/>
                </a:lnTo>
                <a:lnTo>
                  <a:pt x="355485" y="108864"/>
                </a:lnTo>
                <a:lnTo>
                  <a:pt x="367284" y="152400"/>
                </a:lnTo>
                <a:lnTo>
                  <a:pt x="403098" y="184023"/>
                </a:lnTo>
                <a:lnTo>
                  <a:pt x="405003" y="177927"/>
                </a:lnTo>
                <a:lnTo>
                  <a:pt x="396519" y="173583"/>
                </a:lnTo>
                <a:lnTo>
                  <a:pt x="389153" y="167195"/>
                </a:lnTo>
                <a:lnTo>
                  <a:pt x="370776" y="123037"/>
                </a:lnTo>
                <a:lnTo>
                  <a:pt x="368427" y="91948"/>
                </a:lnTo>
                <a:lnTo>
                  <a:pt x="369011" y="75907"/>
                </a:lnTo>
                <a:lnTo>
                  <a:pt x="377698" y="35560"/>
                </a:lnTo>
                <a:lnTo>
                  <a:pt x="396519" y="10452"/>
                </a:lnTo>
                <a:lnTo>
                  <a:pt x="405003" y="6096"/>
                </a:lnTo>
                <a:close/>
              </a:path>
              <a:path w="756285" h="184150">
                <a:moveTo>
                  <a:pt x="756158" y="91948"/>
                </a:moveTo>
                <a:lnTo>
                  <a:pt x="749084" y="44970"/>
                </a:lnTo>
                <a:lnTo>
                  <a:pt x="728345" y="10960"/>
                </a:lnTo>
                <a:lnTo>
                  <a:pt x="707771" y="0"/>
                </a:lnTo>
                <a:lnTo>
                  <a:pt x="705866" y="6096"/>
                </a:lnTo>
                <a:lnTo>
                  <a:pt x="714336" y="10452"/>
                </a:lnTo>
                <a:lnTo>
                  <a:pt x="721702" y="16827"/>
                </a:lnTo>
                <a:lnTo>
                  <a:pt x="740092" y="61112"/>
                </a:lnTo>
                <a:lnTo>
                  <a:pt x="742442" y="92075"/>
                </a:lnTo>
                <a:lnTo>
                  <a:pt x="741845" y="108254"/>
                </a:lnTo>
                <a:lnTo>
                  <a:pt x="733171" y="148463"/>
                </a:lnTo>
                <a:lnTo>
                  <a:pt x="705866" y="177927"/>
                </a:lnTo>
                <a:lnTo>
                  <a:pt x="707771" y="184023"/>
                </a:lnTo>
                <a:lnTo>
                  <a:pt x="743585" y="152400"/>
                </a:lnTo>
                <a:lnTo>
                  <a:pt x="755370" y="108864"/>
                </a:lnTo>
                <a:lnTo>
                  <a:pt x="756158" y="91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8771" y="1393317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baseline="-32828" dirty="0">
                <a:latin typeface="Cambria Math"/>
                <a:cs typeface="Cambria Math"/>
              </a:rPr>
              <a:t>=</a:t>
            </a:r>
            <a:r>
              <a:rPr sz="1650" spc="67" baseline="-32828" dirty="0">
                <a:latin typeface="Cambria Math"/>
                <a:cs typeface="Cambria Math"/>
              </a:rPr>
              <a:t> </a:t>
            </a:r>
            <a:r>
              <a:rPr sz="850" spc="5" dirty="0">
                <a:latin typeface="Cambria Math"/>
                <a:cs typeface="Cambria Math"/>
              </a:rPr>
              <a:t>𝒏−𝟐</a:t>
            </a:r>
            <a:r>
              <a:rPr sz="850" spc="-5" dirty="0">
                <a:latin typeface="Cambria Math"/>
                <a:cs typeface="Cambria Math"/>
              </a:rPr>
              <a:t> </a:t>
            </a:r>
            <a:r>
              <a:rPr sz="1800" spc="179" baseline="-30092" dirty="0">
                <a:latin typeface="Cambria Math"/>
                <a:cs typeface="Cambria Math"/>
              </a:rPr>
              <a:t>𝐿</a:t>
            </a:r>
            <a:r>
              <a:rPr sz="1800" spc="375" baseline="-30092" dirty="0">
                <a:latin typeface="Cambria Math"/>
                <a:cs typeface="Cambria Math"/>
              </a:rPr>
              <a:t> </a:t>
            </a:r>
            <a:r>
              <a:rPr sz="1800" spc="7" baseline="-30092" dirty="0">
                <a:latin typeface="Cambria Math"/>
                <a:cs typeface="Cambria Math"/>
              </a:rPr>
              <a:t>𝒕</a:t>
            </a:r>
            <a:r>
              <a:rPr sz="1275" spc="7" baseline="-16339" dirty="0">
                <a:latin typeface="Cambria Math"/>
                <a:cs typeface="Cambria Math"/>
              </a:rPr>
              <a:t>𝒏−𝟑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075" y="1577519"/>
            <a:ext cx="313055" cy="3644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0"/>
              </a:spcBef>
            </a:pPr>
            <a:r>
              <a:rPr sz="850" spc="10" dirty="0">
                <a:latin typeface="Cambria Math"/>
                <a:cs typeface="Cambria Math"/>
              </a:rPr>
              <a:t>𝒔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Cambria Math"/>
                <a:cs typeface="Cambria Math"/>
              </a:rPr>
              <a:t>⋮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8787" y="2016887"/>
            <a:ext cx="870585" cy="184150"/>
            <a:chOff x="708787" y="2016887"/>
            <a:chExt cx="870585" cy="1841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787" y="2024634"/>
              <a:ext cx="227330" cy="16941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29284" y="2103628"/>
              <a:ext cx="67310" cy="9525"/>
            </a:xfrm>
            <a:custGeom>
              <a:avLst/>
              <a:gdLst/>
              <a:ahLst/>
              <a:cxnLst/>
              <a:rect l="l" t="t" r="r" b="b"/>
              <a:pathLst>
                <a:path w="67309" h="9525">
                  <a:moveTo>
                    <a:pt x="6705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7056" y="9144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600" y="2016887"/>
              <a:ext cx="247517" cy="18402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70230" y="1983105"/>
            <a:ext cx="986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114" dirty="0">
                <a:latin typeface="Cambria Math"/>
                <a:cs typeface="Cambria Math"/>
              </a:rPr>
              <a:t>𝐿</a:t>
            </a:r>
            <a:r>
              <a:rPr sz="1100" spc="24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𝒕</a:t>
            </a:r>
            <a:r>
              <a:rPr sz="1200" baseline="27777" dirty="0">
                <a:latin typeface="Cambria Math"/>
                <a:cs typeface="Cambria Math"/>
              </a:rPr>
              <a:t>𝟏   </a:t>
            </a:r>
            <a:r>
              <a:rPr sz="1200" spc="202" baseline="27777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=</a:t>
            </a:r>
            <a:r>
              <a:rPr sz="1100" spc="45" dirty="0">
                <a:latin typeface="Cambria Math"/>
                <a:cs typeface="Cambria Math"/>
              </a:rPr>
              <a:t> </a:t>
            </a:r>
            <a:r>
              <a:rPr sz="1275" spc="22" baseline="42483" dirty="0">
                <a:latin typeface="Cambria Math"/>
                <a:cs typeface="Cambria Math"/>
              </a:rPr>
              <a:t>𝟏</a:t>
            </a:r>
            <a:r>
              <a:rPr sz="1275" spc="-15" baseline="42483" dirty="0">
                <a:latin typeface="Cambria Math"/>
                <a:cs typeface="Cambria Math"/>
              </a:rPr>
              <a:t> </a:t>
            </a:r>
            <a:r>
              <a:rPr sz="1200" spc="120" dirty="0">
                <a:latin typeface="Cambria Math"/>
                <a:cs typeface="Cambria Math"/>
              </a:rPr>
              <a:t>𝐿</a:t>
            </a:r>
            <a:r>
              <a:rPr sz="1200" spc="245" dirty="0">
                <a:latin typeface="Cambria Math"/>
                <a:cs typeface="Cambria Math"/>
              </a:rPr>
              <a:t> </a:t>
            </a:r>
            <a:r>
              <a:rPr sz="1200" spc="5" dirty="0">
                <a:latin typeface="Cambria Math"/>
                <a:cs typeface="Cambria Math"/>
              </a:rPr>
              <a:t>𝒕</a:t>
            </a:r>
            <a:r>
              <a:rPr sz="1275" spc="7" baseline="26143" dirty="0">
                <a:latin typeface="Cambria Math"/>
                <a:cs typeface="Cambria Math"/>
              </a:rPr>
              <a:t>𝟎</a:t>
            </a:r>
            <a:endParaRPr sz="1275" baseline="26143">
              <a:latin typeface="Cambria Math"/>
              <a:cs typeface="Cambria Math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2411" y="2550922"/>
            <a:ext cx="242315" cy="14109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70230" y="2085011"/>
            <a:ext cx="882650" cy="6235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04800" algn="ctr">
              <a:lnSpc>
                <a:spcPct val="100000"/>
              </a:lnSpc>
              <a:spcBef>
                <a:spcPts val="200"/>
              </a:spcBef>
            </a:pPr>
            <a:r>
              <a:rPr sz="850" spc="10" dirty="0">
                <a:latin typeface="Cambria Math"/>
                <a:cs typeface="Cambria Math"/>
              </a:rPr>
              <a:t>𝒔</a:t>
            </a:r>
            <a:endParaRPr sz="8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latin typeface="Times New Roman"/>
                <a:cs typeface="Times New Roman"/>
              </a:rPr>
              <a:t>sehingga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83210" algn="ctr">
              <a:lnSpc>
                <a:spcPct val="100000"/>
              </a:lnSpc>
              <a:spcBef>
                <a:spcPts val="600"/>
              </a:spcBef>
            </a:pPr>
            <a:r>
              <a:rPr sz="1200" spc="120" dirty="0">
                <a:latin typeface="Cambria Math"/>
                <a:cs typeface="Cambria Math"/>
              </a:rPr>
              <a:t>𝐿</a:t>
            </a:r>
            <a:r>
              <a:rPr sz="1200" spc="254" dirty="0">
                <a:latin typeface="Cambria Math"/>
                <a:cs typeface="Cambria Math"/>
              </a:rPr>
              <a:t> </a:t>
            </a:r>
            <a:r>
              <a:rPr sz="1200" spc="5" dirty="0">
                <a:latin typeface="Cambria Math"/>
                <a:cs typeface="Cambria Math"/>
              </a:rPr>
              <a:t>𝒕</a:t>
            </a:r>
            <a:r>
              <a:rPr sz="1275" spc="7" baseline="29411" dirty="0">
                <a:latin typeface="Cambria Math"/>
                <a:cs typeface="Cambria Math"/>
              </a:rPr>
              <a:t>𝒏   </a:t>
            </a:r>
            <a:r>
              <a:rPr sz="1275" spc="157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7955" y="2450973"/>
            <a:ext cx="315595" cy="292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latin typeface="Cambria Math"/>
                <a:cs typeface="Cambria Math"/>
              </a:rPr>
              <a:t>𝒏!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275" spc="15" baseline="-16339" dirty="0">
                <a:latin typeface="Cambria Math"/>
                <a:cs typeface="Cambria Math"/>
              </a:rPr>
              <a:t>𝒔</a:t>
            </a:r>
            <a:r>
              <a:rPr sz="700" spc="10" dirty="0">
                <a:latin typeface="Cambria Math"/>
                <a:cs typeface="Cambria Math"/>
              </a:rPr>
              <a:t>𝒏−𝟏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5419" y="2615691"/>
            <a:ext cx="242570" cy="10795"/>
          </a:xfrm>
          <a:custGeom>
            <a:avLst/>
            <a:gdLst/>
            <a:ahLst/>
            <a:cxnLst/>
            <a:rect l="l" t="t" r="r" b="b"/>
            <a:pathLst>
              <a:path w="242569" h="10794">
                <a:moveTo>
                  <a:pt x="242316" y="0"/>
                </a:moveTo>
                <a:lnTo>
                  <a:pt x="0" y="0"/>
                </a:lnTo>
                <a:lnTo>
                  <a:pt x="0" y="10668"/>
                </a:lnTo>
                <a:lnTo>
                  <a:pt x="242316" y="10668"/>
                </a:lnTo>
                <a:lnTo>
                  <a:pt x="242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22928" y="2499741"/>
            <a:ext cx="27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10)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7556" y="271272"/>
            <a:ext cx="3718560" cy="838200"/>
            <a:chOff x="257556" y="271272"/>
            <a:chExt cx="3718560" cy="83820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556" y="271272"/>
              <a:ext cx="3718560" cy="5638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556" y="545592"/>
              <a:ext cx="3046475" cy="5638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4951" y="707136"/>
              <a:ext cx="225551" cy="2971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7623" y="707136"/>
              <a:ext cx="711708" cy="2971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6452" y="707136"/>
              <a:ext cx="225551" cy="297179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TRANSFORMASI</a:t>
            </a:r>
            <a:r>
              <a:rPr spc="-95" dirty="0"/>
              <a:t> </a:t>
            </a:r>
            <a:r>
              <a:rPr dirty="0"/>
              <a:t>LAPLACE </a:t>
            </a:r>
            <a:r>
              <a:rPr spc="-540" dirty="0"/>
              <a:t> </a:t>
            </a:r>
            <a:r>
              <a:rPr dirty="0"/>
              <a:t>FUNGSI</a:t>
            </a:r>
            <a:r>
              <a:rPr spc="-40" dirty="0"/>
              <a:t> </a:t>
            </a:r>
            <a:r>
              <a:rPr dirty="0"/>
              <a:t>SEDERHANA</a:t>
            </a:r>
            <a:r>
              <a:rPr spc="-20" dirty="0"/>
              <a:t> </a:t>
            </a:r>
            <a:r>
              <a:rPr sz="1000" spc="-5" dirty="0"/>
              <a:t>(Lanjutan)</a:t>
            </a:r>
            <a:endParaRPr sz="1000"/>
          </a:p>
        </p:txBody>
      </p:sp>
      <p:sp>
        <p:nvSpPr>
          <p:cNvPr id="28" name="object 28"/>
          <p:cNvSpPr/>
          <p:nvPr/>
        </p:nvSpPr>
        <p:spPr>
          <a:xfrm>
            <a:off x="253" y="0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810</Words>
  <Application>Microsoft Office PowerPoint</Application>
  <PresentationFormat>Custom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Trebuchet MS</vt:lpstr>
      <vt:lpstr>Office Theme</vt:lpstr>
      <vt:lpstr>Transformasi Laplace</vt:lpstr>
      <vt:lpstr>PENDAHULUAN</vt:lpstr>
      <vt:lpstr>PENDAHULUAN (Lanjutan)</vt:lpstr>
      <vt:lpstr>DEFINISI</vt:lpstr>
      <vt:lpstr>DEFINISI (Lanjutan)</vt:lpstr>
      <vt:lpstr>TRANSFORMASI LAPLACE  FUNGSI SEDERHANA</vt:lpstr>
      <vt:lpstr>TRANSFORMASI LAPLACE  FUNGSI SEDERHANA (Lanjutan)</vt:lpstr>
      <vt:lpstr>TRANSFORMASI LAPLACE  FUNGSI SEDERHANA (Lanjutan)</vt:lpstr>
      <vt:lpstr>TRANSFORMASI LAPLACE  FUNGSI SEDERHANA (Lanjutan)</vt:lpstr>
      <vt:lpstr>TRANSFORMASI LAPLACE  FUNGSI SEDERHANA (Lanjutan)</vt:lpstr>
      <vt:lpstr>TRANSFORMASI LAPLACE  FUNGSI SEDERHANA (Lanjutan)</vt:lpstr>
      <vt:lpstr>TRANSFORMASI LAPLACE  FUNGSI SEDERHANA (Lanjutan)</vt:lpstr>
      <vt:lpstr>TRANSFORMASI LAPLACE  FUNGSI SEDERHANA (Lanjutan)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AZ</dc:creator>
  <cp:lastModifiedBy>Asus Indonesia</cp:lastModifiedBy>
  <cp:revision>1</cp:revision>
  <dcterms:created xsi:type="dcterms:W3CDTF">2023-10-20T15:54:35Z</dcterms:created>
  <dcterms:modified xsi:type="dcterms:W3CDTF">2023-10-20T15:56:37Z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2023-10-20T00:00:00Z</vt:filetime>
  </property>
</Properties>
</file>