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7" r:id="rId5"/>
    <p:sldId id="278"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 name=""/>
        <p:cNvGrpSpPr/>
        <p:nvPr/>
      </p:nvGrpSpPr>
      <p:grpSpPr>
        <a:xfrm>
          <a:off x="0" y="0"/>
          <a:ext cx="0" cy="0"/>
          <a:chOff x="0" y="0"/>
          <a:chExt cx="0" cy="0"/>
        </a:xfrm>
      </p:grpSpPr>
      <p:sp>
        <p:nvSpPr>
          <p:cNvPr id="104872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2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104872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US"/>
          </a:p>
        </p:txBody>
      </p:sp>
      <p:sp>
        <p:nvSpPr>
          <p:cNvPr id="104872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2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2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p>
            <a:endParaRPr lang="en-US"/>
          </a:p>
        </p:txBody>
      </p:sp>
      <p:sp>
        <p:nvSpPr>
          <p:cNvPr id="1048589" name="Slide Number Placeholder 3"/>
          <p:cNvSpPr>
            <a:spLocks noGrp="1"/>
          </p:cNvSpPr>
          <p:nvPr>
            <p:ph type="sldNum" sz="quarter" idx="10"/>
          </p:nvPr>
        </p:nvSpPr>
        <p:spPr/>
        <p:txBody>
          <a:bodyPr/>
          <a:p>
            <a:fld id="{0FA51DB7-DA82-4089-BB85-1963634626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p:sp>
        <p:nvSpPr>
          <p:cNvPr id="1048642" name="Slide Image Placeholder 1"/>
          <p:cNvSpPr>
            <a:spLocks noGrp="1" noRot="1" noChangeAspect="1" noTextEdit="1"/>
          </p:cNvSpPr>
          <p:nvPr>
            <p:ph type="sldImg"/>
          </p:nvPr>
        </p:nvSpPr>
        <p:spPr/>
      </p:sp>
      <p:sp>
        <p:nvSpPr>
          <p:cNvPr id="1048643" name="Notes Placeholder 2"/>
          <p:cNvSpPr>
            <a:spLocks noGrp="1"/>
          </p:cNvSpPr>
          <p:nvPr>
            <p:ph type="body" idx="1"/>
          </p:nvPr>
        </p:nvSpPr>
        <p:spPr/>
        <p:txBody>
          <a:bodyPr wrap="square" lIns="91440" tIns="45720" rIns="91440" bIns="45720" anchor="t" anchorCtr="0"/>
          <a:p>
            <a:pPr lvl="0"/>
            <a:endParaRPr lang="fr-FR" altLang="x-none" dirty="0"/>
          </a:p>
        </p:txBody>
      </p:sp>
      <p:sp>
        <p:nvSpPr>
          <p:cNvPr id="1048644" name="Header Placeholder 3"/>
          <p:cNvSpPr txBox="1">
            <a:spLocks noGrp="1"/>
          </p:cNvSpPr>
          <p:nvPr>
            <p:ph type="hdr" sz="quarter"/>
          </p:nvPr>
        </p:nvSpPr>
        <p:spPr>
          <a:xfrm>
            <a:off x="0" y="0"/>
            <a:ext cx="2946400" cy="496888"/>
          </a:xfrm>
          <a:prstGeom prst="rect">
            <a:avLst/>
          </a:prstGeom>
          <a:noFill/>
          <a:ln w="9525">
            <a:noFill/>
          </a:ln>
        </p:spPr>
        <p:txBody>
          <a:bodyPr/>
          <a:p>
            <a:pPr lvl="0" eaLnBrk="1" hangingPunct="1"/>
            <a:r>
              <a:rPr sz="1200" dirty="0"/>
              <a:t>College Of Business Administration - Jazan University</a:t>
            </a:r>
            <a:endParaRPr sz="1200" dirty="0"/>
          </a:p>
        </p:txBody>
      </p:sp>
      <p:sp>
        <p:nvSpPr>
          <p:cNvPr id="1048645" name="Footer Placeholder 4"/>
          <p:cNvSpPr txBox="1">
            <a:spLocks noGrp="1"/>
          </p:cNvSpPr>
          <p:nvPr>
            <p:ph type="ftr" sz="quarter"/>
          </p:nvPr>
        </p:nvSpPr>
        <p:spPr>
          <a:xfrm>
            <a:off x="0" y="9429750"/>
            <a:ext cx="2946400" cy="496888"/>
          </a:xfrm>
          <a:prstGeom prst="rect">
            <a:avLst/>
          </a:prstGeom>
          <a:noFill/>
          <a:ln w="9525">
            <a:noFill/>
          </a:ln>
        </p:spPr>
        <p:txBody>
          <a:bodyPr anchor="b" anchorCtr="0"/>
          <a:p>
            <a:pPr lvl="0" eaLnBrk="1" hangingPunct="1"/>
            <a:r>
              <a:rPr sz="1200" dirty="0"/>
              <a:t>Trabelsi Slaheddine (c) 2013</a:t>
            </a:r>
            <a:endParaRPr sz="1200" dirty="0"/>
          </a:p>
        </p:txBody>
      </p:sp>
      <p:sp>
        <p:nvSpPr>
          <p:cNvPr id="1048646" name="Slide Number Placeholder 5"/>
          <p:cNvSpPr txBox="1">
            <a:spLocks noGrp="1"/>
          </p:cNvSpPr>
          <p:nvPr>
            <p:ph type="sldNum" sz="quarter"/>
          </p:nvPr>
        </p:nvSpPr>
        <p:spPr>
          <a:xfrm>
            <a:off x="3851275" y="9429750"/>
            <a:ext cx="2946400" cy="496888"/>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52" name="Slide Image Placeholder 1"/>
          <p:cNvSpPr>
            <a:spLocks noGrp="1" noRot="1" noChangeAspect="1" noTextEdit="1"/>
          </p:cNvSpPr>
          <p:nvPr>
            <p:ph type="sldImg"/>
          </p:nvPr>
        </p:nvSpPr>
        <p:spPr>
          <a:ln>
            <a:solidFill>
              <a:srgbClr val="000000">
                <a:alpha val="100000"/>
              </a:srgbClr>
            </a:solidFill>
            <a:miter lim="800000"/>
          </a:ln>
        </p:spPr>
      </p:sp>
      <p:sp>
        <p:nvSpPr>
          <p:cNvPr id="104865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dirty="0"/>
              <a:t>Creating value for buyers that exceeds the costs of production is a key concept used in analyzing a firm’s competitive position.</a:t>
            </a:r>
            <a:endParaRPr lang="en-US" altLang="en-US" dirty="0"/>
          </a:p>
          <a:p>
            <a:pPr lvl="0" eaLnBrk="1" hangingPunct="1">
              <a:spcBef>
                <a:spcPct val="0"/>
              </a:spcBef>
            </a:pPr>
            <a:r>
              <a:rPr lang="en-ZA" altLang="en-US" dirty="0"/>
              <a:t>Analyzes the cross-functional flow of products or services within an organization that add value to customers</a:t>
            </a:r>
            <a:endParaRPr lang="en-US" altLang="en-US" dirty="0"/>
          </a:p>
          <a:p>
            <a:pPr lvl="0" eaLnBrk="1" hangingPunct="1">
              <a:spcBef>
                <a:spcPct val="0"/>
              </a:spcBef>
            </a:pPr>
            <a:endParaRPr lang="en-US" altLang="en-US" dirty="0"/>
          </a:p>
        </p:txBody>
      </p:sp>
      <p:sp>
        <p:nvSpPr>
          <p:cNvPr id="1048654" name="Slide Number Placeholder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p:sp>
        <p:nvSpPr>
          <p:cNvPr id="1048656" name="Slide Image Placeholder 1"/>
          <p:cNvSpPr>
            <a:spLocks noGrp="1" noRot="1" noChangeAspect="1" noTextEdit="1"/>
          </p:cNvSpPr>
          <p:nvPr>
            <p:ph type="sldImg"/>
          </p:nvPr>
        </p:nvSpPr>
        <p:spPr>
          <a:ln>
            <a:solidFill>
              <a:srgbClr val="000000">
                <a:alpha val="100000"/>
              </a:srgbClr>
            </a:solidFill>
            <a:miter lim="800000"/>
          </a:ln>
        </p:spPr>
      </p:sp>
      <p:sp>
        <p:nvSpPr>
          <p:cNvPr id="1048657" name="Notes Placeholder 2"/>
          <p:cNvSpPr>
            <a:spLocks noGrp="1"/>
          </p:cNvSpPr>
          <p:nvPr>
            <p:ph type="body" idx="1"/>
          </p:nvPr>
        </p:nvSpPr>
        <p:spPr>
          <a:noFill/>
          <a:ln>
            <a:noFill/>
          </a:ln>
        </p:spPr>
        <p:txBody>
          <a:bodyPr wrap="square" lIns="91440" tIns="45720" rIns="91440" bIns="45720" anchor="t" anchorCtr="0"/>
          <a:p>
            <a:pPr lvl="0"/>
            <a:r>
              <a:rPr lang="en-ZA" altLang="en-US" dirty="0"/>
              <a:t>a means of broadening the effective scope of the firm’s chain.- joint ventures, coalition, licences, supply agreements</a:t>
            </a:r>
            <a:endParaRPr lang="en-ZA" altLang="en-US" dirty="0"/>
          </a:p>
        </p:txBody>
      </p:sp>
      <p:sp>
        <p:nvSpPr>
          <p:cNvPr id="104865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72" name=""/>
        <p:cNvGrpSpPr/>
        <p:nvPr/>
      </p:nvGrpSpPr>
      <p:grpSpPr>
        <a:xfrm>
          <a:off x="0" y="0"/>
          <a:ext cx="0" cy="0"/>
          <a:chOff x="0" y="0"/>
          <a:chExt cx="0" cy="0"/>
        </a:xfrm>
      </p:grpSpPr>
      <p:pic>
        <p:nvPicPr>
          <p:cNvPr id="2097156"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1048696" name="Rectangle 3"/>
          <p:cNvSpPr>
            <a:spLocks noGrp="1" noChangeArrowheads="1"/>
          </p:cNvSpPr>
          <p:nvPr>
            <p:ph type="ctrTitle"/>
          </p:nvPr>
        </p:nvSpPr>
        <p:spPr>
          <a:xfrm>
            <a:off x="624417" y="620713"/>
            <a:ext cx="10943167" cy="1082675"/>
          </a:xfrm>
        </p:spPr>
        <p:txBody>
          <a:bodyPr/>
          <a:p>
            <a:pPr lvl="0"/>
            <a:r>
              <a:rPr lang="en-US" altLang="zh-CN" noProof="0" smtClean="0"/>
              <a:t>Click to edit Master title style</a:t>
            </a:r>
            <a:endParaRPr lang="en-US" altLang="zh-CN" noProof="0" smtClean="0"/>
          </a:p>
        </p:txBody>
      </p:sp>
      <p:sp>
        <p:nvSpPr>
          <p:cNvPr id="1048697" name="Rectangle 4"/>
          <p:cNvSpPr>
            <a:spLocks noGrp="1" noChangeArrowheads="1"/>
          </p:cNvSpPr>
          <p:nvPr>
            <p:ph type="subTitle" idx="1"/>
          </p:nvPr>
        </p:nvSpPr>
        <p:spPr>
          <a:xfrm>
            <a:off x="626533" y="1843088"/>
            <a:ext cx="10949517" cy="981075"/>
          </a:xfrm>
        </p:spPr>
        <p:txBody>
          <a:bodyPr/>
          <a:lstStyle>
            <a:lvl1pPr marL="0" indent="0">
              <a:buFontTx/>
              <a:buNone/>
            </a:lvl1pPr>
          </a:lstStyle>
          <a:p>
            <a:pPr lvl="0"/>
            <a:r>
              <a:rPr lang="en-US" altLang="zh-CN" noProof="0" smtClean="0"/>
              <a:t>Click to edit Master subtitle style</a:t>
            </a:r>
            <a:endParaRPr lang="en-US" altLang="zh-CN" noProof="0" smtClean="0"/>
          </a:p>
        </p:txBody>
      </p:sp>
      <p:sp>
        <p:nvSpPr>
          <p:cNvPr id="1048698"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p>
            <a:fld id="{63A1C593-65D0-4073-BCC9-577B9352EA97}" type="datetimeFigureOut">
              <a:rPr lang="en-US" smtClean="0"/>
            </a:fld>
            <a:endParaRPr lang="en-US"/>
          </a:p>
        </p:txBody>
      </p:sp>
      <p:sp>
        <p:nvSpPr>
          <p:cNvPr id="1048699"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p>
            <a:endParaRPr lang="en-US"/>
          </a:p>
        </p:txBody>
      </p:sp>
      <p:sp>
        <p:nvSpPr>
          <p:cNvPr id="1048700"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75" name=""/>
        <p:cNvGrpSpPr/>
        <p:nvPr/>
      </p:nvGrpSpPr>
      <p:grpSpPr>
        <a:xfrm>
          <a:off x="0" y="0"/>
          <a:ext cx="0" cy="0"/>
          <a:chOff x="0" y="0"/>
          <a:chExt cx="0" cy="0"/>
        </a:xfrm>
      </p:grpSpPr>
      <p:sp>
        <p:nvSpPr>
          <p:cNvPr id="1048712" name="Title 1"/>
          <p:cNvSpPr>
            <a:spLocks noGrp="1"/>
          </p:cNvSpPr>
          <p:nvPr>
            <p:ph type="title"/>
          </p:nvPr>
        </p:nvSpPr>
        <p:spPr/>
        <p:txBody>
          <a:bodyPr/>
          <a:p>
            <a:r>
              <a:rPr lang="en-US" smtClean="0"/>
              <a:t>Click to edit Master title style</a:t>
            </a:r>
            <a:endParaRPr lang="en-US"/>
          </a:p>
        </p:txBody>
      </p:sp>
      <p:sp>
        <p:nvSpPr>
          <p:cNvPr id="1048713"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4" name="Date Placeholder 3"/>
          <p:cNvSpPr>
            <a:spLocks noGrp="1"/>
          </p:cNvSpPr>
          <p:nvPr>
            <p:ph type="dt" sz="half" idx="10"/>
          </p:nvPr>
        </p:nvSpPr>
        <p:spPr/>
        <p:txBody>
          <a:bodyPr/>
          <a:p>
            <a:fld id="{63A1C593-65D0-4073-BCC9-577B9352EA97}" type="datetimeFigureOut">
              <a:rPr lang="en-US" smtClean="0"/>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70" name=""/>
        <p:cNvGrpSpPr/>
        <p:nvPr/>
      </p:nvGrpSpPr>
      <p:grpSpPr>
        <a:xfrm>
          <a:off x="0" y="0"/>
          <a:ext cx="0" cy="0"/>
          <a:chOff x="0" y="0"/>
          <a:chExt cx="0" cy="0"/>
        </a:xfrm>
      </p:grpSpPr>
      <p:sp>
        <p:nvSpPr>
          <p:cNvPr id="1048688"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89"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69" name=""/>
        <p:cNvGrpSpPr/>
        <p:nvPr/>
      </p:nvGrpSpPr>
      <p:grpSpPr>
        <a:xfrm>
          <a:off x="0" y="0"/>
          <a:ext cx="0" cy="0"/>
          <a:chOff x="0" y="0"/>
          <a:chExt cx="0" cy="0"/>
        </a:xfrm>
      </p:grpSpPr>
      <p:sp>
        <p:nvSpPr>
          <p:cNvPr id="1048684" name="Title 1"/>
          <p:cNvSpPr>
            <a:spLocks noGrp="1"/>
          </p:cNvSpPr>
          <p:nvPr>
            <p:ph type="title"/>
          </p:nvPr>
        </p:nvSpPr>
        <p:spPr/>
        <p:txBody>
          <a:bodyPr/>
          <a:p>
            <a:r>
              <a:rPr lang="en-US" smtClean="0"/>
              <a:t>Click to edit Master title style</a:t>
            </a:r>
            <a:endParaRPr lang="en-US"/>
          </a:p>
        </p:txBody>
      </p:sp>
      <p:sp>
        <p:nvSpPr>
          <p:cNvPr id="1048685"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5"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83"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74" name=""/>
        <p:cNvGrpSpPr/>
        <p:nvPr/>
      </p:nvGrpSpPr>
      <p:grpSpPr>
        <a:xfrm>
          <a:off x="0" y="0"/>
          <a:ext cx="0" cy="0"/>
          <a:chOff x="0" y="0"/>
          <a:chExt cx="0" cy="0"/>
        </a:xfrm>
      </p:grpSpPr>
      <p:sp>
        <p:nvSpPr>
          <p:cNvPr id="1048707"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708"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104870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710" name="Footer Placeholder 4"/>
          <p:cNvSpPr>
            <a:spLocks noGrp="1"/>
          </p:cNvSpPr>
          <p:nvPr>
            <p:ph type="ftr" sz="quarter" idx="11"/>
          </p:nvPr>
        </p:nvSpPr>
        <p:spPr/>
        <p:txBody>
          <a:bodyPr/>
          <a:p>
            <a:endParaRPr lang="en-US"/>
          </a:p>
        </p:txBody>
      </p:sp>
      <p:sp>
        <p:nvSpPr>
          <p:cNvPr id="104871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7" name=""/>
        <p:cNvGrpSpPr/>
        <p:nvPr/>
      </p:nvGrpSpPr>
      <p:grpSpPr>
        <a:xfrm>
          <a:off x="0" y="0"/>
          <a:ext cx="0" cy="0"/>
          <a:chOff x="0" y="0"/>
          <a:chExt cx="0" cy="0"/>
        </a:xfrm>
      </p:grpSpPr>
      <p:sp>
        <p:nvSpPr>
          <p:cNvPr id="1048670" name="Title 1"/>
          <p:cNvSpPr>
            <a:spLocks noGrp="1"/>
          </p:cNvSpPr>
          <p:nvPr>
            <p:ph type="title"/>
          </p:nvPr>
        </p:nvSpPr>
        <p:spPr/>
        <p:txBody>
          <a:bodyPr/>
          <a:p>
            <a:r>
              <a:rPr lang="en-US" smtClean="0"/>
              <a:t>Click to edit Master title style</a:t>
            </a:r>
            <a:endParaRPr lang="en-US"/>
          </a:p>
        </p:txBody>
      </p:sp>
      <p:sp>
        <p:nvSpPr>
          <p:cNvPr id="1048671"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2"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74" name="Footer Placeholder 5"/>
          <p:cNvSpPr>
            <a:spLocks noGrp="1"/>
          </p:cNvSpPr>
          <p:nvPr>
            <p:ph type="ftr" sz="quarter" idx="11"/>
          </p:nvPr>
        </p:nvSpPr>
        <p:spPr/>
        <p:txBody>
          <a:bodyPr/>
          <a:p>
            <a:endParaRPr lang="en-US"/>
          </a:p>
        </p:txBody>
      </p:sp>
      <p:sp>
        <p:nvSpPr>
          <p:cNvPr id="104867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68" name=""/>
        <p:cNvGrpSpPr/>
        <p:nvPr/>
      </p:nvGrpSpPr>
      <p:grpSpPr>
        <a:xfrm>
          <a:off x="0" y="0"/>
          <a:ext cx="0" cy="0"/>
          <a:chOff x="0" y="0"/>
          <a:chExt cx="0" cy="0"/>
        </a:xfrm>
      </p:grpSpPr>
      <p:sp>
        <p:nvSpPr>
          <p:cNvPr id="1048676"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77"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78"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80"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1"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82" name="Footer Placeholder 7"/>
          <p:cNvSpPr>
            <a:spLocks noGrp="1"/>
          </p:cNvSpPr>
          <p:nvPr>
            <p:ph type="ftr" sz="quarter" idx="11"/>
          </p:nvPr>
        </p:nvSpPr>
        <p:spPr/>
        <p:txBody>
          <a:bodyPr/>
          <a:p>
            <a:endParaRPr lang="en-US"/>
          </a:p>
        </p:txBody>
      </p:sp>
      <p:sp>
        <p:nvSpPr>
          <p:cNvPr id="1048683"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63" name=""/>
        <p:cNvGrpSpPr/>
        <p:nvPr/>
      </p:nvGrpSpPr>
      <p:grpSpPr>
        <a:xfrm>
          <a:off x="0" y="0"/>
          <a:ext cx="0" cy="0"/>
          <a:chOff x="0" y="0"/>
          <a:chExt cx="0" cy="0"/>
        </a:xfrm>
      </p:grpSpPr>
      <p:sp>
        <p:nvSpPr>
          <p:cNvPr id="1048663" name="Title 1"/>
          <p:cNvSpPr>
            <a:spLocks noGrp="1"/>
          </p:cNvSpPr>
          <p:nvPr>
            <p:ph type="title"/>
          </p:nvPr>
        </p:nvSpPr>
        <p:spPr/>
        <p:txBody>
          <a:bodyPr/>
          <a:p>
            <a:r>
              <a:rPr lang="en-US" smtClean="0"/>
              <a:t>Click to edit Master title style</a:t>
            </a:r>
            <a:endParaRPr lang="en-US"/>
          </a:p>
        </p:txBody>
      </p:sp>
      <p:sp>
        <p:nvSpPr>
          <p:cNvPr id="1048664"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65" name="Footer Placeholder 3"/>
          <p:cNvSpPr>
            <a:spLocks noGrp="1"/>
          </p:cNvSpPr>
          <p:nvPr>
            <p:ph type="ftr" sz="quarter" idx="11"/>
          </p:nvPr>
        </p:nvSpPr>
        <p:spPr/>
        <p:txBody>
          <a:bodyPr/>
          <a:p>
            <a:endParaRPr lang="en-US"/>
          </a:p>
        </p:txBody>
      </p:sp>
      <p:sp>
        <p:nvSpPr>
          <p:cNvPr id="1048666"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71" name=""/>
        <p:cNvGrpSpPr/>
        <p:nvPr/>
      </p:nvGrpSpPr>
      <p:grpSpPr>
        <a:xfrm>
          <a:off x="0" y="0"/>
          <a:ext cx="0" cy="0"/>
          <a:chOff x="0" y="0"/>
          <a:chExt cx="0" cy="0"/>
        </a:xfrm>
      </p:grpSpPr>
      <p:sp>
        <p:nvSpPr>
          <p:cNvPr id="1048693" name="Date Placeholder 1"/>
          <p:cNvSpPr>
            <a:spLocks noGrp="1"/>
          </p:cNvSpPr>
          <p:nvPr>
            <p:ph type="dt" sz="half" idx="10"/>
          </p:nvPr>
        </p:nvSpPr>
        <p:spPr/>
        <p:txBody>
          <a:bodyPr/>
          <a:p>
            <a:fld id="{63A1C593-65D0-4073-BCC9-577B9352EA97}" type="datetimeFigureOut">
              <a:rPr lang="en-US" smtClean="0"/>
            </a:fld>
            <a:endParaRPr lang="en-US"/>
          </a:p>
        </p:txBody>
      </p:sp>
      <p:sp>
        <p:nvSpPr>
          <p:cNvPr id="1048694" name="Footer Placeholder 2"/>
          <p:cNvSpPr>
            <a:spLocks noGrp="1"/>
          </p:cNvSpPr>
          <p:nvPr>
            <p:ph type="ftr" sz="quarter" idx="11"/>
          </p:nvPr>
        </p:nvSpPr>
        <p:spPr/>
        <p:txBody>
          <a:bodyPr/>
          <a:p>
            <a:endParaRPr lang="en-US"/>
          </a:p>
        </p:txBody>
      </p:sp>
      <p:sp>
        <p:nvSpPr>
          <p:cNvPr id="1048695"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76" name=""/>
        <p:cNvGrpSpPr/>
        <p:nvPr/>
      </p:nvGrpSpPr>
      <p:grpSpPr>
        <a:xfrm>
          <a:off x="0" y="0"/>
          <a:ext cx="0" cy="0"/>
          <a:chOff x="0" y="0"/>
          <a:chExt cx="0" cy="0"/>
        </a:xfrm>
      </p:grpSpPr>
      <p:sp>
        <p:nvSpPr>
          <p:cNvPr id="1048717"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718"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9"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20" name="Date Placeholder 4"/>
          <p:cNvSpPr>
            <a:spLocks noGrp="1"/>
          </p:cNvSpPr>
          <p:nvPr>
            <p:ph type="dt" sz="half" idx="10"/>
          </p:nvPr>
        </p:nvSpPr>
        <p:spPr/>
        <p:txBody>
          <a:bodyPr/>
          <a:p>
            <a:fld id="{63A1C593-65D0-4073-BCC9-577B9352EA97}" type="datetimeFigureOut">
              <a:rPr lang="en-US" smtClean="0"/>
            </a:fld>
            <a:endParaRPr lang="en-US"/>
          </a:p>
        </p:txBody>
      </p:sp>
      <p:sp>
        <p:nvSpPr>
          <p:cNvPr id="1048721" name="Footer Placeholder 5"/>
          <p:cNvSpPr>
            <a:spLocks noGrp="1"/>
          </p:cNvSpPr>
          <p:nvPr>
            <p:ph type="ftr" sz="quarter" idx="11"/>
          </p:nvPr>
        </p:nvSpPr>
        <p:spPr/>
        <p:txBody>
          <a:bodyPr/>
          <a:p>
            <a:endParaRPr lang="en-US"/>
          </a:p>
        </p:txBody>
      </p:sp>
      <p:sp>
        <p:nvSpPr>
          <p:cNvPr id="1048722"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73" name=""/>
        <p:cNvGrpSpPr/>
        <p:nvPr/>
      </p:nvGrpSpPr>
      <p:grpSpPr>
        <a:xfrm>
          <a:off x="0" y="0"/>
          <a:ext cx="0" cy="0"/>
          <a:chOff x="0" y="0"/>
          <a:chExt cx="0" cy="0"/>
        </a:xfrm>
      </p:grpSpPr>
      <p:sp>
        <p:nvSpPr>
          <p:cNvPr id="1048701"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702"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48703"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04" name="Date Placeholder 4"/>
          <p:cNvSpPr>
            <a:spLocks noGrp="1"/>
          </p:cNvSpPr>
          <p:nvPr>
            <p:ph type="dt" sz="half" idx="10"/>
          </p:nvPr>
        </p:nvSpPr>
        <p:spPr/>
        <p:txBody>
          <a:bodyPr/>
          <a:p>
            <a:fld id="{63A1C593-65D0-4073-BCC9-577B9352EA97}" type="datetimeFigureOut">
              <a:rPr lang="en-US" smtClean="0"/>
            </a:fld>
            <a:endParaRPr lang="en-US"/>
          </a:p>
        </p:txBody>
      </p:sp>
      <p:sp>
        <p:nvSpPr>
          <p:cNvPr id="1048705" name="Footer Placeholder 5"/>
          <p:cNvSpPr>
            <a:spLocks noGrp="1"/>
          </p:cNvSpPr>
          <p:nvPr>
            <p:ph type="ftr" sz="quarter" idx="11"/>
          </p:nvPr>
        </p:nvSpPr>
        <p:spPr/>
        <p:txBody>
          <a:bodyPr/>
          <a:p>
            <a:endParaRPr lang="en-US"/>
          </a:p>
        </p:txBody>
      </p:sp>
      <p:sp>
        <p:nvSpPr>
          <p:cNvPr id="1048706"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p:pic>
        <p:nvPicPr>
          <p:cNvPr id="2097152"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48576"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48577"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48578"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Content Placeholder 2"/>
          <p:cNvSpPr>
            <a:spLocks noGrp="1"/>
          </p:cNvSpPr>
          <p:nvPr>
            <p:ph idx="1"/>
          </p:nvPr>
        </p:nvSpPr>
        <p:spPr>
          <a:xfrm>
            <a:off x="1163320" y="-635"/>
            <a:ext cx="10255250" cy="6858635"/>
          </a:xfrm>
        </p:spPr>
        <p:txBody>
          <a:bodyPr>
            <a:normAutofit lnSpcReduction="10000"/>
          </a:bodyPr>
          <a:p>
            <a:pPr marL="0" indent="0" algn="ctr">
              <a:buNone/>
            </a:pPr>
            <a:endParaRPr lang="en-US" sz="4400" b="1">
              <a:solidFill>
                <a:schemeClr val="accent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pPr marL="0" indent="0" algn="ctr">
              <a:buNone/>
            </a:pPr>
            <a:r>
              <a:rPr lang="en-US" sz="4800" b="1">
                <a:solidFill>
                  <a:schemeClr val="accent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COTING AND THE VALUE CHAIN</a:t>
            </a:r>
            <a:endParaRPr lang="en-US" sz="4400" b="1">
              <a:solidFill>
                <a:schemeClr val="accent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pPr marL="0" indent="0" algn="ctr">
              <a:buNone/>
            </a:pPr>
            <a:r>
              <a:rPr lang="en-US" sz="4400" b="1">
                <a:gradFill>
                  <a:gsLst>
                    <a:gs pos="0">
                      <a:srgbClr val="E30000"/>
                    </a:gs>
                    <a:gs pos="100000">
                      <a:srgbClr val="760303"/>
                    </a:gs>
                  </a:gsLst>
                  <a:lin scaled="0"/>
                </a:gradFill>
                <a:effectLst/>
                <a:latin typeface="Times New Roman" panose="02020603050405020304" pitchFamily="18" charset="0"/>
                <a:cs typeface="Times New Roman" panose="02020603050405020304" pitchFamily="18" charset="0"/>
                <a:sym typeface="+mn-ea"/>
              </a:rPr>
              <a:t>(Financial Accounting)</a:t>
            </a:r>
            <a:endParaRPr lang="en-US" sz="4400" b="1">
              <a:gradFill>
                <a:gsLst>
                  <a:gs pos="0">
                    <a:srgbClr val="E30000"/>
                  </a:gs>
                  <a:gs pos="100000">
                    <a:srgbClr val="760303"/>
                  </a:gs>
                </a:gsLst>
                <a:lin scaled="0"/>
              </a:gradFill>
              <a:effectLst/>
              <a:latin typeface="Times New Roman" panose="02020603050405020304" pitchFamily="18" charset="0"/>
              <a:cs typeface="Times New Roman" panose="02020603050405020304" pitchFamily="18" charset="0"/>
              <a:sym typeface="+mn-ea"/>
            </a:endParaRPr>
          </a:p>
          <a:p>
            <a:pPr marL="0" indent="0" algn="ctr">
              <a:buNone/>
            </a:pPr>
            <a:endParaRPr lang="en-US" b="1">
              <a:solidFill>
                <a:schemeClr val="accent6">
                  <a:lumMod val="50000"/>
                </a:schemeClr>
              </a:solidFill>
              <a:latin typeface="Times New Roman" panose="02020603050405020304" pitchFamily="18" charset="0"/>
              <a:cs typeface="Times New Roman" panose="02020603050405020304" pitchFamily="18" charset="0"/>
              <a:sym typeface="+mn-ea"/>
            </a:endParaRPr>
          </a:p>
          <a:p>
            <a:pPr marL="0" indent="0" algn="l">
              <a:buNone/>
            </a:pP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Muhammad Ayaz</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r</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i</a:t>
            </a: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 BSE-22s-080</a:t>
            </a:r>
            <a:endPar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0" indent="0" algn="l">
              <a:buNone/>
            </a:pP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Muhammad Mubashir</a:t>
            </a: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BSE-22s-084</a:t>
            </a:r>
            <a:endPar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0" indent="0" algn="l">
              <a:buNone/>
            </a:pP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Muhammad Ehtesham</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BSE-22s-150</a:t>
            </a:r>
            <a:endPar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l">
              <a:buNone/>
            </a:pP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Muhammad Talha</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GB"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3100" b="1">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 BSE-22s-095</a:t>
            </a:r>
            <a:endParaRPr lang="en-US" b="1">
              <a:solidFill>
                <a:schemeClr val="accent4"/>
              </a:solidFill>
              <a:latin typeface="Times New Roman" panose="02020603050405020304" pitchFamily="18" charset="0"/>
              <a:cs typeface="Times New Roman" panose="02020603050405020304" pitchFamily="18" charset="0"/>
            </a:endParaRPr>
          </a:p>
          <a:p>
            <a:pPr marL="0" indent="0" algn="l">
              <a:buNone/>
            </a:pPr>
            <a:r>
              <a:rPr lang="en-US" sz="4000" b="1">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Course Instructor : Miss Seema</a:t>
            </a:r>
            <a:endParaRPr lang="en-US" sz="4000" b="1">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p:sp>
        <p:nvSpPr>
          <p:cNvPr id="1048630" name="Rectangle 3"/>
          <p:cNvSpPr>
            <a:spLocks noGrp="1"/>
          </p:cNvSpPr>
          <p:nvPr>
            <p:ph idx="1"/>
          </p:nvPr>
        </p:nvSpPr>
        <p:spPr>
          <a:xfrm>
            <a:off x="1866900" y="2286000"/>
            <a:ext cx="6819900" cy="3258185"/>
          </a:xfrm>
        </p:spPr>
        <p:txBody>
          <a:bodyPr vert="horz" wrap="square" lIns="91440" tIns="45720" rIns="91440" bIns="45720" anchor="t" anchorCtr="0"/>
          <a:p>
            <a:pPr algn="l" eaLnBrk="1" hangingPunct="1">
              <a:buFont typeface="Wingdings" panose="05000000000000000000" pitchFamily="2" charset="2"/>
              <a:buChar char="Ø"/>
            </a:pPr>
            <a:r>
              <a:rPr sz="3600" b="1" dirty="0"/>
              <a:t> Materials</a:t>
            </a:r>
            <a:endParaRPr sz="3600" b="1" dirty="0"/>
          </a:p>
          <a:p>
            <a:pPr algn="l" eaLnBrk="1" hangingPunct="1">
              <a:buFont typeface="Wingdings" panose="05000000000000000000" pitchFamily="2" charset="2"/>
              <a:buChar char="Ø"/>
            </a:pPr>
            <a:endParaRPr sz="3600" b="1" dirty="0"/>
          </a:p>
          <a:p>
            <a:pPr algn="l" eaLnBrk="1" hangingPunct="1">
              <a:buFont typeface="Wingdings" panose="05000000000000000000" pitchFamily="2" charset="2"/>
              <a:buChar char="Ø"/>
            </a:pPr>
            <a:r>
              <a:rPr sz="3600" b="1" dirty="0"/>
              <a:t> Labor</a:t>
            </a:r>
            <a:endParaRPr sz="3600" b="1" dirty="0"/>
          </a:p>
          <a:p>
            <a:pPr algn="l" eaLnBrk="1" hangingPunct="1">
              <a:buFont typeface="Wingdings" panose="05000000000000000000" pitchFamily="2" charset="2"/>
              <a:buChar char="Ø"/>
            </a:pPr>
            <a:endParaRPr sz="3600" b="1" dirty="0"/>
          </a:p>
          <a:p>
            <a:pPr algn="l" eaLnBrk="1" hangingPunct="1">
              <a:buFont typeface="Wingdings" panose="05000000000000000000" pitchFamily="2" charset="2"/>
              <a:buChar char="Ø"/>
            </a:pPr>
            <a:r>
              <a:rPr sz="3600" b="1" dirty="0"/>
              <a:t> Expenses</a:t>
            </a:r>
            <a:endParaRPr sz="3600" b="1" dirty="0"/>
          </a:p>
        </p:txBody>
      </p:sp>
      <p:sp>
        <p:nvSpPr>
          <p:cNvPr id="1048631"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632" name="Rectangle 2"/>
          <p:cNvSpPr>
            <a:spLocks noGrp="1" noChangeArrowheads="1"/>
          </p:cNvSpPr>
          <p:nvPr>
            <p:ph type="title"/>
          </p:nvPr>
        </p:nvSpPr>
        <p:spPr>
          <a:xfrm>
            <a:off x="466090" y="455930"/>
            <a:ext cx="9620885" cy="1573530"/>
          </a:xfrm>
          <a:noFill/>
          <a:ln>
            <a:noFill/>
          </a:ln>
          <a:effectLst/>
          <a:sp3d prstMaterial="plastic"/>
        </p:spPr>
        <p:txBody>
          <a:bodyPr vert="horz" rtlCol="0" anchor="ctr">
            <a:normAutofit/>
            <a:scene3d>
              <a:camera prst="orthographicFront"/>
              <a:lightRig rig="soft" dir="t"/>
            </a:scene3d>
            <a:sp3d prstMaterial="softEdge">
              <a:bevelT w="25400" h="25400"/>
            </a:sp3d>
          </a:bodyPr>
          <a:p>
            <a:pPr marL="0" marR="0" lvl="0" indent="0" algn="ctr" defTabSz="914400" rtl="0" eaLnBrk="1" fontAlgn="auto" latinLnBrk="0" hangingPunct="1">
              <a:lnSpc>
                <a:spcPct val="100000"/>
              </a:lnSpc>
              <a:spcBef>
                <a:spcPct val="0"/>
              </a:spcBef>
              <a:spcAft>
                <a:spcPts val="0"/>
              </a:spcAft>
              <a:buClrTx/>
              <a:buSzTx/>
              <a:buFontTx/>
              <a:buNone/>
            </a:pPr>
            <a:r>
              <a:rPr kumimoji="0" lang="en-US" sz="54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Perpetua" panose="02020502060401020303" pitchFamily="18" charset="0"/>
                <a:ea typeface="+mj-ea"/>
                <a:cs typeface="+mj-cs"/>
              </a:rPr>
              <a:t>ON THE BASIS OF NATURE</a:t>
            </a:r>
            <a:endParaRPr kumimoji="0" lang="en-US" sz="54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Perpetua" panose="02020502060401020303"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1048632"/>
                                        </p:tgtEl>
                                        <p:attrNameLst>
                                          <p:attrName>style.visibility</p:attrName>
                                        </p:attrNameLst>
                                      </p:cBhvr>
                                      <p:to>
                                        <p:strVal val="visible"/>
                                      </p:to>
                                    </p:set>
                                    <p:animEffect transition="in" filter="fade">
                                      <p:cBhvr>
                                        <p:cTn id="7" dur="1000">
                                          <p:stCondLst>
                                            <p:cond delay="0"/>
                                          </p:stCondLst>
                                        </p:cTn>
                                        <p:tgtEl>
                                          <p:spTgt spid="10486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48630">
                                            <p:txEl>
                                              <p:charRg st="0" end="11"/>
                                            </p:txEl>
                                          </p:spTgt>
                                        </p:tgtEl>
                                        <p:attrNameLst>
                                          <p:attrName>style.visibility</p:attrName>
                                        </p:attrNameLst>
                                      </p:cBhvr>
                                      <p:to>
                                        <p:strVal val="visible"/>
                                      </p:to>
                                    </p:set>
                                    <p:animEffect transition="in" filter="fade">
                                      <p:cBhvr>
                                        <p:cTn id="12" dur="500">
                                          <p:stCondLst>
                                            <p:cond delay="0"/>
                                          </p:stCondLst>
                                        </p:cTn>
                                        <p:tgtEl>
                                          <p:spTgt spid="1048630">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48630">
                                            <p:txEl>
                                              <p:charRg st="12" end="19"/>
                                            </p:txEl>
                                          </p:spTgt>
                                        </p:tgtEl>
                                        <p:attrNameLst>
                                          <p:attrName>style.visibility</p:attrName>
                                        </p:attrNameLst>
                                      </p:cBhvr>
                                      <p:to>
                                        <p:strVal val="visible"/>
                                      </p:to>
                                    </p:set>
                                    <p:animEffect transition="in" filter="fade">
                                      <p:cBhvr>
                                        <p:cTn id="17" dur="500">
                                          <p:stCondLst>
                                            <p:cond delay="0"/>
                                          </p:stCondLst>
                                        </p:cTn>
                                        <p:tgtEl>
                                          <p:spTgt spid="1048630">
                                            <p:txEl>
                                              <p:charRg st="12" end="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48630">
                                            <p:txEl>
                                              <p:charRg st="20" end="30"/>
                                            </p:txEl>
                                          </p:spTgt>
                                        </p:tgtEl>
                                        <p:attrNameLst>
                                          <p:attrName>style.visibility</p:attrName>
                                        </p:attrNameLst>
                                      </p:cBhvr>
                                      <p:to>
                                        <p:strVal val="visible"/>
                                      </p:to>
                                    </p:set>
                                    <p:animEffect transition="in" filter="fade">
                                      <p:cBhvr>
                                        <p:cTn id="22" dur="500">
                                          <p:stCondLst>
                                            <p:cond delay="0"/>
                                          </p:stCondLst>
                                        </p:cTn>
                                        <p:tgtEl>
                                          <p:spTgt spid="1048630">
                                            <p:txEl>
                                              <p:charRg st="2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p:sp>
        <p:nvSpPr>
          <p:cNvPr id="1048633" name="Rectangle 3"/>
          <p:cNvSpPr>
            <a:spLocks noGrp="1" noChangeArrowheads="1"/>
          </p:cNvSpPr>
          <p:nvPr>
            <p:ph idx="1"/>
          </p:nvPr>
        </p:nvSpPr>
        <p:spPr>
          <a:xfrm>
            <a:off x="609600" y="1271905"/>
            <a:ext cx="10723880" cy="5292090"/>
          </a:xfrm>
        </p:spPr>
        <p:txBody>
          <a:bodyPr vert="horz" wrap="square" lIns="91440" tIns="45720" rIns="91440" bIns="45720" numCol="1" anchor="t" anchorCtr="0" compatLnSpc="1">
            <a:normAutofit/>
          </a:bodyPr>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00430" marR="0" lvl="0" indent="2654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Manufacturing costs</a:t>
            </a:r>
            <a:endPar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00430" marR="0" lvl="0" indent="2654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Commercial costs – ADM and S&amp;D Costs</a:t>
            </a:r>
            <a:endPar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ct val="0"/>
              </a:spcBef>
              <a:spcAft>
                <a:spcPts val="0"/>
              </a:spcAft>
              <a:buClr>
                <a:schemeClr val="accent1"/>
              </a:buClr>
              <a:buSzPct val="68000"/>
              <a:buFont typeface="Wingdings 2" panose="05020102010507070707" pitchFamily="18" charset="2"/>
              <a:buNone/>
            </a:pPr>
            <a:endParaRPr kumimoji="0" lang="en-US" sz="360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365760" marR="0" lvl="0" indent="-255905" algn="l" defTabSz="914400" rtl="0" eaLnBrk="1" fontAlgn="auto" latinLnBrk="0" hangingPunct="1">
              <a:lnSpc>
                <a:spcPct val="100000"/>
              </a:lnSpc>
              <a:spcBef>
                <a:spcPct val="0"/>
              </a:spcBef>
              <a:spcAft>
                <a:spcPts val="0"/>
              </a:spcAft>
              <a:buClr>
                <a:schemeClr val="accent1"/>
              </a:buClr>
              <a:buSzPct val="68000"/>
              <a:buFont typeface="Wingdings 2" panose="05020102010507070707" pitchFamily="18" charset="2"/>
              <a:buNone/>
            </a:pPr>
            <a:r>
              <a:rPr kumimoji="0" lang="en-US" sz="360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ON THE BASIS OF DIRECT AND INDIRECT</a:t>
            </a:r>
            <a:endParaRPr kumimoji="0" lang="en-US" sz="360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365760" marR="0" lvl="0" indent="-255905" algn="l" defTabSz="914400" rtl="0" eaLnBrk="1" fontAlgn="auto" latinLnBrk="0" hangingPunct="1">
              <a:lnSpc>
                <a:spcPct val="100000"/>
              </a:lnSpc>
              <a:spcBef>
                <a:spcPct val="0"/>
              </a:spcBef>
              <a:spcAft>
                <a:spcPts val="0"/>
              </a:spcAft>
              <a:buClr>
                <a:schemeClr val="accent1"/>
              </a:buClr>
              <a:buSzPct val="68000"/>
              <a:buFont typeface="Wingdings 2" panose="05020102010507070707" pitchFamily="18" charset="2"/>
              <a:buNone/>
            </a:pPr>
            <a:endParaRPr kumimoji="0" lang="en-US" sz="360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900430" marR="0" lvl="0" indent="1765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Direct costs</a:t>
            </a:r>
            <a:endPar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00430" marR="0" lvl="0" indent="1765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Indirect costs</a:t>
            </a:r>
            <a:endPar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48634"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cs typeface="Times New Roman" panose="02020603050405020304" pitchFamily="18" charset="0"/>
              </a:rPr>
            </a:fld>
            <a:endParaRPr lang="en-US" sz="1000" dirty="0">
              <a:cs typeface="Times New Roman" panose="02020603050405020304" pitchFamily="18" charset="0"/>
            </a:endParaRPr>
          </a:p>
        </p:txBody>
      </p:sp>
      <p:sp>
        <p:nvSpPr>
          <p:cNvPr id="1048635" name="Rectangle 2"/>
          <p:cNvSpPr>
            <a:spLocks noGrp="1" noChangeArrowheads="1"/>
          </p:cNvSpPr>
          <p:nvPr>
            <p:ph type="title"/>
          </p:nvPr>
        </p:nvSpPr>
        <p:spPr>
          <a:xfrm>
            <a:off x="609600" y="189865"/>
            <a:ext cx="10972800" cy="1291590"/>
          </a:xfrm>
          <a:noFill/>
          <a:ln>
            <a:noFill/>
          </a:ln>
          <a:effectLst/>
          <a:sp3d prstMaterial="plastic"/>
        </p:spPr>
        <p:txBody>
          <a:bodyPr vert="horz" rtlCol="0" anchor="ctr">
            <a:normAutofit/>
            <a:scene3d>
              <a:camera prst="orthographicFront"/>
              <a:lightRig rig="soft" dir="t"/>
            </a:scene3d>
            <a:sp3d prstMaterial="softEdge">
              <a:bevelT w="25400" h="25400"/>
            </a:sp3d>
          </a:bodyPr>
          <a:p>
            <a:pPr marL="0" marR="0" lvl="0" indent="0" algn="l" defTabSz="914400" rtl="0" eaLnBrk="1" fontAlgn="auto" latinLnBrk="0" hangingPunct="1">
              <a:lnSpc>
                <a:spcPct val="100000"/>
              </a:lnSpc>
              <a:spcBef>
                <a:spcPct val="0"/>
              </a:spcBef>
              <a:spcAft>
                <a:spcPts val="0"/>
              </a:spcAft>
              <a:buClrTx/>
              <a:buSzTx/>
              <a:buFontTx/>
              <a:buNone/>
            </a:pPr>
            <a:r>
              <a:rPr kumimoji="0" lang="en-US" sz="40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ON THE BASIS OF FUNCTION</a:t>
            </a:r>
            <a:endParaRPr kumimoji="0" lang="en-US" sz="40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1048635"/>
                                        </p:tgtEl>
                                        <p:attrNameLst>
                                          <p:attrName>style.visibility</p:attrName>
                                        </p:attrNameLst>
                                      </p:cBhvr>
                                      <p:to>
                                        <p:strVal val="visible"/>
                                      </p:to>
                                    </p:set>
                                    <p:animEffect transition="in" filter="fade">
                                      <p:cBhvr>
                                        <p:cTn id="7" dur="1000">
                                          <p:stCondLst>
                                            <p:cond delay="0"/>
                                          </p:stCondLst>
                                        </p:cTn>
                                        <p:tgtEl>
                                          <p:spTgt spid="10486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48633">
                                            <p:txEl>
                                              <p:charRg st="1" end="21"/>
                                            </p:txEl>
                                          </p:spTgt>
                                        </p:tgtEl>
                                        <p:attrNameLst>
                                          <p:attrName>style.visibility</p:attrName>
                                        </p:attrNameLst>
                                      </p:cBhvr>
                                      <p:to>
                                        <p:strVal val="visible"/>
                                      </p:to>
                                    </p:set>
                                    <p:animEffect transition="in" filter="fade">
                                      <p:cBhvr>
                                        <p:cTn id="12" dur="500">
                                          <p:stCondLst>
                                            <p:cond delay="0"/>
                                          </p:stCondLst>
                                        </p:cTn>
                                        <p:tgtEl>
                                          <p:spTgt spid="1048633">
                                            <p:txEl>
                                              <p:charRg st="1"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48633">
                                            <p:txEl>
                                              <p:charRg st="21" end="58"/>
                                            </p:txEl>
                                          </p:spTgt>
                                        </p:tgtEl>
                                        <p:attrNameLst>
                                          <p:attrName>style.visibility</p:attrName>
                                        </p:attrNameLst>
                                      </p:cBhvr>
                                      <p:to>
                                        <p:strVal val="visible"/>
                                      </p:to>
                                    </p:set>
                                    <p:animEffect transition="in" filter="fade">
                                      <p:cBhvr>
                                        <p:cTn id="17" dur="500">
                                          <p:stCondLst>
                                            <p:cond delay="0"/>
                                          </p:stCondLst>
                                        </p:cTn>
                                        <p:tgtEl>
                                          <p:spTgt spid="1048633">
                                            <p:txEl>
                                              <p:charRg st="21"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48633">
                                            <p:txEl>
                                              <p:charRg st="95" end="108"/>
                                            </p:txEl>
                                          </p:spTgt>
                                        </p:tgtEl>
                                        <p:attrNameLst>
                                          <p:attrName>style.visibility</p:attrName>
                                        </p:attrNameLst>
                                      </p:cBhvr>
                                      <p:to>
                                        <p:strVal val="visible"/>
                                      </p:to>
                                    </p:set>
                                    <p:animEffect transition="in" filter="fade">
                                      <p:cBhvr>
                                        <p:cTn id="22" dur="500">
                                          <p:stCondLst>
                                            <p:cond delay="0"/>
                                          </p:stCondLst>
                                        </p:cTn>
                                        <p:tgtEl>
                                          <p:spTgt spid="1048633">
                                            <p:txEl>
                                              <p:charRg st="95"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p:sp>
        <p:nvSpPr>
          <p:cNvPr id="1048636" name="Rectangle 3"/>
          <p:cNvSpPr>
            <a:spLocks noGrp="1" noChangeArrowheads="1"/>
          </p:cNvSpPr>
          <p:nvPr>
            <p:ph idx="1"/>
          </p:nvPr>
        </p:nvSpPr>
        <p:spPr>
          <a:xfrm>
            <a:off x="1638300" y="2202180"/>
            <a:ext cx="7772400" cy="4572000"/>
          </a:xfrm>
        </p:spPr>
        <p:txBody>
          <a:bodyPr vert="horz" wrap="square" lIns="91440" tIns="45720" rIns="91440" bIns="45720" numCol="1" anchor="t" anchorCtr="0" compatLnSpc="1">
            <a:normAutofit/>
          </a:bodyPr>
          <a:p>
            <a:pPr marL="811530" marR="0" lvl="0" indent="1765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Fixed costs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811530" marR="0" lvl="0" indent="1765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811530" marR="0" lvl="0" indent="1765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Variable costs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811530" marR="0" lvl="0" indent="176530"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811530" marR="0" lvl="0" indent="1765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Semi variable costs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48637"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638" name="Rectangle 2"/>
          <p:cNvSpPr>
            <a:spLocks noGrp="1" noChangeArrowheads="1"/>
          </p:cNvSpPr>
          <p:nvPr>
            <p:ph type="title"/>
          </p:nvPr>
        </p:nvSpPr>
        <p:spPr>
          <a:xfrm>
            <a:off x="609600" y="795020"/>
            <a:ext cx="10972800" cy="1406525"/>
          </a:xfrm>
          <a:noFill/>
          <a:ln>
            <a:noFill/>
          </a:ln>
          <a:effectLst/>
          <a:sp3d prstMaterial="plastic"/>
        </p:spPr>
        <p:txBody>
          <a:bodyPr vert="horz" rtlCol="0" anchor="ctr">
            <a:noAutofit/>
            <a:scene3d>
              <a:camera prst="orthographicFront"/>
              <a:lightRig rig="soft" dir="t"/>
            </a:scene3d>
            <a:sp3d prstMaterial="softEdge">
              <a:bevelT w="25400" h="25400"/>
            </a:sp3d>
          </a:bodyPr>
          <a:p>
            <a:pPr marL="0" marR="0" lvl="0" indent="0" algn="l" defTabSz="914400" rtl="0" eaLnBrk="1" fontAlgn="auto" latinLnBrk="0" hangingPunct="1">
              <a:lnSpc>
                <a:spcPct val="100000"/>
              </a:lnSpc>
              <a:spcBef>
                <a:spcPct val="0"/>
              </a:spcBef>
              <a:spcAft>
                <a:spcPts val="0"/>
              </a:spcAft>
              <a:buClrTx/>
              <a:buSzTx/>
              <a:buFontTx/>
              <a:buNone/>
            </a:pPr>
            <a:r>
              <a:rPr kumimoji="0" lang="en-US" sz="40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ON THE BASIS OF  VARIABILITY</a:t>
            </a:r>
            <a:endParaRPr kumimoji="0" lang="en-US" sz="40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1048638"/>
                                        </p:tgtEl>
                                        <p:attrNameLst>
                                          <p:attrName>style.visibility</p:attrName>
                                        </p:attrNameLst>
                                      </p:cBhvr>
                                      <p:to>
                                        <p:strVal val="visible"/>
                                      </p:to>
                                    </p:set>
                                    <p:animEffect transition="in" filter="fade">
                                      <p:cBhvr>
                                        <p:cTn id="7" dur="1000">
                                          <p:stCondLst>
                                            <p:cond delay="0"/>
                                          </p:stCondLst>
                                        </p:cTn>
                                        <p:tgtEl>
                                          <p:spTgt spid="1048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48636">
                                            <p:txEl>
                                              <p:charRg st="0" end="13"/>
                                            </p:txEl>
                                          </p:spTgt>
                                        </p:tgtEl>
                                        <p:attrNameLst>
                                          <p:attrName>style.visibility</p:attrName>
                                        </p:attrNameLst>
                                      </p:cBhvr>
                                      <p:to>
                                        <p:strVal val="visible"/>
                                      </p:to>
                                    </p:set>
                                    <p:animEffect transition="in" filter="fade">
                                      <p:cBhvr>
                                        <p:cTn id="12" dur="500">
                                          <p:stCondLst>
                                            <p:cond delay="0"/>
                                          </p:stCondLst>
                                        </p:cTn>
                                        <p:tgtEl>
                                          <p:spTgt spid="1048636">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48636">
                                            <p:txEl>
                                              <p:charRg st="14" end="30"/>
                                            </p:txEl>
                                          </p:spTgt>
                                        </p:tgtEl>
                                        <p:attrNameLst>
                                          <p:attrName>style.visibility</p:attrName>
                                        </p:attrNameLst>
                                      </p:cBhvr>
                                      <p:to>
                                        <p:strVal val="visible"/>
                                      </p:to>
                                    </p:set>
                                    <p:animEffect transition="in" filter="fade">
                                      <p:cBhvr>
                                        <p:cTn id="17" dur="500">
                                          <p:stCondLst>
                                            <p:cond delay="0"/>
                                          </p:stCondLst>
                                        </p:cTn>
                                        <p:tgtEl>
                                          <p:spTgt spid="1048636">
                                            <p:txEl>
                                              <p:charRg st="14"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48636">
                                            <p:txEl>
                                              <p:charRg st="31" end="52"/>
                                            </p:txEl>
                                          </p:spTgt>
                                        </p:tgtEl>
                                        <p:attrNameLst>
                                          <p:attrName>style.visibility</p:attrName>
                                        </p:attrNameLst>
                                      </p:cBhvr>
                                      <p:to>
                                        <p:strVal val="visible"/>
                                      </p:to>
                                    </p:set>
                                    <p:animEffect transition="in" filter="fade">
                                      <p:cBhvr>
                                        <p:cTn id="22" dur="500">
                                          <p:stCondLst>
                                            <p:cond delay="0"/>
                                          </p:stCondLst>
                                        </p:cTn>
                                        <p:tgtEl>
                                          <p:spTgt spid="1048636">
                                            <p:txEl>
                                              <p:charRg st="31"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p:sp>
        <p:nvSpPr>
          <p:cNvPr id="1048639" name="Rectangle 3"/>
          <p:cNvSpPr>
            <a:spLocks noGrp="1" noChangeArrowheads="1"/>
          </p:cNvSpPr>
          <p:nvPr>
            <p:ph idx="1"/>
          </p:nvPr>
        </p:nvSpPr>
        <p:spPr>
          <a:xfrm>
            <a:off x="1676400" y="1462405"/>
            <a:ext cx="8534400" cy="4526280"/>
          </a:xfrm>
        </p:spPr>
        <p:txBody>
          <a:bodyPr vert="horz" wrap="square" lIns="91440" tIns="45720" rIns="91440" bIns="45720" numCol="1" anchor="t" anchorCtr="0" compatLnSpc="1">
            <a:normAutofit/>
          </a:bodyPr>
          <a:p>
            <a:pPr marL="811530" marR="0" lvl="0" indent="-281305"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Controllable costs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811530" marR="0" lvl="0" indent="-281305"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811530" marR="0" lvl="0" indent="-281305"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Uncontrollable costs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0"/>
              </a:spcBef>
              <a:spcAft>
                <a:spcPts val="0"/>
              </a:spcAft>
              <a:buClr>
                <a:schemeClr val="accent1"/>
              </a:buClr>
              <a:buSzPct val="68000"/>
              <a:buFont typeface="Wingdings 2" panose="05020102010507070707" pitchFamily="18" charset="2"/>
              <a:buNone/>
            </a:pPr>
            <a:r>
              <a:rPr kumimoji="0" lang="en-US" sz="3200" b="0" i="0" u="none" strike="noStrike" kern="1200" cap="none" spc="0" normalizeH="0" baseline="0" noProof="0" dirty="0" smtClean="0">
                <a:ln>
                  <a:noFill/>
                </a:ln>
                <a:solidFill>
                  <a:schemeClr val="tx1"/>
                </a:solidFill>
                <a:effectLst/>
                <a:uLnTx/>
                <a:uFillTx/>
                <a:latin typeface="+mn-lt"/>
                <a:ea typeface="+mj-ea"/>
                <a:cs typeface="+mj-cs"/>
              </a:rPr>
              <a:t>ON THE BASIS OF NORMALITY</a:t>
            </a:r>
            <a:endParaRPr kumimoji="0" lang="en-US" sz="3200" b="0" i="0" u="none" strike="noStrike" kern="1200" cap="none" spc="0" normalizeH="0" baseline="0" noProof="0" dirty="0" smtClean="0">
              <a:ln>
                <a:noFill/>
              </a:ln>
              <a:solidFill>
                <a:schemeClr val="tx1"/>
              </a:solidFill>
              <a:effectLst/>
              <a:uLnTx/>
              <a:uFillTx/>
              <a:latin typeface="+mn-lt"/>
              <a:ea typeface="+mj-ea"/>
              <a:cs typeface="+mj-cs"/>
            </a:endParaRPr>
          </a:p>
          <a:p>
            <a:pPr marL="365760" marR="0" lvl="0" indent="-255905" algn="l" defTabSz="914400" rtl="0" eaLnBrk="1" fontAlgn="auto" latinLnBrk="0" hangingPunct="1">
              <a:lnSpc>
                <a:spcPct val="100000"/>
              </a:lnSpc>
              <a:spcBef>
                <a:spcPct val="0"/>
              </a:spcBef>
              <a:spcAft>
                <a:spcPts val="0"/>
              </a:spcAft>
              <a:buClr>
                <a:schemeClr val="accent1"/>
              </a:buClr>
              <a:buSzPct val="68000"/>
              <a:buFont typeface="Wingdings 2" panose="05020102010507070707" pitchFamily="18" charset="2"/>
              <a:buNone/>
            </a:pPr>
            <a:endParaRPr kumimoji="0" lang="en-US" sz="3200" b="0" i="0" u="none" strike="noStrike" kern="1200" cap="none" spc="0" normalizeH="0" baseline="0" noProof="0" dirty="0" smtClean="0">
              <a:ln>
                <a:noFill/>
              </a:ln>
              <a:solidFill>
                <a:schemeClr val="tx1"/>
              </a:solidFill>
              <a:effectLst/>
              <a:uLnTx/>
              <a:uFillTx/>
              <a:latin typeface="+mn-lt"/>
              <a:ea typeface="+mj-ea"/>
              <a:cs typeface="+mj-cs"/>
            </a:endParaRPr>
          </a:p>
          <a:p>
            <a:pPr marL="987425" marR="0" lvl="0" indent="-5448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Normal costs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987425" marR="0" lvl="0" indent="-544830"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987425" marR="0" lvl="0" indent="-54483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Abnormal costs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48640" name="Slide Number Placeholder 3"/>
          <p:cNvSpPr txBox="1">
            <a:spLocks noGrp="1"/>
          </p:cNvSpPr>
          <p:nvPr>
            <p:ph type="sldNum" sz="quarter" idx="12"/>
          </p:nvPr>
        </p:nvSpPr>
        <p:spPr>
          <a:xfrm>
            <a:off x="10171113" y="638968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641" name="Rectangle 2"/>
          <p:cNvSpPr>
            <a:spLocks noGrp="1" noChangeArrowheads="1"/>
          </p:cNvSpPr>
          <p:nvPr>
            <p:ph type="title"/>
          </p:nvPr>
        </p:nvSpPr>
        <p:spPr>
          <a:xfrm>
            <a:off x="609600" y="170815"/>
            <a:ext cx="10972800" cy="1291590"/>
          </a:xfrm>
          <a:noFill/>
          <a:ln>
            <a:noFill/>
          </a:ln>
          <a:effectLst/>
          <a:sp3d prstMaterial="plastic"/>
        </p:spPr>
        <p:txBody>
          <a:bodyPr vert="horz" rtlCol="0" anchor="ctr">
            <a:normAutofit/>
            <a:scene3d>
              <a:camera prst="orthographicFront"/>
              <a:lightRig rig="soft" dir="t"/>
            </a:scene3d>
            <a:sp3d prstMaterial="softEdge">
              <a:bevelT w="25400" h="25400"/>
            </a:sp3d>
          </a:bodyPr>
          <a:p>
            <a:pPr marL="0" marR="0" lvl="0" indent="0" algn="l" defTabSz="914400" rtl="0" eaLnBrk="1" fontAlgn="auto" latinLnBrk="0" hangingPunct="1">
              <a:lnSpc>
                <a:spcPct val="100000"/>
              </a:lnSpc>
              <a:spcBef>
                <a:spcPct val="0"/>
              </a:spcBef>
              <a:spcAft>
                <a:spcPts val="0"/>
              </a:spcAft>
              <a:buClrTx/>
              <a:buSzTx/>
              <a:buFontTx/>
              <a:buNone/>
            </a:pPr>
            <a:r>
              <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ON THE BASIS OF  CONTROLLABILITY</a:t>
            </a: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1048641"/>
                                        </p:tgtEl>
                                        <p:attrNameLst>
                                          <p:attrName>style.visibility</p:attrName>
                                        </p:attrNameLst>
                                      </p:cBhvr>
                                      <p:to>
                                        <p:strVal val="visible"/>
                                      </p:to>
                                    </p:set>
                                    <p:animEffect transition="in" filter="fade">
                                      <p:cBhvr>
                                        <p:cTn id="7" dur="1000">
                                          <p:stCondLst>
                                            <p:cond delay="0"/>
                                          </p:stCondLst>
                                        </p:cTn>
                                        <p:tgtEl>
                                          <p:spTgt spid="10486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48639">
                                            <p:txEl>
                                              <p:charRg st="0" end="20"/>
                                            </p:txEl>
                                          </p:spTgt>
                                        </p:tgtEl>
                                        <p:attrNameLst>
                                          <p:attrName>style.visibility</p:attrName>
                                        </p:attrNameLst>
                                      </p:cBhvr>
                                      <p:to>
                                        <p:strVal val="visible"/>
                                      </p:to>
                                    </p:set>
                                    <p:animEffect transition="in" filter="fade">
                                      <p:cBhvr>
                                        <p:cTn id="12" dur="500">
                                          <p:stCondLst>
                                            <p:cond delay="0"/>
                                          </p:stCondLst>
                                        </p:cTn>
                                        <p:tgtEl>
                                          <p:spTgt spid="1048639">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48639">
                                            <p:txEl>
                                              <p:charRg st="21" end="43"/>
                                            </p:txEl>
                                          </p:spTgt>
                                        </p:tgtEl>
                                        <p:attrNameLst>
                                          <p:attrName>style.visibility</p:attrName>
                                        </p:attrNameLst>
                                      </p:cBhvr>
                                      <p:to>
                                        <p:strVal val="visible"/>
                                      </p:to>
                                    </p:set>
                                    <p:animEffect transition="in" filter="fade">
                                      <p:cBhvr>
                                        <p:cTn id="17" dur="500">
                                          <p:stCondLst>
                                            <p:cond delay="0"/>
                                          </p:stCondLst>
                                        </p:cTn>
                                        <p:tgtEl>
                                          <p:spTgt spid="1048639">
                                            <p:txEl>
                                              <p:charRg st="21"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48639">
                                            <p:txEl>
                                              <p:charRg st="44" end="70"/>
                                            </p:txEl>
                                          </p:spTgt>
                                        </p:tgtEl>
                                        <p:attrNameLst>
                                          <p:attrName>style.visibility</p:attrName>
                                        </p:attrNameLst>
                                      </p:cBhvr>
                                      <p:to>
                                        <p:strVal val="visible"/>
                                      </p:to>
                                    </p:set>
                                    <p:animEffect transition="in" filter="fade">
                                      <p:cBhvr>
                                        <p:cTn id="22" dur="500">
                                          <p:stCondLst>
                                            <p:cond delay="0"/>
                                          </p:stCondLst>
                                        </p:cTn>
                                        <p:tgtEl>
                                          <p:spTgt spid="1048639">
                                            <p:txEl>
                                              <p:charRg st="44" end="7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048639">
                                            <p:txEl>
                                              <p:charRg st="83" end="85"/>
                                            </p:txEl>
                                          </p:spTgt>
                                        </p:tgtEl>
                                        <p:attrNameLst>
                                          <p:attrName>style.visibility</p:attrName>
                                        </p:attrNameLst>
                                      </p:cBhvr>
                                      <p:to>
                                        <p:strVal val="visible"/>
                                      </p:to>
                                    </p:set>
                                    <p:animEffect transition="in" filter="fade">
                                      <p:cBhvr>
                                        <p:cTn id="27" dur="500">
                                          <p:stCondLst>
                                            <p:cond delay="0"/>
                                          </p:stCondLst>
                                        </p:cTn>
                                        <p:tgtEl>
                                          <p:spTgt spid="1048639">
                                            <p:txEl>
                                              <p:charRg st="83"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1048639">
                                            <p:txEl>
                                              <p:charRg st="85" end="100"/>
                                            </p:txEl>
                                          </p:spTgt>
                                        </p:tgtEl>
                                        <p:attrNameLst>
                                          <p:attrName>style.visibility</p:attrName>
                                        </p:attrNameLst>
                                      </p:cBhvr>
                                      <p:to>
                                        <p:strVal val="visible"/>
                                      </p:to>
                                    </p:set>
                                    <p:animEffect transition="in" filter="fade">
                                      <p:cBhvr>
                                        <p:cTn id="32" dur="500">
                                          <p:stCondLst>
                                            <p:cond delay="0"/>
                                          </p:stCondLst>
                                        </p:cTn>
                                        <p:tgtEl>
                                          <p:spTgt spid="1048639">
                                            <p:txEl>
                                              <p:charRg st="8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p:sp>
        <p:nvSpPr>
          <p:cNvPr id="1048647" name="Rectangle 3"/>
          <p:cNvSpPr>
            <a:spLocks noGrp="1" noChangeArrowheads="1"/>
          </p:cNvSpPr>
          <p:nvPr>
            <p:ph idx="1"/>
          </p:nvPr>
        </p:nvSpPr>
        <p:spPr>
          <a:xfrm>
            <a:off x="1010920" y="1447800"/>
            <a:ext cx="10533380" cy="4572000"/>
          </a:xfrm>
        </p:spPr>
        <p:txBody>
          <a:bodyPr vert="horz" wrap="square" lIns="91440" tIns="45720" rIns="91440" bIns="45720" numCol="1" anchor="t" anchorCtr="0" compatLnSpc="1">
            <a:normAutofit/>
          </a:bodyPr>
          <a:p>
            <a:pPr marL="365760" marR="0" lvl="0" indent="36068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Historical costs</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36068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36068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Pre determined costs</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ct val="0"/>
              </a:spcBef>
              <a:spcAft>
                <a:spcPts val="0"/>
              </a:spcAft>
              <a:buClr>
                <a:schemeClr val="accent1"/>
              </a:buClr>
              <a:buSzPct val="68000"/>
              <a:buFont typeface="Wingdings 2" panose="05020102010507070707" pitchFamily="18" charset="2"/>
              <a:buNone/>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ON THE BASIS OF PLANNING AND CONTROL</a:t>
            </a:r>
            <a:endPar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365760" marR="0" lvl="0" indent="-255905" algn="l" defTabSz="914400" rtl="0" eaLnBrk="1" fontAlgn="auto" latinLnBrk="0" hangingPunct="1">
              <a:lnSpc>
                <a:spcPct val="100000"/>
              </a:lnSpc>
              <a:spcBef>
                <a:spcPct val="0"/>
              </a:spcBef>
              <a:spcAft>
                <a:spcPts val="0"/>
              </a:spcAft>
              <a:buClr>
                <a:schemeClr val="accent1"/>
              </a:buClr>
              <a:buSzPct val="68000"/>
              <a:buFont typeface="Wingdings 2" panose="05020102010507070707" pitchFamily="18" charset="2"/>
              <a:buNone/>
            </a:pPr>
            <a:endPar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365760" marR="0" lvl="0" indent="44958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Budgeted costs</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44958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44958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Standard costs</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2" panose="05020102010507070707" pitchFamily="18" charset="2"/>
              <a:buNone/>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48648"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649" name="Rectangle 2"/>
          <p:cNvSpPr>
            <a:spLocks noGrp="1" noChangeArrowheads="1"/>
          </p:cNvSpPr>
          <p:nvPr>
            <p:ph type="title"/>
          </p:nvPr>
        </p:nvSpPr>
        <p:spPr>
          <a:xfrm>
            <a:off x="1010920" y="247650"/>
            <a:ext cx="8554085" cy="1021080"/>
          </a:xfrm>
          <a:noFill/>
          <a:ln>
            <a:noFill/>
          </a:ln>
          <a:effectLst/>
          <a:sp3d prstMaterial="plastic"/>
        </p:spPr>
        <p:txBody>
          <a:bodyPr vert="horz" rtlCol="0" anchor="ctr">
            <a:normAutofit/>
            <a:scene3d>
              <a:camera prst="orthographicFront"/>
              <a:lightRig rig="soft" dir="t"/>
            </a:scene3d>
            <a:sp3d prstMaterial="softEdge">
              <a:bevelT w="25400" h="25400"/>
            </a:sp3d>
          </a:bodyPr>
          <a:p>
            <a:pPr marL="0" marR="0" lvl="0" indent="0" algn="l" defTabSz="914400" rtl="0" eaLnBrk="1" fontAlgn="auto" latinLnBrk="0" hangingPunct="1">
              <a:lnSpc>
                <a:spcPct val="100000"/>
              </a:lnSpc>
              <a:spcBef>
                <a:spcPct val="0"/>
              </a:spcBef>
              <a:spcAft>
                <a:spcPts val="0"/>
              </a:spcAft>
              <a:buClrTx/>
              <a:buSzTx/>
              <a:buFontTx/>
              <a:buNone/>
            </a:pPr>
            <a:r>
              <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ON THE BASIS OF TIME:</a:t>
            </a: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1048649"/>
                                        </p:tgtEl>
                                        <p:attrNameLst>
                                          <p:attrName>style.visibility</p:attrName>
                                        </p:attrNameLst>
                                      </p:cBhvr>
                                      <p:to>
                                        <p:strVal val="visible"/>
                                      </p:to>
                                    </p:set>
                                    <p:animEffect transition="in" filter="fade">
                                      <p:cBhvr>
                                        <p:cTn id="7" dur="1000">
                                          <p:stCondLst>
                                            <p:cond delay="0"/>
                                          </p:stCondLst>
                                        </p:cTn>
                                        <p:tgtEl>
                                          <p:spTgt spid="10486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48647">
                                            <p:txEl>
                                              <p:charRg st="0" end="18"/>
                                            </p:txEl>
                                          </p:spTgt>
                                        </p:tgtEl>
                                        <p:attrNameLst>
                                          <p:attrName>style.visibility</p:attrName>
                                        </p:attrNameLst>
                                      </p:cBhvr>
                                      <p:to>
                                        <p:strVal val="visible"/>
                                      </p:to>
                                    </p:set>
                                    <p:animEffect transition="in" filter="fade">
                                      <p:cBhvr>
                                        <p:cTn id="12" dur="500">
                                          <p:stCondLst>
                                            <p:cond delay="0"/>
                                          </p:stCondLst>
                                        </p:cTn>
                                        <p:tgtEl>
                                          <p:spTgt spid="1048647">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48647">
                                            <p:txEl>
                                              <p:charRg st="19" end="41"/>
                                            </p:txEl>
                                          </p:spTgt>
                                        </p:tgtEl>
                                        <p:attrNameLst>
                                          <p:attrName>style.visibility</p:attrName>
                                        </p:attrNameLst>
                                      </p:cBhvr>
                                      <p:to>
                                        <p:strVal val="visible"/>
                                      </p:to>
                                    </p:set>
                                    <p:animEffect transition="in" filter="fade">
                                      <p:cBhvr>
                                        <p:cTn id="17" dur="500">
                                          <p:stCondLst>
                                            <p:cond delay="0"/>
                                          </p:stCondLst>
                                        </p:cTn>
                                        <p:tgtEl>
                                          <p:spTgt spid="1048647">
                                            <p:txEl>
                                              <p:charRg st="19"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48647">
                                            <p:txEl>
                                              <p:charRg st="42" end="80"/>
                                            </p:txEl>
                                          </p:spTgt>
                                        </p:tgtEl>
                                        <p:attrNameLst>
                                          <p:attrName>style.visibility</p:attrName>
                                        </p:attrNameLst>
                                      </p:cBhvr>
                                      <p:to>
                                        <p:strVal val="visible"/>
                                      </p:to>
                                    </p:set>
                                    <p:animEffect transition="in" filter="fade">
                                      <p:cBhvr>
                                        <p:cTn id="22" dur="500">
                                          <p:stCondLst>
                                            <p:cond delay="0"/>
                                          </p:stCondLst>
                                        </p:cTn>
                                        <p:tgtEl>
                                          <p:spTgt spid="1048647">
                                            <p:txEl>
                                              <p:charRg st="42"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048647">
                                            <p:txEl>
                                              <p:charRg st="96" end="111"/>
                                            </p:txEl>
                                          </p:spTgt>
                                        </p:tgtEl>
                                        <p:attrNameLst>
                                          <p:attrName>style.visibility</p:attrName>
                                        </p:attrNameLst>
                                      </p:cBhvr>
                                      <p:to>
                                        <p:strVal val="visible"/>
                                      </p:to>
                                    </p:set>
                                    <p:animEffect transition="in" filter="fade">
                                      <p:cBhvr>
                                        <p:cTn id="27" dur="500">
                                          <p:stCondLst>
                                            <p:cond delay="0"/>
                                          </p:stCondLst>
                                        </p:cTn>
                                        <p:tgtEl>
                                          <p:spTgt spid="1048647">
                                            <p:txEl>
                                              <p:charRg st="96"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p:sp>
        <p:nvSpPr>
          <p:cNvPr id="1048650" name="Title 1"/>
          <p:cNvSpPr>
            <a:spLocks noGrp="1"/>
          </p:cNvSpPr>
          <p:nvPr>
            <p:ph type="title"/>
          </p:nvPr>
        </p:nvSpPr>
        <p:spPr>
          <a:xfrm>
            <a:off x="609600" y="190500"/>
            <a:ext cx="10972800" cy="1172845"/>
          </a:xfrm>
        </p:spPr>
        <p:txBody>
          <a:bodyPr vert="horz" wrap="square" lIns="91440" tIns="45720" rIns="91440" bIns="45720" anchor="ctr" anchorCtr="0"/>
          <a:p>
            <a:pPr algn="ctr"/>
            <a:r>
              <a:rPr lang="en-US" altLang="en-US" sz="4400" b="1" kern="1200" dirty="0">
                <a:latin typeface="Times New Roman" panose="02020603050405020304" pitchFamily="18" charset="0"/>
                <a:ea typeface="+mj-ea"/>
                <a:cs typeface="Times New Roman" panose="02020603050405020304" pitchFamily="18" charset="0"/>
              </a:rPr>
              <a:t>Value-Chain Analysis</a:t>
            </a:r>
            <a:endParaRPr lang="en-US" altLang="en-US" sz="4400" b="1" kern="1200" dirty="0">
              <a:latin typeface="Times New Roman" panose="02020603050405020304" pitchFamily="18" charset="0"/>
              <a:ea typeface="+mj-ea"/>
              <a:cs typeface="Times New Roman" panose="02020603050405020304" pitchFamily="18" charset="0"/>
            </a:endParaRPr>
          </a:p>
        </p:txBody>
      </p:sp>
      <p:sp>
        <p:nvSpPr>
          <p:cNvPr id="1048651" name="Content Placeholder 2"/>
          <p:cNvSpPr>
            <a:spLocks noGrp="1"/>
          </p:cNvSpPr>
          <p:nvPr>
            <p:ph idx="1"/>
          </p:nvPr>
        </p:nvSpPr>
        <p:spPr>
          <a:xfrm>
            <a:off x="609600" y="1499235"/>
            <a:ext cx="10972800" cy="4265930"/>
          </a:xfrm>
        </p:spPr>
        <p:txBody>
          <a:bodyPr vert="horz" wrap="square" lIns="91440" tIns="45720" rIns="91440" bIns="45720" anchor="t" anchorCtr="0"/>
          <a:p>
            <a:pPr>
              <a:buClr>
                <a:srgbClr val="339966"/>
              </a:buClr>
              <a:buSzPct val="125000"/>
            </a:pPr>
            <a:r>
              <a:rPr lang="en-US" altLang="en-US" sz="3600" b="1" kern="1200" dirty="0">
                <a:solidFill>
                  <a:schemeClr val="accent4"/>
                </a:solidFill>
                <a:latin typeface="Times New Roman" panose="02020603050405020304" pitchFamily="18" charset="0"/>
                <a:ea typeface="+mn-ea"/>
                <a:cs typeface="Times New Roman" panose="02020603050405020304" pitchFamily="18" charset="0"/>
              </a:rPr>
              <a:t>Value-chain analysis</a:t>
            </a:r>
            <a:r>
              <a:rPr lang="en-US" altLang="en-US" sz="3600" kern="1200" dirty="0">
                <a:solidFill>
                  <a:schemeClr val="accent4"/>
                </a:solidFill>
                <a:latin typeface="Times New Roman" panose="02020603050405020304" pitchFamily="18" charset="0"/>
                <a:ea typeface="+mn-ea"/>
                <a:cs typeface="Times New Roman" panose="02020603050405020304" pitchFamily="18" charset="0"/>
              </a:rPr>
              <a:t> </a:t>
            </a:r>
            <a:endParaRPr lang="en-US" altLang="en-US" sz="3600" kern="1200" dirty="0">
              <a:solidFill>
                <a:schemeClr val="accent4"/>
              </a:solidFill>
              <a:latin typeface="Times New Roman" panose="02020603050405020304" pitchFamily="18" charset="0"/>
              <a:ea typeface="+mn-ea"/>
              <a:cs typeface="Times New Roman" panose="02020603050405020304" pitchFamily="18" charset="0"/>
            </a:endParaRPr>
          </a:p>
          <a:p>
            <a:pPr lvl="1">
              <a:buClr>
                <a:srgbClr val="E28700"/>
              </a:buClr>
            </a:pPr>
            <a:r>
              <a:rPr lang="en-US" altLang="en-US" sz="3200" kern="1200" dirty="0">
                <a:latin typeface="Times New Roman" panose="02020603050405020304" pitchFamily="18" charset="0"/>
                <a:ea typeface="+mn-ea"/>
                <a:cs typeface="Times New Roman" panose="02020603050405020304" pitchFamily="18" charset="0"/>
              </a:rPr>
              <a:t>a strategic analysis of an organization that uses value creating activities.</a:t>
            </a:r>
            <a:endParaRPr lang="en-US" altLang="en-US" sz="3200" kern="1200" dirty="0">
              <a:latin typeface="Times New Roman" panose="02020603050405020304" pitchFamily="18" charset="0"/>
              <a:ea typeface="+mn-ea"/>
              <a:cs typeface="Times New Roman" panose="02020603050405020304" pitchFamily="18" charset="0"/>
            </a:endParaRPr>
          </a:p>
          <a:p>
            <a:pPr>
              <a:buClr>
                <a:srgbClr val="339966"/>
              </a:buClr>
              <a:buSzPct val="125000"/>
            </a:pPr>
            <a:r>
              <a:rPr lang="en-US" altLang="en-US" sz="3600" kern="1200" dirty="0">
                <a:latin typeface="Times New Roman" panose="02020603050405020304" pitchFamily="18" charset="0"/>
                <a:ea typeface="+mn-ea"/>
                <a:cs typeface="Times New Roman" panose="02020603050405020304" pitchFamily="18" charset="0"/>
              </a:rPr>
              <a:t>Value is the amount that buyers are willing to pay for what a firm provides them and is measured by total revenue</a:t>
            </a:r>
            <a:endParaRPr lang="en-US" altLang="en-US" sz="3600" kern="12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p:sp>
        <p:nvSpPr>
          <p:cNvPr id="1048655" name="Title 1"/>
          <p:cNvSpPr>
            <a:spLocks noGrp="1"/>
          </p:cNvSpPr>
          <p:nvPr>
            <p:ph type="title"/>
          </p:nvPr>
        </p:nvSpPr>
        <p:spPr>
          <a:xfrm>
            <a:off x="609600" y="190500"/>
            <a:ext cx="10972800" cy="1001395"/>
          </a:xfrm>
        </p:spPr>
        <p:txBody>
          <a:bodyPr vert="horz" wrap="square" lIns="91440" tIns="45720" rIns="91440" bIns="45720" anchor="ctr" anchorCtr="0"/>
          <a:p>
            <a:pPr algn="ctr"/>
            <a:r>
              <a:rPr lang="en-ZA" altLang="en-US" sz="5400" b="1" kern="1200" dirty="0">
                <a:latin typeface="Times New Roman" panose="02020603050405020304" pitchFamily="18" charset="0"/>
                <a:ea typeface="+mj-ea"/>
                <a:cs typeface="Times New Roman" panose="02020603050405020304" pitchFamily="18" charset="0"/>
              </a:rPr>
              <a:t>The Value Chain System</a:t>
            </a:r>
            <a:endParaRPr lang="en-ZA" altLang="en-US" sz="5400" b="1" kern="1200" dirty="0">
              <a:latin typeface="Times New Roman" panose="02020603050405020304" pitchFamily="18" charset="0"/>
              <a:ea typeface="+mj-ea"/>
              <a:cs typeface="Times New Roman" panose="02020603050405020304" pitchFamily="18" charset="0"/>
            </a:endParaRPr>
          </a:p>
        </p:txBody>
      </p:sp>
      <p:pic>
        <p:nvPicPr>
          <p:cNvPr id="2097153" name="Picture 2"/>
          <p:cNvPicPr>
            <a:picLocks noGrp="1" noChangeAspect="1"/>
          </p:cNvPicPr>
          <p:nvPr>
            <p:ph idx="1"/>
          </p:nvPr>
        </p:nvPicPr>
        <p:blipFill>
          <a:blip r:embed="rId1"/>
          <a:srcRect/>
          <a:stretch>
            <a:fillRect/>
          </a:stretch>
        </p:blipFill>
        <p:spPr>
          <a:xfrm>
            <a:off x="1676400" y="1429385"/>
            <a:ext cx="8839200" cy="542861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p:sp>
        <p:nvSpPr>
          <p:cNvPr id="1048659" name="Title 1"/>
          <p:cNvSpPr>
            <a:spLocks noGrp="1"/>
          </p:cNvSpPr>
          <p:nvPr>
            <p:ph type="title"/>
          </p:nvPr>
        </p:nvSpPr>
        <p:spPr>
          <a:xfrm>
            <a:off x="609600" y="190500"/>
            <a:ext cx="10972800" cy="983615"/>
          </a:xfrm>
        </p:spPr>
        <p:txBody>
          <a:bodyPr vert="horz" wrap="square" lIns="91440" tIns="45720" rIns="91440" bIns="45720" anchor="ctr" anchorCtr="0"/>
          <a:p>
            <a:pPr algn="ctr"/>
            <a:r>
              <a:rPr lang="en-US" altLang="en-US" sz="4000" b="1" kern="1200" dirty="0">
                <a:latin typeface="+mj-lt"/>
                <a:ea typeface="+mj-ea"/>
                <a:cs typeface="+mj-cs"/>
              </a:rPr>
              <a:t>Value-Chain Analysis</a:t>
            </a:r>
            <a:endParaRPr lang="en-US" altLang="en-US" sz="4000" b="1" kern="1200" dirty="0">
              <a:latin typeface="+mj-lt"/>
              <a:ea typeface="+mj-ea"/>
              <a:cs typeface="+mj-cs"/>
            </a:endParaRPr>
          </a:p>
        </p:txBody>
      </p:sp>
      <p:sp>
        <p:nvSpPr>
          <p:cNvPr id="1048660" name="Content Placeholder 2"/>
          <p:cNvSpPr>
            <a:spLocks noGrp="1"/>
          </p:cNvSpPr>
          <p:nvPr>
            <p:ph idx="1"/>
          </p:nvPr>
        </p:nvSpPr>
        <p:spPr>
          <a:xfrm>
            <a:off x="609600" y="1604010"/>
            <a:ext cx="10972800" cy="4457700"/>
          </a:xfrm>
        </p:spPr>
        <p:txBody>
          <a:bodyPr vert="horz" wrap="square" lIns="91440" tIns="45720" rIns="91440" bIns="45720" anchor="t" anchorCtr="0"/>
          <a:p>
            <a:pPr>
              <a:buClr>
                <a:srgbClr val="339966"/>
              </a:buClr>
              <a:buSzPct val="125000"/>
            </a:pPr>
            <a:r>
              <a:rPr lang="en-US" altLang="en-US" b="1" kern="1200" dirty="0">
                <a:solidFill>
                  <a:schemeClr val="accent4"/>
                </a:solidFill>
                <a:latin typeface="Times New Roman" panose="02020603050405020304" pitchFamily="18" charset="0"/>
                <a:ea typeface="+mn-ea"/>
                <a:cs typeface="Times New Roman" panose="02020603050405020304" pitchFamily="18" charset="0"/>
              </a:rPr>
              <a:t>Primary activities </a:t>
            </a:r>
            <a:endParaRPr lang="en-US" altLang="en-US" b="1" kern="1200" dirty="0">
              <a:solidFill>
                <a:schemeClr val="accent4"/>
              </a:solidFill>
              <a:latin typeface="Times New Roman" panose="02020603050405020304" pitchFamily="18" charset="0"/>
              <a:ea typeface="+mn-ea"/>
              <a:cs typeface="Times New Roman" panose="02020603050405020304" pitchFamily="18" charset="0"/>
            </a:endParaRPr>
          </a:p>
          <a:p>
            <a:pPr lvl="1">
              <a:buClr>
                <a:srgbClr val="E28700"/>
              </a:buClr>
            </a:pPr>
            <a:r>
              <a:rPr lang="en-US" altLang="en-US" kern="1200" dirty="0">
                <a:latin typeface="Times New Roman" panose="02020603050405020304" pitchFamily="18" charset="0"/>
                <a:ea typeface="+mn-ea"/>
                <a:cs typeface="Times New Roman" panose="02020603050405020304" pitchFamily="18" charset="0"/>
              </a:rPr>
              <a:t>contribute to the physical creation of the product or service, its sale and transfer to the buyer, and its service after the sale.</a:t>
            </a:r>
            <a:endParaRPr lang="en-US" altLang="en-US" kern="1200" dirty="0">
              <a:latin typeface="Times New Roman" panose="02020603050405020304" pitchFamily="18" charset="0"/>
              <a:ea typeface="+mn-ea"/>
              <a:cs typeface="Times New Roman" panose="02020603050405020304" pitchFamily="18" charset="0"/>
            </a:endParaRPr>
          </a:p>
          <a:p>
            <a:pPr lvl="1">
              <a:buClr>
                <a:srgbClr val="E28700"/>
              </a:buClr>
            </a:pPr>
            <a:r>
              <a:rPr lang="en-US" altLang="en-US" kern="1200" dirty="0">
                <a:latin typeface="Times New Roman" panose="02020603050405020304" pitchFamily="18" charset="0"/>
                <a:ea typeface="+mn-ea"/>
                <a:cs typeface="Times New Roman" panose="02020603050405020304" pitchFamily="18" charset="0"/>
              </a:rPr>
              <a:t>inbound logistics, operations, outbound logistics, marketing and sales, and service</a:t>
            </a:r>
            <a:endParaRPr lang="en-US" altLang="en-US" kern="12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p:sp>
        <p:nvSpPr>
          <p:cNvPr id="1048661" name="Title 1"/>
          <p:cNvSpPr>
            <a:spLocks noGrp="1"/>
          </p:cNvSpPr>
          <p:nvPr>
            <p:ph type="title"/>
          </p:nvPr>
        </p:nvSpPr>
        <p:spPr>
          <a:xfrm>
            <a:off x="609600" y="190500"/>
            <a:ext cx="10972800" cy="983615"/>
          </a:xfrm>
        </p:spPr>
        <p:txBody>
          <a:bodyPr vert="horz" wrap="square" lIns="91440" tIns="45720" rIns="91440" bIns="45720" anchor="ctr" anchorCtr="0"/>
          <a:p>
            <a:pPr algn="ctr"/>
            <a:r>
              <a:rPr lang="en-US" altLang="en-US" sz="4000" b="1" kern="1200" dirty="0">
                <a:latin typeface="+mj-lt"/>
                <a:ea typeface="+mj-ea"/>
                <a:cs typeface="+mj-cs"/>
              </a:rPr>
              <a:t>Value-Chain Analysis</a:t>
            </a:r>
            <a:endParaRPr lang="en-US" altLang="en-US" sz="4000" b="1" kern="1200" dirty="0">
              <a:latin typeface="+mj-lt"/>
              <a:ea typeface="+mj-ea"/>
              <a:cs typeface="+mj-cs"/>
            </a:endParaRPr>
          </a:p>
        </p:txBody>
      </p:sp>
      <p:sp>
        <p:nvSpPr>
          <p:cNvPr id="1048662" name="Content Placeholder 2"/>
          <p:cNvSpPr>
            <a:spLocks noGrp="1"/>
          </p:cNvSpPr>
          <p:nvPr>
            <p:ph idx="1"/>
          </p:nvPr>
        </p:nvSpPr>
        <p:spPr>
          <a:xfrm>
            <a:off x="609600" y="1422400"/>
            <a:ext cx="10972800" cy="5581650"/>
          </a:xfrm>
        </p:spPr>
        <p:txBody>
          <a:bodyPr vert="horz" wrap="square" lIns="91440" tIns="45720" rIns="91440" bIns="45720" anchor="t" anchorCtr="0"/>
          <a:p>
            <a:pPr>
              <a:buClr>
                <a:srgbClr val="339966"/>
              </a:buClr>
              <a:buSzPct val="125000"/>
            </a:pPr>
            <a:r>
              <a:rPr lang="en-US" altLang="en-US" b="1" kern="1200" dirty="0">
                <a:solidFill>
                  <a:schemeClr val="accent4"/>
                </a:solidFill>
                <a:latin typeface="Arial" panose="020B0604020202020204" pitchFamily="34" charset="0"/>
                <a:ea typeface="+mn-ea"/>
                <a:cs typeface="Arial" panose="020B0604020202020204" pitchFamily="34" charset="0"/>
              </a:rPr>
              <a:t>Support activities</a:t>
            </a:r>
            <a:endParaRPr lang="en-US" altLang="en-US" b="1" kern="1200" dirty="0">
              <a:solidFill>
                <a:schemeClr val="accent4"/>
              </a:solidFill>
              <a:latin typeface="Arial" panose="020B0604020202020204" pitchFamily="34" charset="0"/>
              <a:ea typeface="+mn-ea"/>
              <a:cs typeface="Arial" panose="020B0604020202020204" pitchFamily="34" charset="0"/>
            </a:endParaRPr>
          </a:p>
          <a:p>
            <a:pPr lvl="1">
              <a:buClr>
                <a:srgbClr val="E28700"/>
              </a:buClr>
            </a:pPr>
            <a:r>
              <a:rPr lang="en-US" altLang="en-US" kern="1200" dirty="0">
                <a:latin typeface="Arial" panose="020B0604020202020204" pitchFamily="34" charset="0"/>
                <a:ea typeface="+mn-ea"/>
                <a:cs typeface="Arial" panose="020B0604020202020204" pitchFamily="34" charset="0"/>
              </a:rPr>
              <a:t>activities of the value chain that either add value by themselves or add value through important relationships with both primary activities and other support activities</a:t>
            </a:r>
            <a:endParaRPr lang="en-US" altLang="en-US" kern="1200" dirty="0">
              <a:latin typeface="Arial" panose="020B0604020202020204" pitchFamily="34" charset="0"/>
              <a:ea typeface="+mn-ea"/>
              <a:cs typeface="Arial" panose="020B0604020202020204" pitchFamily="34" charset="0"/>
            </a:endParaRPr>
          </a:p>
          <a:p>
            <a:pPr lvl="1">
              <a:buClr>
                <a:srgbClr val="E28700"/>
              </a:buClr>
            </a:pPr>
            <a:r>
              <a:rPr lang="en-US" altLang="en-US" kern="1200" dirty="0">
                <a:latin typeface="Arial" panose="020B0604020202020204" pitchFamily="34" charset="0"/>
                <a:ea typeface="+mn-ea"/>
                <a:cs typeface="Arial" panose="020B0604020202020204" pitchFamily="34" charset="0"/>
              </a:rPr>
              <a:t>procurement, technology development, human resource management, and general administration.</a:t>
            </a:r>
            <a:endParaRPr lang="en-US" altLang="en-US" kern="1200" dirty="0">
              <a:latin typeface="Arial" panose="020B0604020202020204" pitchFamily="34" charset="0"/>
              <a:ea typeface="+mn-ea"/>
              <a:cs typeface="Arial" panose="020B0604020202020204" pitchFamily="34" charset="0"/>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p:sp>
        <p:nvSpPr>
          <p:cNvPr id="1048667" name="Title 1"/>
          <p:cNvSpPr>
            <a:spLocks noGrp="1"/>
          </p:cNvSpPr>
          <p:nvPr>
            <p:ph type="title"/>
          </p:nvPr>
        </p:nvSpPr>
        <p:spPr>
          <a:xfrm>
            <a:off x="609600" y="190500"/>
            <a:ext cx="10972800" cy="1096645"/>
          </a:xfrm>
        </p:spPr>
        <p:txBody>
          <a:bodyPr vert="horz" wrap="square" lIns="91440" tIns="45720" rIns="91440" bIns="45720" anchor="ctr" anchorCtr="0"/>
          <a:p>
            <a:pPr algn="ctr"/>
            <a:r>
              <a:rPr lang="en-US" altLang="en-US" sz="4000" b="1" kern="1200" dirty="0">
                <a:latin typeface="+mj-lt"/>
                <a:ea typeface="+mj-ea"/>
                <a:cs typeface="+mj-cs"/>
              </a:rPr>
              <a:t>Porter’s Value Chain Model</a:t>
            </a:r>
            <a:endParaRPr lang="en-US" altLang="en-US" sz="4000" b="1" kern="1200" dirty="0">
              <a:latin typeface="+mj-lt"/>
              <a:ea typeface="+mj-ea"/>
              <a:cs typeface="+mj-cs"/>
            </a:endParaRPr>
          </a:p>
        </p:txBody>
      </p:sp>
      <p:pic>
        <p:nvPicPr>
          <p:cNvPr id="2097154" name="Picture 6" descr="des30417_0301"/>
          <p:cNvPicPr>
            <a:picLocks noChangeAspect="1"/>
          </p:cNvPicPr>
          <p:nvPr/>
        </p:nvPicPr>
        <p:blipFill>
          <a:blip r:embed="rId1"/>
          <a:stretch>
            <a:fillRect/>
          </a:stretch>
        </p:blipFill>
        <p:spPr>
          <a:xfrm>
            <a:off x="1981200" y="1752600"/>
            <a:ext cx="8077200" cy="4876800"/>
          </a:xfrm>
          <a:prstGeom prst="rect">
            <a:avLst/>
          </a:prstGeom>
          <a:noFill/>
          <a:ln w="9525">
            <a:noFill/>
          </a:ln>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4550"/>
          </a:xfrm>
        </p:spPr>
        <p:txBody>
          <a:bodyPr/>
          <a:p>
            <a:pPr algn="ctr"/>
            <a:r>
              <a:rPr lang="en-US" sz="4000" b="1">
                <a:latin typeface="Times New Roman" panose="02020603050405020304" pitchFamily="18" charset="0"/>
                <a:cs typeface="Times New Roman" panose="02020603050405020304" pitchFamily="18" charset="0"/>
              </a:rPr>
              <a:t>TABLE OF CONTENT</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95350"/>
            <a:ext cx="11322050" cy="6148705"/>
          </a:xfrm>
        </p:spPr>
        <p:txBody>
          <a:bodyPr/>
          <a:p>
            <a:pPr marL="0" indent="0">
              <a:buNone/>
            </a:pPr>
            <a:r>
              <a:rPr lang="en-US"/>
              <a:t>1. </a:t>
            </a:r>
            <a:r>
              <a:rPr lang="en-US" b="1"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Cost Accounting- Meaning						4</a:t>
            </a:r>
            <a:endParaRPr kumimoji="0" lang="en-US"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a:p>
            <a:pPr marL="0" indent="0">
              <a:buNone/>
            </a:pPr>
            <a:r>
              <a:rPr lang="en-US"/>
              <a:t>2. </a:t>
            </a:r>
            <a:r>
              <a:rPr lang="en-US" b="1"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Definition									5</a:t>
            </a:r>
            <a:endParaRPr kumimoji="0" lang="en-US"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a:p>
            <a:pPr marL="0" indent="0">
              <a:buNone/>
            </a:pPr>
            <a:r>
              <a:rPr lang="en-US"/>
              <a:t>3. </a:t>
            </a:r>
            <a:r>
              <a:rPr lang="en-US" b="1" cap="all" noProof="0" dirty="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OBJECTIVES OF COST ACCOUNTING			6</a:t>
            </a:r>
            <a:endParaRPr kumimoji="0" lang="en-US" b="1" i="0" u="none" strike="noStrike" kern="1200" cap="all"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a:p>
            <a:pPr marL="0" indent="0">
              <a:buNone/>
            </a:pPr>
            <a:r>
              <a:rPr lang="en-US"/>
              <a:t>4. </a:t>
            </a:r>
            <a:r>
              <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COST   TERMINOLOGY 						7</a:t>
            </a:r>
            <a:endPar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endParaRPr>
          </a:p>
          <a:p>
            <a:pPr marL="0" indent="0">
              <a:buNone/>
            </a:pPr>
            <a:r>
              <a:rPr lang="en-US"/>
              <a:t>5. </a:t>
            </a:r>
            <a:r>
              <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ELEMENTS OF COST							8</a:t>
            </a:r>
            <a:endPar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endParaRPr>
          </a:p>
          <a:p>
            <a:pPr marL="0" indent="0">
              <a:buNone/>
            </a:pPr>
            <a:r>
              <a:rPr lang="en-US"/>
              <a:t>6. </a:t>
            </a:r>
            <a:r>
              <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COST CLASSIFICATION						9</a:t>
            </a: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a:p>
            <a:pPr marL="0" indent="0" algn="l">
              <a:buNone/>
            </a:pPr>
            <a:r>
              <a:rPr lang="en-US"/>
              <a:t>7. </a:t>
            </a:r>
            <a:r>
              <a:rPr lang="en-US" b="1" noProof="0" smtClean="0">
                <a:ln>
                  <a:noFill/>
                </a:ln>
                <a:effectLst>
                  <a:outerShdw blurRad="31750" dist="25400" dir="5400000" algn="tl" rotWithShape="0">
                    <a:srgbClr val="000000">
                      <a:alpha val="25000"/>
                    </a:srgbClr>
                  </a:outerShdw>
                </a:effectLst>
                <a:uLnTx/>
                <a:uFillTx/>
                <a:latin typeface="Perpetua" panose="02020502060401020303" pitchFamily="18" charset="0"/>
                <a:ea typeface="+mj-ea"/>
                <a:cs typeface="+mj-cs"/>
                <a:sym typeface="+mn-ea"/>
              </a:rPr>
              <a:t>ON THE BASIS OF NATURE						10</a:t>
            </a: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Perpetua" panose="02020502060401020303" pitchFamily="18" charset="0"/>
              <a:ea typeface="+mj-ea"/>
              <a:cs typeface="+mj-cs"/>
            </a:endParaRPr>
          </a:p>
          <a:p>
            <a:pPr marL="0" indent="0">
              <a:buNone/>
            </a:pPr>
            <a:r>
              <a:rPr lang="en-US"/>
              <a:t>8. </a:t>
            </a:r>
            <a:r>
              <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ON THE BASIS OF FUNCTION					11</a:t>
            </a: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a:p>
            <a:pPr marL="0" indent="0">
              <a:buNone/>
            </a:pPr>
            <a:r>
              <a:rPr lang="en-US"/>
              <a:t>9. </a:t>
            </a:r>
            <a:r>
              <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ON THE BASIS OF  VARIABILITY				12</a:t>
            </a: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endParaRPr>
          </a:p>
          <a:p>
            <a:pPr marL="0" indent="0">
              <a:buNone/>
            </a:pP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a:p>
            <a:pPr marL="0" indent="0">
              <a:buNone/>
            </a:pPr>
            <a:endParaRPr lang="en-US"/>
          </a:p>
          <a:p>
            <a:pPr marL="0" indent="0">
              <a:buNone/>
            </a:pPr>
            <a:r>
              <a:rPr lang="en-US"/>
              <a:t>8.</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p:sp>
        <p:nvSpPr>
          <p:cNvPr id="1048668" name="Title 1"/>
          <p:cNvSpPr>
            <a:spLocks noGrp="1"/>
          </p:cNvSpPr>
          <p:nvPr>
            <p:ph type="title"/>
          </p:nvPr>
        </p:nvSpPr>
        <p:spPr>
          <a:xfrm>
            <a:off x="609600" y="190500"/>
            <a:ext cx="10972800" cy="1562100"/>
          </a:xfrm>
        </p:spPr>
        <p:txBody>
          <a:bodyPr vert="horz" wrap="square" lIns="91440" tIns="45720" rIns="91440" bIns="45720" anchor="ctr" anchorCtr="0"/>
          <a:p>
            <a:pPr algn="ctr"/>
            <a:r>
              <a:rPr lang="en-US" altLang="en-US" sz="4400" b="1" kern="1200" dirty="0">
                <a:latin typeface="+mj-lt"/>
                <a:ea typeface="+mj-ea"/>
                <a:cs typeface="+mj-cs"/>
              </a:rPr>
              <a:t>Value Chains in Service Industries</a:t>
            </a:r>
            <a:endParaRPr lang="en-US" altLang="en-US" sz="4400" b="1" kern="1200" dirty="0">
              <a:latin typeface="+mj-lt"/>
              <a:ea typeface="+mj-ea"/>
              <a:cs typeface="+mj-cs"/>
            </a:endParaRPr>
          </a:p>
        </p:txBody>
      </p:sp>
      <p:pic>
        <p:nvPicPr>
          <p:cNvPr id="2097155" name="Picture 5" descr="des30417_0304"/>
          <p:cNvPicPr>
            <a:picLocks noChangeAspect="1"/>
          </p:cNvPicPr>
          <p:nvPr/>
        </p:nvPicPr>
        <p:blipFill>
          <a:blip r:embed="rId1"/>
          <a:stretch>
            <a:fillRect/>
          </a:stretch>
        </p:blipFill>
        <p:spPr>
          <a:xfrm>
            <a:off x="1752600" y="1752600"/>
            <a:ext cx="8610600" cy="4379913"/>
          </a:xfrm>
          <a:prstGeom prst="rect">
            <a:avLst/>
          </a:prstGeom>
          <a:noFill/>
          <a:ln w="9525">
            <a:noFill/>
          </a:ln>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p:sp>
        <p:nvSpPr>
          <p:cNvPr id="1048669" name="Title 1"/>
          <p:cNvSpPr>
            <a:spLocks noGrp="1"/>
          </p:cNvSpPr>
          <p:nvPr>
            <p:ph type="title"/>
          </p:nvPr>
        </p:nvSpPr>
        <p:spPr>
          <a:xfrm>
            <a:off x="838200" y="891540"/>
            <a:ext cx="10713720" cy="5693410"/>
          </a:xfrm>
        </p:spPr>
        <p:txBody>
          <a:bodyPr/>
          <a:p>
            <a:pPr algn="ctr"/>
            <a:r>
              <a:rPr lang="en-US" sz="8000" b="1">
                <a:ln w="22225">
                  <a:solidFill>
                    <a:schemeClr val="accent2"/>
                  </a:solidFill>
                  <a:prstDash val="solid"/>
                </a:ln>
                <a:solidFill>
                  <a:schemeClr val="accent1">
                    <a:lumMod val="75000"/>
                  </a:schemeClr>
                </a:solidFill>
                <a:effectLst/>
                <a:sym typeface="+mn-ea"/>
              </a:rPr>
              <a:t>Thank You for Patiently Listening</a:t>
            </a:r>
            <a:endParaRPr lang="en-US" sz="8000" b="1">
              <a:ln w="22225">
                <a:solidFill>
                  <a:schemeClr val="accent2"/>
                </a:solidFill>
                <a:prstDash val="solid"/>
              </a:ln>
              <a:solidFill>
                <a:schemeClr val="accent1">
                  <a:lumMod val="75000"/>
                </a:schemeClr>
              </a:solidFill>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10. ON THE BASIS OF  CONTROLLABILITY		13</a:t>
            </a:r>
            <a:endPar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endParaRPr>
          </a:p>
          <a:p>
            <a:pPr marL="0" indent="0">
              <a:buNone/>
            </a:pPr>
            <a:r>
              <a:rPr lang="en-US" b="1" noProof="0" smtClean="0">
                <a:ln>
                  <a:noFill/>
                </a:ln>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sym typeface="+mn-ea"/>
              </a:rPr>
              <a:t>11. ON THE BASIS OF TIME:						14</a:t>
            </a:r>
            <a:endParaRPr lang="en-US" b="1">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rPr>
              <a:t>12. </a:t>
            </a:r>
            <a:r>
              <a:rPr lang="en-US" altLang="en-US" b="1" dirty="0">
                <a:latin typeface="Times New Roman" panose="02020603050405020304" pitchFamily="18" charset="0"/>
                <a:ea typeface="+mj-ea"/>
                <a:cs typeface="Times New Roman" panose="02020603050405020304" pitchFamily="18" charset="0"/>
                <a:sym typeface="+mn-ea"/>
              </a:rPr>
              <a:t>Value-Chain Analysis							15</a:t>
            </a:r>
            <a:endParaRPr lang="en-US" altLang="en-US" b="1" kern="1200" dirty="0">
              <a:latin typeface="Times New Roman" panose="02020603050405020304" pitchFamily="18" charset="0"/>
              <a:ea typeface="+mj-ea"/>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rPr>
              <a:t>13. </a:t>
            </a:r>
            <a:r>
              <a:rPr lang="en-ZA" altLang="en-US" b="1" dirty="0">
                <a:latin typeface="Times New Roman" panose="02020603050405020304" pitchFamily="18" charset="0"/>
                <a:ea typeface="+mj-ea"/>
                <a:cs typeface="Times New Roman" panose="02020603050405020304" pitchFamily="18" charset="0"/>
                <a:sym typeface="+mn-ea"/>
              </a:rPr>
              <a:t>The Value Chain System</a:t>
            </a:r>
            <a:r>
              <a:rPr lang="en-US" altLang="en-ZA" b="1" dirty="0">
                <a:latin typeface="Times New Roman" panose="02020603050405020304" pitchFamily="18" charset="0"/>
                <a:ea typeface="+mj-ea"/>
                <a:cs typeface="Times New Roman" panose="02020603050405020304" pitchFamily="18" charset="0"/>
                <a:sym typeface="+mn-ea"/>
              </a:rPr>
              <a:t>						16</a:t>
            </a:r>
            <a:endParaRPr lang="en-ZA" altLang="en-US" b="1" kern="1200" dirty="0">
              <a:latin typeface="Times New Roman" panose="02020603050405020304" pitchFamily="18" charset="0"/>
              <a:ea typeface="+mj-ea"/>
              <a:cs typeface="Times New Roman" panose="02020603050405020304" pitchFamily="18" charset="0"/>
            </a:endParaRPr>
          </a:p>
          <a:p>
            <a:pPr marL="0" indent="0">
              <a:buNone/>
            </a:pPr>
            <a:r>
              <a:rPr lang="en-US" altLang="en-US" b="1" dirty="0">
                <a:latin typeface="Times New Roman" panose="02020603050405020304" pitchFamily="18" charset="0"/>
                <a:ea typeface="+mj-ea"/>
                <a:cs typeface="Times New Roman" panose="02020603050405020304" pitchFamily="18" charset="0"/>
                <a:sym typeface="+mn-ea"/>
              </a:rPr>
              <a:t>14. </a:t>
            </a:r>
            <a:r>
              <a:rPr lang="en-US" altLang="en-US" b="1" dirty="0">
                <a:solidFill>
                  <a:schemeClr val="accent4"/>
                </a:solidFill>
                <a:latin typeface="Times New Roman" panose="02020603050405020304" pitchFamily="18" charset="0"/>
                <a:cs typeface="Times New Roman" panose="02020603050405020304" pitchFamily="18" charset="0"/>
                <a:sym typeface="+mn-ea"/>
              </a:rPr>
              <a:t>Primary activities							17</a:t>
            </a:r>
            <a:endParaRPr lang="en-US" altLang="en-US" b="1" dirty="0">
              <a:solidFill>
                <a:schemeClr val="accent4"/>
              </a:solidFill>
              <a:latin typeface="Times New Roman" panose="02020603050405020304" pitchFamily="18" charset="0"/>
              <a:cs typeface="Times New Roman" panose="02020603050405020304" pitchFamily="18" charset="0"/>
              <a:sym typeface="+mn-ea"/>
            </a:endParaRPr>
          </a:p>
          <a:p>
            <a:pPr marL="0" indent="0">
              <a:buNone/>
            </a:pPr>
            <a:r>
              <a:rPr lang="en-US" altLang="en-US" b="1" dirty="0">
                <a:latin typeface="Times New Roman" panose="02020603050405020304" pitchFamily="18" charset="0"/>
                <a:ea typeface="+mj-ea"/>
                <a:cs typeface="Times New Roman" panose="02020603050405020304" pitchFamily="18" charset="0"/>
                <a:sym typeface="+mn-ea"/>
              </a:rPr>
              <a:t>15. </a:t>
            </a:r>
            <a:r>
              <a:rPr lang="en-US" altLang="en-US" b="1" dirty="0">
                <a:solidFill>
                  <a:schemeClr val="accent4"/>
                </a:solidFill>
                <a:latin typeface="Times New Roman" panose="02020603050405020304" pitchFamily="18" charset="0"/>
                <a:cs typeface="Times New Roman" panose="02020603050405020304" pitchFamily="18" charset="0"/>
                <a:sym typeface="+mn-ea"/>
              </a:rPr>
              <a:t>Support activities							18</a:t>
            </a:r>
            <a:endParaRPr lang="en-US" altLang="en-US" b="1" dirty="0">
              <a:latin typeface="Times New Roman" panose="02020603050405020304" pitchFamily="18" charset="0"/>
              <a:ea typeface="+mj-ea"/>
              <a:cs typeface="Times New Roman" panose="02020603050405020304" pitchFamily="18" charset="0"/>
              <a:sym typeface="+mn-ea"/>
            </a:endParaRPr>
          </a:p>
          <a:p>
            <a:pPr marL="0" indent="0">
              <a:buNone/>
            </a:pPr>
            <a:r>
              <a:rPr lang="en-US" altLang="en-US" b="1" dirty="0">
                <a:latin typeface="Times New Roman" panose="02020603050405020304" pitchFamily="18" charset="0"/>
                <a:ea typeface="+mj-ea"/>
                <a:cs typeface="Times New Roman" panose="02020603050405020304" pitchFamily="18" charset="0"/>
                <a:sym typeface="+mn-ea"/>
              </a:rPr>
              <a:t>15. Porter’s Value Chain Model						19</a:t>
            </a:r>
            <a:endParaRPr lang="en-US" altLang="en-US" b="1" kern="1200" dirty="0">
              <a:latin typeface="Times New Roman" panose="02020603050405020304" pitchFamily="18" charset="0"/>
              <a:ea typeface="+mj-ea"/>
              <a:cs typeface="Times New Roman" panose="02020603050405020304" pitchFamily="18" charset="0"/>
            </a:endParaRPr>
          </a:p>
          <a:p>
            <a:pPr marL="0" indent="0">
              <a:buNone/>
            </a:pPr>
            <a:r>
              <a:rPr lang="en-US" altLang="en-US" b="1" dirty="0">
                <a:latin typeface="Times New Roman" panose="02020603050405020304" pitchFamily="18" charset="0"/>
                <a:ea typeface="+mj-ea"/>
                <a:cs typeface="Times New Roman" panose="02020603050405020304" pitchFamily="18" charset="0"/>
                <a:sym typeface="+mn-ea"/>
              </a:rPr>
              <a:t>16. Value Chains in Service Industries				20</a:t>
            </a:r>
            <a:endParaRPr lang="en-US" altLang="en-US" b="1" dirty="0">
              <a:latin typeface="Times New Roman" panose="02020603050405020304" pitchFamily="18" charset="0"/>
              <a:ea typeface="+mj-ea"/>
              <a:cs typeface="Times New Roman" panose="02020603050405020304" pitchFamily="18" charset="0"/>
              <a:sym typeface="+mn-ea"/>
            </a:endParaRPr>
          </a:p>
          <a:p>
            <a:pPr marL="0" indent="0">
              <a:buNone/>
            </a:pPr>
            <a:endParaRPr kumimoji="0" lang="en-US"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a:p>
            <a:pPr algn="ct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p:sp>
        <p:nvSpPr>
          <p:cNvPr id="1048590" name="Content Placeholder 1"/>
          <p:cNvSpPr>
            <a:spLocks noGrp="1"/>
          </p:cNvSpPr>
          <p:nvPr>
            <p:ph idx="1"/>
          </p:nvPr>
        </p:nvSpPr>
        <p:spPr>
          <a:xfrm>
            <a:off x="609600" y="2260600"/>
            <a:ext cx="10972800" cy="3867150"/>
          </a:xfrm>
        </p:spPr>
        <p:txBody>
          <a:bodyPr vert="horz" wrap="square" lIns="91440" tIns="45720" rIns="91440" bIns="45720" anchor="t" anchorCtr="0"/>
          <a:p>
            <a:pPr algn="just" eaLnBrk="1" hangingPunct="1"/>
            <a:r>
              <a:rPr sz="3600" dirty="0">
                <a:solidFill>
                  <a:schemeClr val="tx1"/>
                </a:solidFill>
                <a:latin typeface="Times New Roman" panose="02020603050405020304" pitchFamily="18" charset="0"/>
                <a:cs typeface="Times New Roman" panose="02020603050405020304" pitchFamily="18" charset="0"/>
              </a:rPr>
              <a:t>Cost accounting is concerned with recording, classifying and summarizing costs for determination of costs of products or services, planning, controlling and reducing such costs and furnishing of information to management for  decision making</a:t>
            </a:r>
            <a:endParaRPr sz="3600" dirty="0">
              <a:solidFill>
                <a:schemeClr val="tx1"/>
              </a:solidFill>
              <a:latin typeface="Times New Roman" panose="02020603050405020304" pitchFamily="18" charset="0"/>
              <a:cs typeface="Times New Roman" panose="02020603050405020304" pitchFamily="18" charset="0"/>
            </a:endParaRPr>
          </a:p>
        </p:txBody>
      </p:sp>
      <p:sp>
        <p:nvSpPr>
          <p:cNvPr id="1048591"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592" name="Title 4"/>
          <p:cNvSpPr>
            <a:spLocks noGrp="1"/>
          </p:cNvSpPr>
          <p:nvPr>
            <p:ph type="title"/>
          </p:nvPr>
        </p:nvSpPr>
        <p:spPr>
          <a:xfrm>
            <a:off x="609600" y="499745"/>
            <a:ext cx="10972800" cy="1479550"/>
          </a:xfrm>
          <a:noFill/>
          <a:ln>
            <a:noFill/>
          </a:ln>
          <a:effectLst/>
          <a:sp3d prstMaterial="plastic"/>
        </p:spPr>
        <p:txBody>
          <a:bodyPr vert="horz" rtlCol="0" anchor="ctr">
            <a:scene3d>
              <a:camera prst="orthographicFront"/>
              <a:lightRig rig="soft" dir="t"/>
            </a:scene3d>
            <a:sp3d prstMaterial="softEdge">
              <a:bevelT w="25400" h="25400"/>
            </a:sp3d>
          </a:bodyPr>
          <a:p>
            <a:pPr marL="0" marR="0" lvl="0" indent="0" algn="ctr" defTabSz="914400" rtl="0" eaLnBrk="1" fontAlgn="auto" latinLnBrk="0" hangingPunct="1">
              <a:lnSpc>
                <a:spcPct val="100000"/>
              </a:lnSpc>
              <a:spcBef>
                <a:spcPct val="0"/>
              </a:spcBef>
              <a:spcAft>
                <a:spcPts val="0"/>
              </a:spcAft>
              <a:buClrTx/>
              <a:buSzTx/>
              <a:buFontTx/>
              <a:buNone/>
            </a:pPr>
            <a:r>
              <a:rPr kumimoji="0" lang="en-US" sz="5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Cost Accounting- Meaning</a:t>
            </a:r>
            <a:endParaRPr kumimoji="0" lang="en-US" sz="5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p:sp>
        <p:nvSpPr>
          <p:cNvPr id="1048593" name="Content Placeholder 2"/>
          <p:cNvSpPr>
            <a:spLocks noGrp="1"/>
          </p:cNvSpPr>
          <p:nvPr>
            <p:ph idx="1"/>
          </p:nvPr>
        </p:nvSpPr>
        <p:spPr>
          <a:xfrm>
            <a:off x="749300" y="1767840"/>
            <a:ext cx="10972800" cy="3963670"/>
          </a:xfrm>
        </p:spPr>
        <p:txBody>
          <a:bodyPr vert="horz" wrap="square" lIns="91440" tIns="45720" rIns="91440" bIns="45720" anchor="t" anchorCtr="0"/>
          <a:p>
            <a:pPr marL="0" indent="0" algn="just" eaLnBrk="1" hangingPunct="1">
              <a:buNone/>
            </a:pPr>
            <a:endParaRPr sz="3600" dirty="0"/>
          </a:p>
          <a:p>
            <a:pPr marL="0" indent="0" algn="just" eaLnBrk="1" hangingPunct="1">
              <a:buNone/>
            </a:pPr>
            <a:r>
              <a:rPr sz="3600" dirty="0"/>
              <a:t>Cost accountancy” as the application of costing and cost accounting principles, method and techniques to the science, art and practice of cost control and the ascertainment of profitability</a:t>
            </a:r>
            <a:endParaRPr sz="3600" dirty="0"/>
          </a:p>
        </p:txBody>
      </p:sp>
      <p:sp>
        <p:nvSpPr>
          <p:cNvPr id="1048594" name="Slide Number Placeholder 4"/>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595" name="Title 1"/>
          <p:cNvSpPr>
            <a:spLocks noGrp="1"/>
          </p:cNvSpPr>
          <p:nvPr>
            <p:ph type="title"/>
          </p:nvPr>
        </p:nvSpPr>
        <p:spPr>
          <a:xfrm>
            <a:off x="2229485" y="437515"/>
            <a:ext cx="7428865" cy="2069465"/>
          </a:xfrm>
          <a:noFill/>
          <a:ln>
            <a:noFill/>
          </a:ln>
          <a:effectLst/>
          <a:sp3d prstMaterial="plastic"/>
        </p:spPr>
        <p:txBody>
          <a:bodyPr vert="horz" rtlCol="0" anchor="ctr">
            <a:scene3d>
              <a:camera prst="orthographicFront"/>
              <a:lightRig rig="soft" dir="t"/>
            </a:scene3d>
            <a:sp3d prstMaterial="softEdge">
              <a:bevelT w="25400" h="25400"/>
            </a:sp3d>
          </a:bodyPr>
          <a:p>
            <a:pPr marL="0" marR="0" lvl="0" indent="0" algn="ctr" defTabSz="914400" rtl="0" eaLnBrk="1" fontAlgn="auto" latinLnBrk="0" hangingPunct="1">
              <a:lnSpc>
                <a:spcPct val="100000"/>
              </a:lnSpc>
              <a:spcBef>
                <a:spcPct val="0"/>
              </a:spcBef>
              <a:spcAft>
                <a:spcPts val="0"/>
              </a:spcAft>
              <a:buClrTx/>
              <a:buSzTx/>
              <a:buFontTx/>
              <a:buNone/>
            </a:pPr>
            <a:r>
              <a:rPr kumimoji="0" lang="en-US" sz="7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Definition</a:t>
            </a:r>
            <a:endParaRPr kumimoji="0" lang="en-US" sz="7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p:sp>
        <p:nvSpPr>
          <p:cNvPr id="1048596" name="Rectangle 3"/>
          <p:cNvSpPr>
            <a:spLocks noGrp="1" noChangeArrowheads="1"/>
          </p:cNvSpPr>
          <p:nvPr>
            <p:ph idx="1"/>
          </p:nvPr>
        </p:nvSpPr>
        <p:spPr>
          <a:xfrm>
            <a:off x="1348740" y="1524635"/>
            <a:ext cx="9796145" cy="4361815"/>
          </a:xfrm>
        </p:spPr>
        <p:txBody>
          <a:bodyPr vert="horz" wrap="square" lIns="91440" tIns="45720" rIns="91440" bIns="45720" numCol="1" rtlCol="0" anchor="t" anchorCtr="0" compatLnSpc="1">
            <a:noAutofit/>
          </a:bodyPr>
          <a:p>
            <a:pPr marL="571500" marR="0" lvl="0" indent="-571500" algn="l" defTabSz="914400" rtl="0" eaLnBrk="1" fontAlgn="auto" latinLnBrk="0" hangingPunct="1">
              <a:lnSpc>
                <a:spcPct val="100000"/>
              </a:lnSpc>
              <a:spcBef>
                <a:spcPts val="580"/>
              </a:spcBef>
              <a:spcAft>
                <a:spcPts val="0"/>
              </a:spcAft>
              <a:buClr>
                <a:schemeClr val="accent3"/>
              </a:buClr>
              <a:buSzPct val="68000"/>
              <a:buFont typeface="Wingdings" panose="05000000000000000000" pitchFamily="2" charset="2"/>
              <a:buChar char="Ø"/>
            </a:pPr>
            <a:r>
              <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rPr>
              <a:t>Ascertainment of costs</a:t>
            </a:r>
            <a:endPar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endParaRPr>
          </a:p>
          <a:p>
            <a:pPr marL="571500" marR="0" lvl="0" indent="-571500" algn="l" defTabSz="914400" rtl="0" eaLnBrk="1" fontAlgn="auto" latinLnBrk="0" hangingPunct="1">
              <a:lnSpc>
                <a:spcPct val="100000"/>
              </a:lnSpc>
              <a:spcBef>
                <a:spcPts val="580"/>
              </a:spcBef>
              <a:spcAft>
                <a:spcPts val="0"/>
              </a:spcAft>
              <a:buClr>
                <a:schemeClr val="accent3"/>
              </a:buClr>
              <a:buSzPct val="68000"/>
              <a:buFont typeface="Wingdings" panose="05000000000000000000" pitchFamily="2" charset="2"/>
              <a:buChar char="Ø"/>
            </a:pPr>
            <a:r>
              <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rPr>
              <a:t>Estimation of costs</a:t>
            </a:r>
            <a:endPar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endParaRPr>
          </a:p>
          <a:p>
            <a:pPr marL="571500" marR="0" lvl="0" indent="-571500" algn="l" defTabSz="914400" rtl="0" eaLnBrk="1" fontAlgn="auto" latinLnBrk="0" hangingPunct="1">
              <a:lnSpc>
                <a:spcPct val="100000"/>
              </a:lnSpc>
              <a:spcBef>
                <a:spcPts val="580"/>
              </a:spcBef>
              <a:spcAft>
                <a:spcPts val="0"/>
              </a:spcAft>
              <a:buClr>
                <a:schemeClr val="accent3"/>
              </a:buClr>
              <a:buSzPct val="68000"/>
              <a:buFont typeface="Wingdings" panose="05000000000000000000" pitchFamily="2" charset="2"/>
              <a:buChar char="Ø"/>
            </a:pPr>
            <a:r>
              <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rPr>
              <a:t>Cost control</a:t>
            </a:r>
            <a:endPar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endParaRPr>
          </a:p>
          <a:p>
            <a:pPr marL="571500" marR="0" lvl="0" indent="-571500" algn="l" defTabSz="914400" rtl="0" eaLnBrk="1" fontAlgn="auto" latinLnBrk="0" hangingPunct="1">
              <a:lnSpc>
                <a:spcPct val="100000"/>
              </a:lnSpc>
              <a:spcBef>
                <a:spcPts val="580"/>
              </a:spcBef>
              <a:spcAft>
                <a:spcPts val="0"/>
              </a:spcAft>
              <a:buClr>
                <a:schemeClr val="accent3"/>
              </a:buClr>
              <a:buSzPct val="68000"/>
              <a:buFont typeface="Wingdings" panose="05000000000000000000" pitchFamily="2" charset="2"/>
              <a:buChar char="Ø"/>
            </a:pPr>
            <a:r>
              <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rPr>
              <a:t>Cost reduction</a:t>
            </a:r>
            <a:endPar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endParaRPr>
          </a:p>
          <a:p>
            <a:pPr marL="571500" marR="0" lvl="0" indent="-571500" algn="l" defTabSz="914400" rtl="0" eaLnBrk="1" fontAlgn="auto" latinLnBrk="0" hangingPunct="1">
              <a:lnSpc>
                <a:spcPct val="100000"/>
              </a:lnSpc>
              <a:spcBef>
                <a:spcPts val="580"/>
              </a:spcBef>
              <a:spcAft>
                <a:spcPts val="0"/>
              </a:spcAft>
              <a:buClr>
                <a:schemeClr val="accent3"/>
              </a:buClr>
              <a:buSzPct val="68000"/>
              <a:buFont typeface="Wingdings" panose="05000000000000000000" pitchFamily="2" charset="2"/>
              <a:buChar char="Ø"/>
            </a:pPr>
            <a:r>
              <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rPr>
              <a:t>Determining selling price</a:t>
            </a:r>
            <a:endPar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endParaRPr>
          </a:p>
          <a:p>
            <a:pPr marL="571500" marR="0" lvl="0" indent="-571500" algn="l" defTabSz="914400" rtl="0" eaLnBrk="1" fontAlgn="auto" latinLnBrk="0" hangingPunct="1">
              <a:lnSpc>
                <a:spcPct val="100000"/>
              </a:lnSpc>
              <a:spcBef>
                <a:spcPts val="580"/>
              </a:spcBef>
              <a:spcAft>
                <a:spcPts val="0"/>
              </a:spcAft>
              <a:buClr>
                <a:schemeClr val="accent3"/>
              </a:buClr>
              <a:buSzPct val="68000"/>
              <a:buFont typeface="Wingdings" panose="05000000000000000000" pitchFamily="2" charset="2"/>
              <a:buChar char="Ø"/>
            </a:pPr>
            <a:r>
              <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rPr>
              <a:t>Facilitating preparation of financial and other statement</a:t>
            </a:r>
            <a:endPar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endParaRPr>
          </a:p>
          <a:p>
            <a:pPr marL="571500" marR="0" lvl="0" indent="-571500" algn="l" defTabSz="914400" rtl="0" eaLnBrk="1" fontAlgn="auto" latinLnBrk="0" hangingPunct="1">
              <a:lnSpc>
                <a:spcPct val="100000"/>
              </a:lnSpc>
              <a:spcBef>
                <a:spcPts val="580"/>
              </a:spcBef>
              <a:spcAft>
                <a:spcPts val="0"/>
              </a:spcAft>
              <a:buClr>
                <a:schemeClr val="accent3"/>
              </a:buClr>
              <a:buSzPct val="68000"/>
              <a:buFont typeface="Wingdings" panose="05000000000000000000" pitchFamily="2" charset="2"/>
              <a:buChar char="Ø"/>
            </a:pPr>
            <a:r>
              <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rPr>
              <a:t>Providing basis for operating policy</a:t>
            </a:r>
            <a:endParaRPr kumimoji="0" lang="en-US" sz="3200" b="0" i="0" u="none" strike="noStrike" kern="1200" cap="none" spc="0" normalizeH="0" baseline="0" noProof="0" dirty="0" smtClean="0">
              <a:ln>
                <a:noFill/>
              </a:ln>
              <a:solidFill>
                <a:srgbClr val="08080C"/>
              </a:solidFill>
              <a:effectLst/>
              <a:uLnTx/>
              <a:uFillTx/>
              <a:latin typeface="Times New Roman" panose="02020603050405020304" pitchFamily="18" charset="0"/>
              <a:ea typeface="+mn-ea"/>
              <a:cs typeface="Times New Roman" panose="02020603050405020304" pitchFamily="18" charset="0"/>
            </a:endParaRPr>
          </a:p>
        </p:txBody>
      </p:sp>
      <p:sp>
        <p:nvSpPr>
          <p:cNvPr id="1048597"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598" name="Rectangle 2"/>
          <p:cNvSpPr>
            <a:spLocks noGrp="1" noChangeArrowheads="1"/>
          </p:cNvSpPr>
          <p:nvPr>
            <p:ph type="title"/>
          </p:nvPr>
        </p:nvSpPr>
        <p:spPr>
          <a:xfrm>
            <a:off x="0" y="381000"/>
            <a:ext cx="12192635" cy="1143000"/>
          </a:xfrm>
          <a:noFill/>
          <a:ln>
            <a:noFill/>
          </a:ln>
          <a:effectLst/>
          <a:sp3d prstMaterial="plastic"/>
        </p:spPr>
        <p:txBody>
          <a:bodyPr vert="horz" rtlCol="0" anchor="ctr">
            <a:noAutofit/>
            <a:scene3d>
              <a:camera prst="orthographicFront"/>
              <a:lightRig rig="soft" dir="t"/>
            </a:scene3d>
            <a:sp3d prstMaterial="softEdge">
              <a:bevelT w="25400" h="25400"/>
            </a:sp3d>
          </a:bodyPr>
          <a:p>
            <a:pPr marL="0" marR="0" lvl="0" indent="0" algn="ctr" defTabSz="914400" rtl="0" eaLnBrk="1" fontAlgn="auto" latinLnBrk="0" hangingPunct="1">
              <a:lnSpc>
                <a:spcPct val="100000"/>
              </a:lnSpc>
              <a:spcBef>
                <a:spcPts val="575"/>
              </a:spcBef>
              <a:spcAft>
                <a:spcPts val="0"/>
              </a:spcAft>
              <a:buClr>
                <a:schemeClr val="accent1"/>
              </a:buClr>
              <a:buSzPct val="85000"/>
              <a:buFontTx/>
              <a:buNone/>
            </a:pPr>
            <a:r>
              <a:rPr kumimoji="0" lang="en-US" sz="4800" b="1" i="0" u="none" strike="noStrike" kern="1200" cap="all"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OBJECTIVES OF COST ACCOUNTING</a:t>
            </a:r>
            <a:endParaRPr kumimoji="0" lang="en-US" sz="4800" b="1" i="0" u="none" strike="noStrike" kern="1200" cap="all"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p:sp>
        <p:nvSpPr>
          <p:cNvPr id="1048599" name="Rectangle 3"/>
          <p:cNvSpPr>
            <a:spLocks noGrp="1" noChangeArrowheads="1"/>
          </p:cNvSpPr>
          <p:nvPr>
            <p:ph idx="1"/>
          </p:nvPr>
        </p:nvSpPr>
        <p:spPr>
          <a:xfrm>
            <a:off x="0" y="486410"/>
            <a:ext cx="12192000" cy="6371590"/>
          </a:xfrm>
        </p:spPr>
        <p:txBody>
          <a:bodyPr vert="horz" wrap="square" lIns="91440" tIns="45720" rIns="91440" bIns="45720" numCol="1" anchor="t" anchorCtr="0" compatLnSpc="1">
            <a:noAutofit/>
          </a:bodyPr>
          <a:p>
            <a:pPr marL="365760" marR="0" lvl="0" indent="-255905" algn="just"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endParaRPr kumimoji="0" 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just"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COST:</a:t>
            </a:r>
            <a:r>
              <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Cost means the amount of expenditure incurred on a particular thing. </a:t>
            </a:r>
            <a:endPar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just"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COSTING:</a:t>
            </a:r>
            <a:r>
              <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Costing means the process of ascertainment of costs. </a:t>
            </a:r>
            <a:endPar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just"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COST ACCOUNTING:</a:t>
            </a:r>
            <a:r>
              <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The application of cost control methods and the ascertainment of the profitability of activities carried out or planned”.</a:t>
            </a:r>
            <a:endPar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just"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COST CONTROL:</a:t>
            </a:r>
            <a:r>
              <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Cost control means the control of costs by management. Following are the aspects or stages of cost control.</a:t>
            </a:r>
            <a:endPar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just"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JOB COSTING:</a:t>
            </a:r>
            <a:r>
              <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It helps in finding out the cost of production of every order and thus helps in ascertaining profit or loss made out on its execution. The management can judge the profitability of each job and decide its future courses of action.</a:t>
            </a:r>
            <a:endPar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65760" marR="0" lvl="0" indent="-255905" algn="just"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Ø"/>
            </a:pPr>
            <a:r>
              <a:rPr kumimoji="0" 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BATCH COSTING:</a:t>
            </a:r>
            <a:r>
              <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Batch costing production is done in batches and each batch consists of a number of units, the determination of optimum quantity to constitute an economical batch is all the more important. </a:t>
            </a:r>
            <a:endParaRPr kumimoji="0" 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48600"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601" name="Rectangle 2"/>
          <p:cNvSpPr>
            <a:spLocks noGrp="1" noChangeArrowheads="1"/>
          </p:cNvSpPr>
          <p:nvPr>
            <p:ph type="title"/>
          </p:nvPr>
        </p:nvSpPr>
        <p:spPr>
          <a:xfrm>
            <a:off x="410210" y="229235"/>
            <a:ext cx="11372215" cy="682625"/>
          </a:xfrm>
          <a:noFill/>
          <a:ln>
            <a:noFill/>
          </a:ln>
          <a:effectLst/>
          <a:sp3d prstMaterial="plastic"/>
        </p:spPr>
        <p:txBody>
          <a:bodyPr vert="horz" rtlCol="0" anchor="ctr">
            <a:noAutofit/>
            <a:scene3d>
              <a:camera prst="orthographicFront"/>
              <a:lightRig rig="soft" dir="t"/>
            </a:scene3d>
            <a:sp3d prstMaterial="softEdge">
              <a:bevelT w="25400" h="25400"/>
            </a:sp3d>
          </a:bodyPr>
          <a:p>
            <a:pPr marL="0" marR="0" lvl="0" indent="0" algn="ctr" defTabSz="914400" rtl="0" eaLnBrk="1" fontAlgn="auto" latinLnBrk="0" hangingPunct="1">
              <a:lnSpc>
                <a:spcPct val="100000"/>
              </a:lnSpc>
              <a:spcBef>
                <a:spcPct val="0"/>
              </a:spcBef>
              <a:spcAft>
                <a:spcPts val="0"/>
              </a:spcAft>
              <a:buClrTx/>
              <a:buSzTx/>
              <a:buFontTx/>
              <a:buNone/>
            </a:pPr>
            <a:r>
              <a:rPr kumimoji="0" lang="en-US" sz="44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COST TERMINOLOGY </a:t>
            </a:r>
            <a:endParaRPr kumimoji="0" lang="en-US" sz="44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p:sp>
        <p:nvSpPr>
          <p:cNvPr id="1048602" name="Slide Number Placeholder 29"/>
          <p:cNvSpPr txBox="1">
            <a:spLocks noGrp="1"/>
          </p:cNvSpPr>
          <p:nvPr>
            <p:ph type="sldNum" sz="quarter" idx="12"/>
          </p:nvPr>
        </p:nvSpPr>
        <p:spPr>
          <a:xfrm>
            <a:off x="1676400" y="6019800"/>
            <a:ext cx="457200" cy="457200"/>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603" name="Rectangle 4"/>
          <p:cNvSpPr>
            <a:spLocks noGrp="1" noChangeArrowheads="1"/>
          </p:cNvSpPr>
          <p:nvPr>
            <p:ph type="title"/>
          </p:nvPr>
        </p:nvSpPr>
        <p:spPr>
          <a:xfrm>
            <a:off x="993775" y="838200"/>
            <a:ext cx="9105900" cy="682625"/>
          </a:xfrm>
        </p:spPr>
        <p:style>
          <a:lnRef idx="2">
            <a:schemeClr val="accent3"/>
          </a:lnRef>
          <a:fillRef idx="1">
            <a:schemeClr val="lt1"/>
          </a:fillRef>
          <a:effectRef idx="0">
            <a:schemeClr val="accent3"/>
          </a:effectRef>
          <a:fontRef idx="minor">
            <a:schemeClr val="dk1"/>
          </a:fontRef>
        </p:style>
        <p:txBody>
          <a:bodyPr vert="horz" rtlCol="0" anchor="ctr">
            <a:noAutofit/>
            <a:scene3d>
              <a:camera prst="orthographicFront"/>
              <a:lightRig rig="soft" dir="t"/>
            </a:scene3d>
            <a:sp3d prstMaterial="softEdge">
              <a:bevelT w="25400" h="25400"/>
            </a:sp3d>
          </a:bodyPr>
          <a:p>
            <a:pPr marL="723900" marR="0" lvl="0" indent="-723900" algn="ctr" defTabSz="914400" rtl="0" eaLnBrk="1" fontAlgn="auto" latinLnBrk="0" hangingPunct="1">
              <a:lnSpc>
                <a:spcPct val="100000"/>
              </a:lnSpc>
              <a:spcBef>
                <a:spcPct val="0"/>
              </a:spcBef>
              <a:spcAft>
                <a:spcPts val="0"/>
              </a:spcAft>
              <a:buClrTx/>
              <a:buSzTx/>
              <a:buFontTx/>
              <a:buNone/>
            </a:pPr>
            <a:r>
              <a:rPr kumimoji="0" lang="en-US" sz="48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ELEMENTS OF COST</a:t>
            </a:r>
            <a:endParaRPr kumimoji="0" lang="en-US" sz="48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1048604" name="Rectangle 29"/>
          <p:cNvSpPr/>
          <p:nvPr/>
        </p:nvSpPr>
        <p:spPr>
          <a:xfrm>
            <a:off x="1524000" y="2740025"/>
            <a:ext cx="309880" cy="368300"/>
          </a:xfrm>
          <a:prstGeom prst="rect">
            <a:avLst/>
          </a:prstGeom>
          <a:noFill/>
          <a:ln w="9525">
            <a:noFill/>
          </a:ln>
        </p:spPr>
        <p:txBody>
          <a:bodyPr wrap="none" anchor="ctr" anchorCtr="0">
            <a:spAutoFit/>
          </a:bodyPr>
          <a:p>
            <a:pPr>
              <a:buNone/>
            </a:pPr>
            <a:endParaRPr lang="ar-SA" altLang="x-none" dirty="0">
              <a:latin typeface="Times New Roman" panose="02020603050405020304" pitchFamily="18" charset="0"/>
              <a:ea typeface="Arial" panose="020B0604020202020204" pitchFamily="34" charset="0"/>
            </a:endParaRPr>
          </a:p>
        </p:txBody>
      </p:sp>
      <p:grpSp>
        <p:nvGrpSpPr>
          <p:cNvPr id="43" name="Group 55"/>
          <p:cNvGrpSpPr/>
          <p:nvPr/>
        </p:nvGrpSpPr>
        <p:grpSpPr>
          <a:xfrm>
            <a:off x="1679575" y="1753744"/>
            <a:ext cx="8382000" cy="3688161"/>
            <a:chOff x="0" y="1264"/>
            <a:chExt cx="5088" cy="1422"/>
          </a:xfrm>
        </p:grpSpPr>
        <p:sp>
          <p:nvSpPr>
            <p:cNvPr id="1048605" name="Rectangle 17"/>
            <p:cNvSpPr/>
            <p:nvPr/>
          </p:nvSpPr>
          <p:spPr>
            <a:xfrm>
              <a:off x="1920" y="1264"/>
              <a:ext cx="1721" cy="201"/>
            </a:xfrm>
            <a:prstGeom prst="rect">
              <a:avLst/>
            </a:prstGeom>
            <a:noFill/>
            <a:ln w="9525">
              <a:noFill/>
            </a:ln>
          </p:spPr>
          <p:txBody>
            <a:bodyPr wrap="square" anchor="ctr" anchorCtr="0">
              <a:spAutoFit/>
            </a:bodyPr>
            <a:p>
              <a:r>
                <a:rPr sz="2800" b="1" dirty="0">
                  <a:latin typeface="Times New Roman" panose="02020603050405020304" pitchFamily="18" charset="0"/>
                  <a:ea typeface="Batang" pitchFamily="18" charset="-127"/>
                  <a:cs typeface="Times New Roman" panose="02020603050405020304" pitchFamily="18" charset="0"/>
                </a:rPr>
                <a:t>Element of cost</a:t>
              </a:r>
              <a:endParaRPr sz="2800" b="1" dirty="0">
                <a:latin typeface="Times New Roman" panose="02020603050405020304" pitchFamily="18" charset="0"/>
                <a:ea typeface="Batang" pitchFamily="18" charset="-127"/>
                <a:cs typeface="Times New Roman" panose="02020603050405020304" pitchFamily="18" charset="0"/>
              </a:endParaRPr>
            </a:p>
          </p:txBody>
        </p:sp>
        <p:sp>
          <p:nvSpPr>
            <p:cNvPr id="1048606" name="Rectangle 30"/>
            <p:cNvSpPr/>
            <p:nvPr/>
          </p:nvSpPr>
          <p:spPr>
            <a:xfrm>
              <a:off x="288" y="1946"/>
              <a:ext cx="4800" cy="142"/>
            </a:xfrm>
            <a:prstGeom prst="rect">
              <a:avLst/>
            </a:prstGeom>
            <a:noFill/>
            <a:ln w="9525">
              <a:noFill/>
            </a:ln>
          </p:spPr>
          <p:txBody>
            <a:bodyPr anchor="ctr" anchorCtr="0">
              <a:spAutoFit/>
            </a:bodyPr>
            <a:p>
              <a:pPr defTabSz="914400">
                <a:tabLst>
                  <a:tab pos="2603500" algn="l"/>
                  <a:tab pos="3975100" algn="l"/>
                </a:tabLst>
              </a:pPr>
              <a:r>
                <a:rPr dirty="0">
                  <a:solidFill>
                    <a:srgbClr val="002060"/>
                  </a:solidFill>
                  <a:latin typeface="Arial" panose="020B0604020202020204" pitchFamily="34" charset="0"/>
                  <a:ea typeface="Batang" pitchFamily="18" charset="-127"/>
                </a:rPr>
                <a:t>Materials	           Labour	               Expenses</a:t>
              </a:r>
              <a:endParaRPr sz="2800" dirty="0">
                <a:solidFill>
                  <a:srgbClr val="002060"/>
                </a:solidFill>
                <a:latin typeface="Arial" panose="020B0604020202020204" pitchFamily="34" charset="0"/>
              </a:endParaRPr>
            </a:p>
          </p:txBody>
        </p:sp>
        <p:sp>
          <p:nvSpPr>
            <p:cNvPr id="1048607" name="Line 31"/>
            <p:cNvSpPr/>
            <p:nvPr/>
          </p:nvSpPr>
          <p:spPr>
            <a:xfrm>
              <a:off x="2640" y="1440"/>
              <a:ext cx="0" cy="240"/>
            </a:xfrm>
            <a:prstGeom prst="line">
              <a:avLst/>
            </a:prstGeom>
            <a:ln w="9525" cap="flat" cmpd="sng">
              <a:solidFill>
                <a:schemeClr val="tx1"/>
              </a:solidFill>
              <a:prstDash val="solid"/>
              <a:headEnd type="none" w="med" len="med"/>
              <a:tailEnd type="triangle" w="med" len="med"/>
            </a:ln>
          </p:spPr>
        </p:sp>
        <p:sp>
          <p:nvSpPr>
            <p:cNvPr id="1048608" name="Line 32"/>
            <p:cNvSpPr/>
            <p:nvPr/>
          </p:nvSpPr>
          <p:spPr>
            <a:xfrm>
              <a:off x="816" y="1680"/>
              <a:ext cx="3456" cy="0"/>
            </a:xfrm>
            <a:prstGeom prst="line">
              <a:avLst/>
            </a:prstGeom>
            <a:ln w="9525" cap="flat" cmpd="sng">
              <a:solidFill>
                <a:schemeClr val="tx1"/>
              </a:solidFill>
              <a:prstDash val="solid"/>
              <a:headEnd type="none" w="med" len="med"/>
              <a:tailEnd type="none" w="med" len="med"/>
            </a:ln>
          </p:spPr>
        </p:sp>
        <p:sp>
          <p:nvSpPr>
            <p:cNvPr id="1048609" name="Line 33"/>
            <p:cNvSpPr/>
            <p:nvPr/>
          </p:nvSpPr>
          <p:spPr>
            <a:xfrm>
              <a:off x="816" y="1680"/>
              <a:ext cx="0" cy="240"/>
            </a:xfrm>
            <a:prstGeom prst="line">
              <a:avLst/>
            </a:prstGeom>
            <a:ln w="9525" cap="flat" cmpd="sng">
              <a:solidFill>
                <a:schemeClr val="tx1"/>
              </a:solidFill>
              <a:prstDash val="solid"/>
              <a:headEnd type="none" w="med" len="med"/>
              <a:tailEnd type="triangle" w="med" len="med"/>
            </a:ln>
          </p:spPr>
        </p:sp>
        <p:sp>
          <p:nvSpPr>
            <p:cNvPr id="1048610" name="Line 34"/>
            <p:cNvSpPr/>
            <p:nvPr/>
          </p:nvSpPr>
          <p:spPr>
            <a:xfrm>
              <a:off x="2640" y="1728"/>
              <a:ext cx="0" cy="240"/>
            </a:xfrm>
            <a:prstGeom prst="line">
              <a:avLst/>
            </a:prstGeom>
            <a:ln w="9525" cap="flat" cmpd="sng">
              <a:solidFill>
                <a:schemeClr val="tx1"/>
              </a:solidFill>
              <a:prstDash val="solid"/>
              <a:headEnd type="none" w="med" len="med"/>
              <a:tailEnd type="triangle" w="med" len="med"/>
            </a:ln>
          </p:spPr>
        </p:sp>
        <p:sp>
          <p:nvSpPr>
            <p:cNvPr id="1048611" name="Line 35"/>
            <p:cNvSpPr/>
            <p:nvPr/>
          </p:nvSpPr>
          <p:spPr>
            <a:xfrm>
              <a:off x="4272" y="1680"/>
              <a:ext cx="0" cy="240"/>
            </a:xfrm>
            <a:prstGeom prst="line">
              <a:avLst/>
            </a:prstGeom>
            <a:ln w="9525" cap="flat" cmpd="sng">
              <a:solidFill>
                <a:schemeClr val="tx1"/>
              </a:solidFill>
              <a:prstDash val="solid"/>
              <a:headEnd type="none" w="med" len="med"/>
              <a:tailEnd type="triangle" w="med" len="med"/>
            </a:ln>
          </p:spPr>
        </p:sp>
        <p:grpSp>
          <p:nvGrpSpPr>
            <p:cNvPr id="44" name="Group 41"/>
            <p:cNvGrpSpPr/>
            <p:nvPr/>
          </p:nvGrpSpPr>
          <p:grpSpPr>
            <a:xfrm>
              <a:off x="0" y="2064"/>
              <a:ext cx="1463" cy="574"/>
              <a:chOff x="0" y="2064"/>
              <a:chExt cx="1463" cy="574"/>
            </a:xfrm>
          </p:grpSpPr>
          <p:sp>
            <p:nvSpPr>
              <p:cNvPr id="1048612" name="Rectangle 36"/>
              <p:cNvSpPr/>
              <p:nvPr/>
            </p:nvSpPr>
            <p:spPr>
              <a:xfrm>
                <a:off x="0" y="2496"/>
                <a:ext cx="1463" cy="142"/>
              </a:xfrm>
              <a:prstGeom prst="rect">
                <a:avLst/>
              </a:prstGeom>
              <a:noFill/>
              <a:ln w="9525">
                <a:noFill/>
              </a:ln>
            </p:spPr>
            <p:txBody>
              <a:bodyPr wrap="square">
                <a:spAutoFit/>
              </a:bodyPr>
              <a:p>
                <a:r>
                  <a:rPr dirty="0">
                    <a:solidFill>
                      <a:srgbClr val="002060"/>
                    </a:solidFill>
                    <a:latin typeface="Times New Roman" panose="02020603050405020304" pitchFamily="18" charset="0"/>
                  </a:rPr>
                  <a:t>Direct	        Indirect </a:t>
                </a:r>
                <a:endParaRPr dirty="0">
                  <a:solidFill>
                    <a:srgbClr val="002060"/>
                  </a:solidFill>
                  <a:latin typeface="Times New Roman" panose="02020603050405020304" pitchFamily="18" charset="0"/>
                </a:endParaRPr>
              </a:p>
            </p:txBody>
          </p:sp>
          <p:sp>
            <p:nvSpPr>
              <p:cNvPr id="1048613" name="Line 37"/>
              <p:cNvSpPr/>
              <p:nvPr/>
            </p:nvSpPr>
            <p:spPr>
              <a:xfrm>
                <a:off x="720" y="2064"/>
                <a:ext cx="0" cy="288"/>
              </a:xfrm>
              <a:prstGeom prst="line">
                <a:avLst/>
              </a:prstGeom>
              <a:ln w="9525" cap="flat" cmpd="sng">
                <a:solidFill>
                  <a:schemeClr val="tx1"/>
                </a:solidFill>
                <a:prstDash val="solid"/>
                <a:headEnd type="none" w="med" len="med"/>
                <a:tailEnd type="triangle" w="med" len="med"/>
              </a:ln>
            </p:spPr>
          </p:sp>
          <p:sp>
            <p:nvSpPr>
              <p:cNvPr id="1048614" name="Line 38"/>
              <p:cNvSpPr/>
              <p:nvPr/>
            </p:nvSpPr>
            <p:spPr>
              <a:xfrm>
                <a:off x="240" y="2352"/>
                <a:ext cx="1104" cy="0"/>
              </a:xfrm>
              <a:prstGeom prst="line">
                <a:avLst/>
              </a:prstGeom>
              <a:ln w="9525" cap="flat" cmpd="sng">
                <a:solidFill>
                  <a:schemeClr val="tx1"/>
                </a:solidFill>
                <a:prstDash val="solid"/>
                <a:headEnd type="none" w="med" len="med"/>
                <a:tailEnd type="none" w="med" len="med"/>
              </a:ln>
            </p:spPr>
          </p:sp>
          <p:sp>
            <p:nvSpPr>
              <p:cNvPr id="1048615" name="Line 39"/>
              <p:cNvSpPr/>
              <p:nvPr/>
            </p:nvSpPr>
            <p:spPr>
              <a:xfrm>
                <a:off x="240" y="2352"/>
                <a:ext cx="0" cy="192"/>
              </a:xfrm>
              <a:prstGeom prst="line">
                <a:avLst/>
              </a:prstGeom>
              <a:ln w="9525" cap="flat" cmpd="sng">
                <a:solidFill>
                  <a:schemeClr val="tx1"/>
                </a:solidFill>
                <a:prstDash val="solid"/>
                <a:headEnd type="none" w="med" len="med"/>
                <a:tailEnd type="triangle" w="med" len="med"/>
              </a:ln>
            </p:spPr>
          </p:sp>
          <p:sp>
            <p:nvSpPr>
              <p:cNvPr id="1048616" name="Line 40"/>
              <p:cNvSpPr/>
              <p:nvPr/>
            </p:nvSpPr>
            <p:spPr>
              <a:xfrm>
                <a:off x="1344" y="2352"/>
                <a:ext cx="0" cy="192"/>
              </a:xfrm>
              <a:prstGeom prst="line">
                <a:avLst/>
              </a:prstGeom>
              <a:ln w="9525" cap="flat" cmpd="sng">
                <a:solidFill>
                  <a:schemeClr val="tx1"/>
                </a:solidFill>
                <a:prstDash val="solid"/>
                <a:headEnd type="none" w="med" len="med"/>
                <a:tailEnd type="triangle" w="med" len="med"/>
              </a:ln>
            </p:spPr>
          </p:sp>
        </p:grpSp>
        <p:grpSp>
          <p:nvGrpSpPr>
            <p:cNvPr id="45" name="Group 42"/>
            <p:cNvGrpSpPr/>
            <p:nvPr/>
          </p:nvGrpSpPr>
          <p:grpSpPr>
            <a:xfrm>
              <a:off x="1920" y="2112"/>
              <a:ext cx="1463" cy="574"/>
              <a:chOff x="0" y="2064"/>
              <a:chExt cx="1463" cy="574"/>
            </a:xfrm>
          </p:grpSpPr>
          <p:sp>
            <p:nvSpPr>
              <p:cNvPr id="1048617" name="Rectangle 43"/>
              <p:cNvSpPr/>
              <p:nvPr/>
            </p:nvSpPr>
            <p:spPr>
              <a:xfrm>
                <a:off x="0" y="2496"/>
                <a:ext cx="1463" cy="142"/>
              </a:xfrm>
              <a:prstGeom prst="rect">
                <a:avLst/>
              </a:prstGeom>
              <a:noFill/>
              <a:ln w="9525">
                <a:noFill/>
              </a:ln>
            </p:spPr>
            <p:txBody>
              <a:bodyPr wrap="square">
                <a:spAutoFit/>
              </a:bodyPr>
              <a:p>
                <a:r>
                  <a:rPr dirty="0">
                    <a:solidFill>
                      <a:srgbClr val="002060"/>
                    </a:solidFill>
                    <a:latin typeface="Times New Roman" panose="02020603050405020304" pitchFamily="18" charset="0"/>
                  </a:rPr>
                  <a:t>Direct	        Indirect </a:t>
                </a:r>
                <a:endParaRPr dirty="0">
                  <a:solidFill>
                    <a:srgbClr val="002060"/>
                  </a:solidFill>
                  <a:latin typeface="Times New Roman" panose="02020603050405020304" pitchFamily="18" charset="0"/>
                </a:endParaRPr>
              </a:p>
            </p:txBody>
          </p:sp>
          <p:sp>
            <p:nvSpPr>
              <p:cNvPr id="1048618" name="Line 44"/>
              <p:cNvSpPr/>
              <p:nvPr/>
            </p:nvSpPr>
            <p:spPr>
              <a:xfrm>
                <a:off x="720" y="2064"/>
                <a:ext cx="0" cy="288"/>
              </a:xfrm>
              <a:prstGeom prst="line">
                <a:avLst/>
              </a:prstGeom>
              <a:ln w="9525" cap="flat" cmpd="sng">
                <a:solidFill>
                  <a:schemeClr val="tx1"/>
                </a:solidFill>
                <a:prstDash val="solid"/>
                <a:headEnd type="none" w="med" len="med"/>
                <a:tailEnd type="triangle" w="med" len="med"/>
              </a:ln>
            </p:spPr>
          </p:sp>
          <p:sp>
            <p:nvSpPr>
              <p:cNvPr id="1048619" name="Line 45"/>
              <p:cNvSpPr/>
              <p:nvPr/>
            </p:nvSpPr>
            <p:spPr>
              <a:xfrm>
                <a:off x="240" y="2352"/>
                <a:ext cx="1104" cy="0"/>
              </a:xfrm>
              <a:prstGeom prst="line">
                <a:avLst/>
              </a:prstGeom>
              <a:ln w="9525" cap="flat" cmpd="sng">
                <a:solidFill>
                  <a:schemeClr val="tx1"/>
                </a:solidFill>
                <a:prstDash val="solid"/>
                <a:headEnd type="none" w="med" len="med"/>
                <a:tailEnd type="none" w="med" len="med"/>
              </a:ln>
            </p:spPr>
          </p:sp>
          <p:sp>
            <p:nvSpPr>
              <p:cNvPr id="1048620" name="Line 46"/>
              <p:cNvSpPr/>
              <p:nvPr/>
            </p:nvSpPr>
            <p:spPr>
              <a:xfrm>
                <a:off x="240" y="2352"/>
                <a:ext cx="0" cy="192"/>
              </a:xfrm>
              <a:prstGeom prst="line">
                <a:avLst/>
              </a:prstGeom>
              <a:ln w="9525" cap="flat" cmpd="sng">
                <a:solidFill>
                  <a:schemeClr val="tx1"/>
                </a:solidFill>
                <a:prstDash val="solid"/>
                <a:headEnd type="none" w="med" len="med"/>
                <a:tailEnd type="triangle" w="med" len="med"/>
              </a:ln>
            </p:spPr>
          </p:sp>
          <p:sp>
            <p:nvSpPr>
              <p:cNvPr id="1048621" name="Line 47"/>
              <p:cNvSpPr/>
              <p:nvPr/>
            </p:nvSpPr>
            <p:spPr>
              <a:xfrm>
                <a:off x="1344" y="2352"/>
                <a:ext cx="0" cy="192"/>
              </a:xfrm>
              <a:prstGeom prst="line">
                <a:avLst/>
              </a:prstGeom>
              <a:ln w="9525" cap="flat" cmpd="sng">
                <a:solidFill>
                  <a:schemeClr val="tx1"/>
                </a:solidFill>
                <a:prstDash val="solid"/>
                <a:headEnd type="none" w="med" len="med"/>
                <a:tailEnd type="triangle" w="med" len="med"/>
              </a:ln>
            </p:spPr>
          </p:sp>
        </p:grpSp>
        <p:grpSp>
          <p:nvGrpSpPr>
            <p:cNvPr id="46" name="Group 48"/>
            <p:cNvGrpSpPr/>
            <p:nvPr/>
          </p:nvGrpSpPr>
          <p:grpSpPr>
            <a:xfrm>
              <a:off x="3552" y="2112"/>
              <a:ext cx="1463" cy="574"/>
              <a:chOff x="0" y="2064"/>
              <a:chExt cx="1463" cy="574"/>
            </a:xfrm>
          </p:grpSpPr>
          <p:sp>
            <p:nvSpPr>
              <p:cNvPr id="1048622" name="Rectangle 49"/>
              <p:cNvSpPr/>
              <p:nvPr/>
            </p:nvSpPr>
            <p:spPr>
              <a:xfrm>
                <a:off x="0" y="2496"/>
                <a:ext cx="1463" cy="142"/>
              </a:xfrm>
              <a:prstGeom prst="rect">
                <a:avLst/>
              </a:prstGeom>
              <a:noFill/>
              <a:ln w="9525">
                <a:noFill/>
              </a:ln>
            </p:spPr>
            <p:txBody>
              <a:bodyPr wrap="square">
                <a:spAutoFit/>
              </a:bodyPr>
              <a:p>
                <a:r>
                  <a:rPr dirty="0">
                    <a:solidFill>
                      <a:srgbClr val="002060"/>
                    </a:solidFill>
                    <a:latin typeface="Times New Roman" panose="02020603050405020304" pitchFamily="18" charset="0"/>
                  </a:rPr>
                  <a:t>Direct	        Indirect </a:t>
                </a:r>
                <a:endParaRPr dirty="0">
                  <a:solidFill>
                    <a:srgbClr val="002060"/>
                  </a:solidFill>
                  <a:latin typeface="Times New Roman" panose="02020603050405020304" pitchFamily="18" charset="0"/>
                </a:endParaRPr>
              </a:p>
            </p:txBody>
          </p:sp>
          <p:sp>
            <p:nvSpPr>
              <p:cNvPr id="1048623" name="Line 50"/>
              <p:cNvSpPr/>
              <p:nvPr/>
            </p:nvSpPr>
            <p:spPr>
              <a:xfrm>
                <a:off x="720" y="2064"/>
                <a:ext cx="0" cy="288"/>
              </a:xfrm>
              <a:prstGeom prst="line">
                <a:avLst/>
              </a:prstGeom>
              <a:ln w="9525" cap="flat" cmpd="sng">
                <a:solidFill>
                  <a:schemeClr val="tx1"/>
                </a:solidFill>
                <a:prstDash val="solid"/>
                <a:headEnd type="none" w="med" len="med"/>
                <a:tailEnd type="triangle" w="med" len="med"/>
              </a:ln>
            </p:spPr>
          </p:sp>
          <p:sp>
            <p:nvSpPr>
              <p:cNvPr id="1048624" name="Line 51"/>
              <p:cNvSpPr/>
              <p:nvPr/>
            </p:nvSpPr>
            <p:spPr>
              <a:xfrm>
                <a:off x="240" y="2352"/>
                <a:ext cx="1104" cy="0"/>
              </a:xfrm>
              <a:prstGeom prst="line">
                <a:avLst/>
              </a:prstGeom>
              <a:ln w="9525" cap="flat" cmpd="sng">
                <a:solidFill>
                  <a:schemeClr val="tx1"/>
                </a:solidFill>
                <a:prstDash val="solid"/>
                <a:headEnd type="none" w="med" len="med"/>
                <a:tailEnd type="none" w="med" len="med"/>
              </a:ln>
            </p:spPr>
          </p:sp>
          <p:sp>
            <p:nvSpPr>
              <p:cNvPr id="1048625" name="Line 52"/>
              <p:cNvSpPr/>
              <p:nvPr/>
            </p:nvSpPr>
            <p:spPr>
              <a:xfrm>
                <a:off x="240" y="2352"/>
                <a:ext cx="0" cy="192"/>
              </a:xfrm>
              <a:prstGeom prst="line">
                <a:avLst/>
              </a:prstGeom>
              <a:ln w="9525" cap="flat" cmpd="sng">
                <a:solidFill>
                  <a:schemeClr val="tx1"/>
                </a:solidFill>
                <a:prstDash val="solid"/>
                <a:headEnd type="none" w="med" len="med"/>
                <a:tailEnd type="triangle" w="med" len="med"/>
              </a:ln>
            </p:spPr>
          </p:sp>
          <p:sp>
            <p:nvSpPr>
              <p:cNvPr id="1048626" name="Line 53"/>
              <p:cNvSpPr/>
              <p:nvPr/>
            </p:nvSpPr>
            <p:spPr>
              <a:xfrm>
                <a:off x="1344" y="2352"/>
                <a:ext cx="0" cy="192"/>
              </a:xfrm>
              <a:prstGeom prst="line">
                <a:avLst/>
              </a:prstGeom>
              <a:ln w="9525" cap="flat" cmpd="sng">
                <a:solidFill>
                  <a:schemeClr val="tx1"/>
                </a:solidFill>
                <a:prstDash val="solid"/>
                <a:headEnd type="none" w="med" len="med"/>
                <a:tailEnd type="triangle" w="med" len="med"/>
              </a:ln>
            </p:spPr>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p:sp>
        <p:nvSpPr>
          <p:cNvPr id="1048627" name="Rectangle 3"/>
          <p:cNvSpPr>
            <a:spLocks noGrp="1" noChangeArrowheads="1"/>
          </p:cNvSpPr>
          <p:nvPr>
            <p:ph idx="1"/>
          </p:nvPr>
        </p:nvSpPr>
        <p:spPr>
          <a:xfrm>
            <a:off x="1257300" y="1257935"/>
            <a:ext cx="10934065" cy="5599430"/>
          </a:xfrm>
        </p:spPr>
        <p:txBody>
          <a:bodyPr vert="horz" wrap="square" lIns="91440" tIns="45720" rIns="91440" bIns="45720" numCol="1" anchor="t" anchorCtr="0" compatLnSpc="1">
            <a:noAutofit/>
          </a:bodyPr>
          <a:p>
            <a:pPr marL="0" marR="0" lvl="0" indent="265430" algn="l" defTabSz="914400" rtl="0" eaLnBrk="1" fontAlgn="auto" latinLnBrk="0" hangingPunct="1">
              <a:lnSpc>
                <a:spcPct val="80000"/>
              </a:lnSpc>
              <a:spcBef>
                <a:spcPts val="400"/>
              </a:spcBef>
              <a:spcAft>
                <a:spcPts val="0"/>
              </a:spcAft>
              <a:buClr>
                <a:schemeClr val="accent1"/>
              </a:buClr>
              <a:buSzPct val="68000"/>
              <a:buFont typeface="Wingdings 2" panose="05020102010507070707" pitchFamily="18" charset="2"/>
              <a:buNone/>
            </a:pPr>
            <a:endParaRPr kumimoji="0" lang="en-US" sz="4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265430" algn="l" defTabSz="914400" rtl="0" eaLnBrk="1" fontAlgn="auto" latinLnBrk="0" hangingPunct="1">
              <a:lnSpc>
                <a:spcPct val="80000"/>
              </a:lnSpc>
              <a:spcBef>
                <a:spcPts val="400"/>
              </a:spcBef>
              <a:spcAft>
                <a:spcPts val="0"/>
              </a:spcAft>
              <a:buClr>
                <a:schemeClr val="accent1"/>
              </a:buClr>
              <a:buSzPct val="68000"/>
              <a:buFont typeface="Wingdings 2" panose="05020102010507070707" pitchFamily="18" charset="2"/>
              <a:buNone/>
            </a:pPr>
            <a:r>
              <a:rPr kumimoji="0" lang="en-US" sz="4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Classification On basis of </a:t>
            </a:r>
            <a:r>
              <a:rPr kumimoji="0" lang="en-US" sz="5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4800" b="0" i="0" u="none" strike="noStrike" kern="1200" cap="none" spc="0" normalizeH="0" baseline="0" noProof="0" dirty="0" smtClean="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722630" marR="0" lvl="0" indent="354330" algn="l" defTabSz="914400" rtl="0" eaLnBrk="1" fontAlgn="auto" latinLnBrk="0" hangingPunct="1">
              <a:lnSpc>
                <a:spcPct val="80000"/>
              </a:lnSpc>
              <a:spcBef>
                <a:spcPts val="400"/>
              </a:spcBef>
              <a:spcAft>
                <a:spcPts val="0"/>
              </a:spcAft>
              <a:buClrTx/>
              <a:buSzPct val="68000"/>
              <a:buFont typeface="Wingdings 3" panose="05040102010807070707"/>
              <a:buChar char=""/>
            </a:pPr>
            <a:r>
              <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Nature</a:t>
            </a:r>
            <a:endPar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22630" marR="0" lvl="0" indent="354330" algn="l" defTabSz="914400" rtl="0" eaLnBrk="1" fontAlgn="auto" latinLnBrk="0" hangingPunct="1">
              <a:lnSpc>
                <a:spcPct val="80000"/>
              </a:lnSpc>
              <a:spcBef>
                <a:spcPts val="400"/>
              </a:spcBef>
              <a:spcAft>
                <a:spcPts val="0"/>
              </a:spcAft>
              <a:buClrTx/>
              <a:buSzPct val="68000"/>
              <a:buFont typeface="Wingdings 3" panose="05040102010807070707"/>
              <a:buChar char=""/>
            </a:pPr>
            <a:r>
              <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Function</a:t>
            </a:r>
            <a:endPar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22630" marR="0" lvl="0" indent="354330" algn="l" defTabSz="914400" rtl="0" eaLnBrk="1" fontAlgn="auto" latinLnBrk="0" hangingPunct="1">
              <a:lnSpc>
                <a:spcPct val="80000"/>
              </a:lnSpc>
              <a:spcBef>
                <a:spcPts val="400"/>
              </a:spcBef>
              <a:spcAft>
                <a:spcPts val="0"/>
              </a:spcAft>
              <a:buClrTx/>
              <a:buSzPct val="68000"/>
              <a:buFont typeface="Wingdings 3" panose="05040102010807070707"/>
              <a:buChar char=""/>
            </a:pPr>
            <a:r>
              <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Direct &amp; indirect</a:t>
            </a:r>
            <a:endPar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22630" marR="0" lvl="0" indent="354330" algn="l" defTabSz="914400" rtl="0" eaLnBrk="1" fontAlgn="auto" latinLnBrk="0" hangingPunct="1">
              <a:lnSpc>
                <a:spcPct val="80000"/>
              </a:lnSpc>
              <a:spcBef>
                <a:spcPts val="400"/>
              </a:spcBef>
              <a:spcAft>
                <a:spcPts val="0"/>
              </a:spcAft>
              <a:buClrTx/>
              <a:buSzPct val="68000"/>
              <a:buFont typeface="Wingdings 3" panose="05040102010807070707"/>
              <a:buChar char=""/>
            </a:pPr>
            <a:r>
              <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Variability</a:t>
            </a:r>
            <a:endPar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22630" marR="0" lvl="0" indent="354330" algn="l" defTabSz="914400" rtl="0" eaLnBrk="1" fontAlgn="auto" latinLnBrk="0" hangingPunct="1">
              <a:lnSpc>
                <a:spcPct val="80000"/>
              </a:lnSpc>
              <a:spcBef>
                <a:spcPts val="400"/>
              </a:spcBef>
              <a:spcAft>
                <a:spcPts val="0"/>
              </a:spcAft>
              <a:buClrTx/>
              <a:buSzPct val="68000"/>
              <a:buFont typeface="Wingdings 3" panose="05040102010807070707"/>
              <a:buChar char=""/>
            </a:pPr>
            <a:r>
              <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Controllability</a:t>
            </a:r>
            <a:endPar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22630" marR="0" lvl="0" indent="354330" algn="l" defTabSz="914400" rtl="0" eaLnBrk="1" fontAlgn="auto" latinLnBrk="0" hangingPunct="1">
              <a:lnSpc>
                <a:spcPct val="80000"/>
              </a:lnSpc>
              <a:spcBef>
                <a:spcPts val="400"/>
              </a:spcBef>
              <a:spcAft>
                <a:spcPts val="0"/>
              </a:spcAft>
              <a:buClrTx/>
              <a:buSzPct val="68000"/>
              <a:buFont typeface="Wingdings 3" panose="05040102010807070707"/>
              <a:buChar char=""/>
            </a:pPr>
            <a:r>
              <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Tim</a:t>
            </a:r>
            <a:r>
              <a:rPr kumimoji="0" lang="en-US" altLang="en-GB"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22630" marR="0" lvl="0" indent="0" algn="l" defTabSz="914400" rtl="0" eaLnBrk="1" fontAlgn="auto" latinLnBrk="0" hangingPunct="1">
              <a:lnSpc>
                <a:spcPct val="80000"/>
              </a:lnSpc>
              <a:spcBef>
                <a:spcPts val="400"/>
              </a:spcBef>
              <a:spcAft>
                <a:spcPts val="0"/>
              </a:spcAft>
              <a:buClrTx/>
              <a:buNone/>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48628" name="Slide Number Placeholder 3"/>
          <p:cNvSpPr txBox="1">
            <a:spLocks noGrp="1"/>
          </p:cNvSpPr>
          <p:nvPr>
            <p:ph type="sldNum" sz="quarter" idx="12"/>
          </p:nvPr>
        </p:nvSpPr>
        <p:spPr>
          <a:xfrm>
            <a:off x="10171113" y="6408738"/>
            <a:ext cx="366712" cy="3651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sz="1000" dirty="0"/>
            </a:fld>
            <a:endParaRPr lang="en-US" sz="1000" dirty="0"/>
          </a:p>
        </p:txBody>
      </p:sp>
      <p:sp>
        <p:nvSpPr>
          <p:cNvPr id="1048629" name="Rectangle 2"/>
          <p:cNvSpPr>
            <a:spLocks noGrp="1" noChangeArrowheads="1"/>
          </p:cNvSpPr>
          <p:nvPr>
            <p:ph type="title"/>
          </p:nvPr>
        </p:nvSpPr>
        <p:spPr>
          <a:xfrm>
            <a:off x="1981200" y="664844"/>
            <a:ext cx="8229600" cy="895350"/>
          </a:xfrm>
          <a:noFill/>
          <a:ln>
            <a:noFill/>
          </a:ln>
          <a:effectLst/>
          <a:sp3d prstMaterial="plastic"/>
        </p:spPr>
        <p:txBody>
          <a:bodyPr vert="horz" rtlCol="0" anchor="ctr">
            <a:noAutofit/>
            <a:scene3d>
              <a:camera prst="orthographicFront"/>
              <a:lightRig rig="soft" dir="t"/>
            </a:scene3d>
            <a:sp3d prstMaterial="softEdge">
              <a:bevelT w="25400" h="25400"/>
            </a:sp3d>
          </a:bodyPr>
          <a:p>
            <a:pPr marL="0" marR="0" lvl="0" indent="0" algn="ctr" defTabSz="914400" rtl="0" eaLnBrk="1" fontAlgn="auto" latinLnBrk="0" hangingPunct="1">
              <a:lnSpc>
                <a:spcPct val="100000"/>
              </a:lnSpc>
              <a:spcBef>
                <a:spcPct val="0"/>
              </a:spcBef>
              <a:spcAft>
                <a:spcPts val="0"/>
              </a:spcAft>
              <a:buClrTx/>
              <a:buSzTx/>
              <a:buFontTx/>
              <a:buNone/>
            </a:pPr>
            <a:r>
              <a:rPr kumimoji="0" lang="en-US" sz="48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COST CLASSIFICATION</a:t>
            </a:r>
            <a:endParaRPr kumimoji="0" lang="en-US" sz="4800" b="1" i="0" u="none" strike="noStrike" kern="1200" cap="none" spc="0" normalizeH="0" baseline="0" noProof="0" smtClean="0">
              <a:ln>
                <a:noFill/>
              </a:ln>
              <a:solidFill>
                <a:schemeClr val="tx1"/>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8629"/>
                                        </p:tgtEl>
                                        <p:attrNameLst>
                                          <p:attrName>style.visibility</p:attrName>
                                        </p:attrNameLst>
                                      </p:cBhvr>
                                      <p:to>
                                        <p:strVal val="visible"/>
                                      </p:to>
                                    </p:set>
                                    <p:animEffect transition="in" filter="fade">
                                      <p:cBhvr>
                                        <p:cTn id="7" dur="2000"/>
                                        <p:tgtEl>
                                          <p:spTgt spid="10486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627">
                                            <p:txEl>
                                              <p:charRg st="0" end="29"/>
                                            </p:txEl>
                                          </p:spTgt>
                                        </p:tgtEl>
                                        <p:attrNameLst>
                                          <p:attrName>style.visibility</p:attrName>
                                        </p:attrNameLst>
                                      </p:cBhvr>
                                      <p:to>
                                        <p:strVal val="visible"/>
                                      </p:to>
                                    </p:set>
                                    <p:animEffect transition="in" filter="fade">
                                      <p:cBhvr>
                                        <p:cTn id="12" dur="2000"/>
                                        <p:tgtEl>
                                          <p:spTgt spid="1048627">
                                            <p:txEl>
                                              <p:charRg st="0" end="29"/>
                                            </p:txEl>
                                          </p:spTgt>
                                        </p:tgtEl>
                                      </p:cBhvr>
                                    </p:animEffect>
                                  </p:childTnLst>
                                  <p:subTnLst>
                                    <p:animClr clrSpc="rgb" dir="cw">
                                      <p:cBhvr override="childStyle">
                                        <p:cTn dur="1" fill="hold" display="0" masterRel="nextClick" afterEffect="1"/>
                                        <p:tgtEl>
                                          <p:spTgt spid="1048627">
                                            <p:txEl>
                                              <p:charRg st="0" end="29"/>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627">
                                            <p:txEl>
                                              <p:charRg st="29" end="36"/>
                                            </p:txEl>
                                          </p:spTgt>
                                        </p:tgtEl>
                                        <p:attrNameLst>
                                          <p:attrName>style.visibility</p:attrName>
                                        </p:attrNameLst>
                                      </p:cBhvr>
                                      <p:to>
                                        <p:strVal val="visible"/>
                                      </p:to>
                                    </p:set>
                                    <p:animEffect transition="in" filter="fade">
                                      <p:cBhvr>
                                        <p:cTn id="17" dur="2000"/>
                                        <p:tgtEl>
                                          <p:spTgt spid="1048627">
                                            <p:txEl>
                                              <p:charRg st="29" end="36"/>
                                            </p:txEl>
                                          </p:spTgt>
                                        </p:tgtEl>
                                      </p:cBhvr>
                                    </p:animEffect>
                                  </p:childTnLst>
                                  <p:subTnLst>
                                    <p:animClr clrSpc="rgb" dir="cw">
                                      <p:cBhvr override="childStyle">
                                        <p:cTn dur="1" fill="hold" display="0" masterRel="nextClick" afterEffect="1"/>
                                        <p:tgtEl>
                                          <p:spTgt spid="1048627">
                                            <p:txEl>
                                              <p:charRg st="29" end="36"/>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627">
                                            <p:txEl>
                                              <p:charRg st="36" end="46"/>
                                            </p:txEl>
                                          </p:spTgt>
                                        </p:tgtEl>
                                        <p:attrNameLst>
                                          <p:attrName>style.visibility</p:attrName>
                                        </p:attrNameLst>
                                      </p:cBhvr>
                                      <p:to>
                                        <p:strVal val="visible"/>
                                      </p:to>
                                    </p:set>
                                    <p:animEffect transition="in" filter="fade">
                                      <p:cBhvr>
                                        <p:cTn id="22" dur="2000"/>
                                        <p:tgtEl>
                                          <p:spTgt spid="1048627">
                                            <p:txEl>
                                              <p:charRg st="36" end="46"/>
                                            </p:txEl>
                                          </p:spTgt>
                                        </p:tgtEl>
                                      </p:cBhvr>
                                    </p:animEffect>
                                  </p:childTnLst>
                                  <p:subTnLst>
                                    <p:animClr clrSpc="rgb" dir="cw">
                                      <p:cBhvr override="childStyle">
                                        <p:cTn dur="1" fill="hold" display="0" masterRel="nextClick" afterEffect="1"/>
                                        <p:tgtEl>
                                          <p:spTgt spid="1048627">
                                            <p:txEl>
                                              <p:charRg st="36" end="46"/>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627">
                                            <p:txEl>
                                              <p:charRg st="46" end="65"/>
                                            </p:txEl>
                                          </p:spTgt>
                                        </p:tgtEl>
                                        <p:attrNameLst>
                                          <p:attrName>style.visibility</p:attrName>
                                        </p:attrNameLst>
                                      </p:cBhvr>
                                      <p:to>
                                        <p:strVal val="visible"/>
                                      </p:to>
                                    </p:set>
                                    <p:animEffect transition="in" filter="fade">
                                      <p:cBhvr>
                                        <p:cTn id="27" dur="2000"/>
                                        <p:tgtEl>
                                          <p:spTgt spid="1048627">
                                            <p:txEl>
                                              <p:charRg st="46" end="65"/>
                                            </p:txEl>
                                          </p:spTgt>
                                        </p:tgtEl>
                                      </p:cBhvr>
                                    </p:animEffect>
                                  </p:childTnLst>
                                  <p:subTnLst>
                                    <p:animClr clrSpc="rgb" dir="cw">
                                      <p:cBhvr override="childStyle">
                                        <p:cTn dur="1" fill="hold" display="0" masterRel="nextClick" afterEffect="1"/>
                                        <p:tgtEl>
                                          <p:spTgt spid="1048627">
                                            <p:txEl>
                                              <p:charRg st="46" end="65"/>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48627">
                                            <p:txEl>
                                              <p:charRg st="65" end="78"/>
                                            </p:txEl>
                                          </p:spTgt>
                                        </p:tgtEl>
                                        <p:attrNameLst>
                                          <p:attrName>style.visibility</p:attrName>
                                        </p:attrNameLst>
                                      </p:cBhvr>
                                      <p:to>
                                        <p:strVal val="visible"/>
                                      </p:to>
                                    </p:set>
                                    <p:animEffect transition="in" filter="fade">
                                      <p:cBhvr>
                                        <p:cTn id="32" dur="2000"/>
                                        <p:tgtEl>
                                          <p:spTgt spid="1048627">
                                            <p:txEl>
                                              <p:charRg st="65" end="78"/>
                                            </p:txEl>
                                          </p:spTgt>
                                        </p:tgtEl>
                                      </p:cBhvr>
                                    </p:animEffect>
                                  </p:childTnLst>
                                  <p:subTnLst>
                                    <p:animClr clrSpc="rgb" dir="cw">
                                      <p:cBhvr override="childStyle">
                                        <p:cTn dur="1" fill="hold" display="0" masterRel="nextClick" afterEffect="1"/>
                                        <p:tgtEl>
                                          <p:spTgt spid="1048627">
                                            <p:txEl>
                                              <p:charRg st="65" end="78"/>
                                            </p:txEl>
                                          </p:spTgt>
                                        </p:tgtEl>
                                        <p:attrNameLst>
                                          <p:attrName>ppt_c</p:attrName>
                                        </p:attrNameLst>
                                      </p:cBhvr>
                                      <p:to>
                                        <a:schemeClr val="bg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8627">
                                            <p:txEl>
                                              <p:charRg st="78" end="95"/>
                                            </p:txEl>
                                          </p:spTgt>
                                        </p:tgtEl>
                                        <p:attrNameLst>
                                          <p:attrName>style.visibility</p:attrName>
                                        </p:attrNameLst>
                                      </p:cBhvr>
                                      <p:to>
                                        <p:strVal val="visible"/>
                                      </p:to>
                                    </p:set>
                                    <p:animEffect transition="in" filter="fade">
                                      <p:cBhvr>
                                        <p:cTn id="37" dur="2000"/>
                                        <p:tgtEl>
                                          <p:spTgt spid="1048627">
                                            <p:txEl>
                                              <p:charRg st="78" end="95"/>
                                            </p:txEl>
                                          </p:spTgt>
                                        </p:tgtEl>
                                      </p:cBhvr>
                                    </p:animEffect>
                                  </p:childTnLst>
                                  <p:subTnLst>
                                    <p:animClr clrSpc="rgb" dir="cw">
                                      <p:cBhvr override="childStyle">
                                        <p:cTn dur="1" fill="hold" display="0" masterRel="nextClick" afterEffect="1"/>
                                        <p:tgtEl>
                                          <p:spTgt spid="1048627">
                                            <p:txEl>
                                              <p:charRg st="78" end="95"/>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48627">
                                            <p:txEl>
                                              <p:charRg st="95" end="106"/>
                                            </p:txEl>
                                          </p:spTgt>
                                        </p:tgtEl>
                                        <p:attrNameLst>
                                          <p:attrName>style.visibility</p:attrName>
                                        </p:attrNameLst>
                                      </p:cBhvr>
                                      <p:to>
                                        <p:strVal val="visible"/>
                                      </p:to>
                                    </p:set>
                                    <p:animEffect transition="in" filter="fade">
                                      <p:cBhvr>
                                        <p:cTn id="42" dur="2000"/>
                                        <p:tgtEl>
                                          <p:spTgt spid="1048627">
                                            <p:txEl>
                                              <p:charRg st="95" end="106"/>
                                            </p:txEl>
                                          </p:spTgt>
                                        </p:tgtEl>
                                      </p:cBhvr>
                                    </p:animEffect>
                                  </p:childTnLst>
                                  <p:subTnLst>
                                    <p:animClr clrSpc="rgb" dir="cw">
                                      <p:cBhvr override="childStyle">
                                        <p:cTn dur="1" fill="hold" display="0" masterRel="nextClick" afterEffect="1"/>
                                        <p:tgtEl>
                                          <p:spTgt spid="1048627">
                                            <p:txEl>
                                              <p:charRg st="95" end="10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build="p"/>
    </p:bld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4031</Words>
  <Application>WPS Presentation</Application>
  <PresentationFormat/>
  <Paragraphs>190</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Times New Roman</vt:lpstr>
      <vt:lpstr>Batang</vt:lpstr>
      <vt:lpstr>Constantia</vt:lpstr>
      <vt:lpstr>Wingdings 2</vt:lpstr>
      <vt:lpstr>Wingdings 3</vt:lpstr>
      <vt:lpstr>Perpetua</vt:lpstr>
      <vt:lpstr>Microsoft YaHei</vt:lpstr>
      <vt:lpstr>Arial Unicode MS</vt:lpstr>
      <vt:lpstr>Calibri</vt:lpstr>
      <vt:lpstr>Orange Waves</vt:lpstr>
      <vt:lpstr>PowerPoint 演示文稿</vt:lpstr>
      <vt:lpstr>PowerPoint 演示文稿</vt:lpstr>
      <vt:lpstr>PowerPoint 演示文稿</vt:lpstr>
      <vt:lpstr>Cost Accounting- Meaning</vt:lpstr>
      <vt:lpstr>Definition</vt:lpstr>
      <vt:lpstr>OBJECTIVES OF COST ACCOUNTING</vt:lpstr>
      <vt:lpstr>COST   TERMINOLOGY </vt:lpstr>
      <vt:lpstr>ELEMENTS OF COST</vt:lpstr>
      <vt:lpstr>COST CLASSIFICATION</vt:lpstr>
      <vt:lpstr>ON THE BASIS OF NATURE</vt:lpstr>
      <vt:lpstr>ON THE BASIS OF FUNCTION</vt:lpstr>
      <vt:lpstr>ON THE BASIS OF  VARIABILITY</vt:lpstr>
      <vt:lpstr>ON THE BASIS OF  CONTROLLABILITY</vt:lpstr>
      <vt:lpstr>ON THE BASIS OF TIME:</vt:lpstr>
      <vt:lpstr>Value-Chain Analysis</vt:lpstr>
      <vt:lpstr>The Value Chain System</vt:lpstr>
      <vt:lpstr>Value-Chain Analysis</vt:lpstr>
      <vt:lpstr>Value-Chain Analysis</vt:lpstr>
      <vt:lpstr>Porter’s Value Chain Model</vt:lpstr>
      <vt:lpstr>Value Chains in Service Industries</vt:lpstr>
      <vt:lpstr>Thank You for Patiently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SM-J510FN</dc:creator>
  <cp:lastModifiedBy>Muhammad Saqib</cp:lastModifiedBy>
  <cp:revision>2</cp:revision>
  <dcterms:created xsi:type="dcterms:W3CDTF">2023-01-18T09:21:36Z</dcterms:created>
  <dcterms:modified xsi:type="dcterms:W3CDTF">2023-01-18T09:32:17Z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E95A427360EB4A06BE5729C8A11F3EBF</vt:lpwstr>
  </property>
  <property fmtid="{D5CDD505-2E9C-101B-9397-08002B2CF9AE}" pid="3" name="KSOProductBuildVer">
    <vt:lpwstr>1033-11.2.0.11388</vt:lpwstr>
  </property>
</Properties>
</file>