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73" r:id="rId4"/>
    <p:sldId id="274" r:id="rId5"/>
    <p:sldId id="275" r:id="rId6"/>
    <p:sldId id="276" r:id="rId7"/>
    <p:sldId id="258" r:id="rId8"/>
    <p:sldId id="259" r:id="rId9"/>
    <p:sldId id="270" r:id="rId10"/>
    <p:sldId id="271" r:id="rId11"/>
    <p:sldId id="272" r:id="rId12"/>
    <p:sldId id="300" r:id="rId13"/>
    <p:sldId id="301" r:id="rId14"/>
    <p:sldId id="296" r:id="rId15"/>
    <p:sldId id="297"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8" r:id="rId32"/>
    <p:sldId id="299" r:id="rId33"/>
    <p:sldId id="263" r:id="rId34"/>
    <p:sldId id="264" r:id="rId35"/>
    <p:sldId id="266" r:id="rId36"/>
    <p:sldId id="267" r:id="rId37"/>
    <p:sldId id="26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33DDC0-69DE-4D9C-B220-411172D6332B}" type="datetimeFigureOut">
              <a:rPr lang="en-US" smtClean="0"/>
              <a:pPr/>
              <a:t>12/14/2022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60AB1-7CA0-41C0-8768-EDBBFE1EBE2D}" type="slidenum">
              <a:rPr lang="en-US" smtClean="0"/>
              <a:pPr/>
              <a:t>‹#›</a:t>
            </a:fld>
            <a:endParaRPr lang="en-US" dirty="0"/>
          </a:p>
        </p:txBody>
      </p:sp>
    </p:spTree>
    <p:extLst>
      <p:ext uri="{BB962C8B-B14F-4D97-AF65-F5344CB8AC3E}">
        <p14:creationId xmlns:p14="http://schemas.microsoft.com/office/powerpoint/2010/main" val="2506287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8C5CBF-92EB-46D3-AF2C-7C354E352C8C}" type="datetime1">
              <a:rPr lang="en-US" smtClean="0"/>
              <a:pPr/>
              <a:t>12/14/2022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4CE91-6DEC-42CE-BE00-DF1D66C2996E}" type="datetime1">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3ABF7C-D2A4-4A6B-AF7B-278121368021}" type="datetime1">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AB594D-A4E7-49AC-96CD-0B3306322383}" type="datetime1">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ACE31F-1C52-40A8-A731-52DDE9C46AC3}" type="datetime1">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6F9633-1357-4879-9BD6-9E14D4073DFD}" type="datetime1">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501E64-8701-415F-ACA9-52F5F3262454}" type="datetime1">
              <a:rPr lang="en-US" smtClean="0"/>
              <a:pPr/>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734DD3-B9CD-46B1-9C0F-314592DB87EF}" type="datetime1">
              <a:rPr lang="en-US" smtClean="0"/>
              <a:pPr/>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73647-A46A-41E7-9250-553AE22E6A9F}" type="datetime1">
              <a:rPr lang="en-US" smtClean="0"/>
              <a:pPr/>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5DACB1-81C0-40A8-9DCB-0BEC3C358449}" type="datetime1">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03EC11-A5AC-4CC3-9F95-E7CCBDA59EC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B91A3-FEC9-40B5-9167-2547DC887023}" type="datetime1">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903EC11-A5AC-4CC3-9F95-E7CCBDA59ECD}"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84E64C-9940-4C2F-8F4C-C6C98EB21D2A}" type="datetime1">
              <a:rPr lang="en-US" smtClean="0"/>
              <a:pPr/>
              <a:t>12/14/2022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03EC11-A5AC-4CC3-9F95-E7CCBDA59ECD}"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financemanagement.com/working-capital-financing/techniques-of-managing-accounts-payable-trade-cred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financemanagement.com/financial-management/business-life-cyc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48600" cy="1828800"/>
          </a:xfrm>
        </p:spPr>
        <p:txBody>
          <a:bodyPr>
            <a:normAutofit fontScale="90000"/>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Chapter –14</a:t>
            </a:r>
            <a:r>
              <a:rPr lang="en-US" dirty="0"/>
              <a:t/>
            </a:r>
            <a:br>
              <a:rPr lang="en-US" dirty="0"/>
            </a:br>
            <a:r>
              <a:rPr lang="en-US" b="1" u="sng" dirty="0"/>
              <a:t>Analysis of Financial statement</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903EC11-A5AC-4CC3-9F95-E7CCBDA59ECD}"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spd="med">
    <p:randomBar dir="vert"/>
    <p:sndAc>
      <p:stSnd>
        <p:snd r:embed="rId2" name="voltage.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Assets</a:t>
            </a:r>
            <a:endParaRPr lang="en-US" dirty="0"/>
          </a:p>
        </p:txBody>
      </p:sp>
      <p:sp>
        <p:nvSpPr>
          <p:cNvPr id="3" name="Content Placeholder 2"/>
          <p:cNvSpPr>
            <a:spLocks noGrp="1"/>
          </p:cNvSpPr>
          <p:nvPr>
            <p:ph idx="1"/>
          </p:nvPr>
        </p:nvSpPr>
        <p:spPr/>
        <p:txBody>
          <a:bodyPr>
            <a:normAutofit lnSpcReduction="10000"/>
          </a:bodyPr>
          <a:lstStyle/>
          <a:p>
            <a:r>
              <a:rPr lang="en-US" dirty="0"/>
              <a:t>include – </a:t>
            </a:r>
          </a:p>
          <a:p>
            <a:r>
              <a:rPr lang="en-US" dirty="0" smtClean="0"/>
              <a:t>Inventories </a:t>
            </a:r>
            <a:r>
              <a:rPr lang="en-US" dirty="0"/>
              <a:t>of raw material, </a:t>
            </a:r>
            <a:endParaRPr lang="en-US" dirty="0" smtClean="0"/>
          </a:p>
          <a:p>
            <a:r>
              <a:rPr lang="en-US" dirty="0" smtClean="0"/>
              <a:t>finished </a:t>
            </a:r>
            <a:r>
              <a:rPr lang="en-US" dirty="0"/>
              <a:t>goods, </a:t>
            </a:r>
          </a:p>
          <a:p>
            <a:r>
              <a:rPr lang="en-US" dirty="0" smtClean="0"/>
              <a:t>stores </a:t>
            </a:r>
            <a:r>
              <a:rPr lang="en-US" dirty="0"/>
              <a:t>and </a:t>
            </a:r>
            <a:r>
              <a:rPr lang="en-US" dirty="0" smtClean="0"/>
              <a:t>spares,</a:t>
            </a:r>
          </a:p>
          <a:p>
            <a:r>
              <a:rPr lang="en-US" dirty="0" smtClean="0"/>
              <a:t>sundry debtors/receivables,</a:t>
            </a:r>
          </a:p>
          <a:p>
            <a:r>
              <a:rPr lang="en-US" dirty="0" smtClean="0"/>
              <a:t>short </a:t>
            </a:r>
            <a:r>
              <a:rPr lang="en-US" dirty="0"/>
              <a:t>term loans deposits and advances, </a:t>
            </a:r>
          </a:p>
          <a:p>
            <a:r>
              <a:rPr lang="en-US" dirty="0" smtClean="0"/>
              <a:t>cash </a:t>
            </a:r>
            <a:r>
              <a:rPr lang="en-US" dirty="0"/>
              <a:t>in hand and bank, </a:t>
            </a:r>
          </a:p>
          <a:p>
            <a:r>
              <a:rPr lang="en-US" dirty="0" smtClean="0"/>
              <a:t>prepaid </a:t>
            </a:r>
            <a:r>
              <a:rPr lang="en-US" dirty="0"/>
              <a:t>expenses, </a:t>
            </a:r>
          </a:p>
          <a:p>
            <a:r>
              <a:rPr lang="en-US" dirty="0" smtClean="0"/>
              <a:t>incomes </a:t>
            </a:r>
            <a:r>
              <a:rPr lang="en-US" dirty="0"/>
              <a:t>receivables and </a:t>
            </a:r>
            <a:r>
              <a:rPr lang="en-US" dirty="0" smtClean="0"/>
              <a:t>marketable </a:t>
            </a:r>
            <a:r>
              <a:rPr lang="en-US" dirty="0"/>
              <a:t>investments and short term securities . </a:t>
            </a:r>
          </a:p>
        </p:txBody>
      </p:sp>
      <p:sp>
        <p:nvSpPr>
          <p:cNvPr id="5" name="Slide Number Placeholder 4"/>
          <p:cNvSpPr>
            <a:spLocks noGrp="1"/>
          </p:cNvSpPr>
          <p:nvPr>
            <p:ph type="sldNum" sz="quarter" idx="12"/>
          </p:nvPr>
        </p:nvSpPr>
        <p:spPr/>
        <p:txBody>
          <a:bodyPr/>
          <a:lstStyle/>
          <a:p>
            <a:fld id="{E903EC11-A5AC-4CC3-9F95-E7CCBDA59ECD}" type="slidenum">
              <a:rPr lang="en-US" smtClean="0"/>
              <a:pPr/>
              <a:t>10</a:t>
            </a:fld>
            <a:endParaRPr lang="en-US" dirty="0"/>
          </a:p>
        </p:txBody>
      </p:sp>
    </p:spTree>
    <p:extLst>
      <p:ext uri="{BB962C8B-B14F-4D97-AF65-F5344CB8AC3E}">
        <p14:creationId xmlns:p14="http://schemas.microsoft.com/office/powerpoint/2010/main" val="54327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Liabilities </a:t>
            </a:r>
            <a:endParaRPr lang="en-US" dirty="0"/>
          </a:p>
        </p:txBody>
      </p:sp>
      <p:sp>
        <p:nvSpPr>
          <p:cNvPr id="3" name="Content Placeholder 2"/>
          <p:cNvSpPr>
            <a:spLocks noGrp="1"/>
          </p:cNvSpPr>
          <p:nvPr>
            <p:ph idx="1"/>
          </p:nvPr>
        </p:nvSpPr>
        <p:spPr/>
        <p:txBody>
          <a:bodyPr>
            <a:normAutofit lnSpcReduction="10000"/>
          </a:bodyPr>
          <a:lstStyle/>
          <a:p>
            <a:r>
              <a:rPr lang="en-US" dirty="0" smtClean="0"/>
              <a:t>include </a:t>
            </a:r>
            <a:r>
              <a:rPr lang="en-US" dirty="0"/>
              <a:t>– </a:t>
            </a:r>
          </a:p>
          <a:p>
            <a:r>
              <a:rPr lang="en-US" dirty="0" smtClean="0"/>
              <a:t>sundry </a:t>
            </a:r>
            <a:r>
              <a:rPr lang="en-US" dirty="0"/>
              <a:t>creditors/bills payable, </a:t>
            </a:r>
          </a:p>
          <a:p>
            <a:r>
              <a:rPr lang="en-US" dirty="0" smtClean="0"/>
              <a:t>outstanding </a:t>
            </a:r>
            <a:r>
              <a:rPr lang="en-US" dirty="0"/>
              <a:t>expenses, </a:t>
            </a:r>
          </a:p>
          <a:p>
            <a:r>
              <a:rPr lang="en-US" dirty="0" smtClean="0"/>
              <a:t>unclaimed </a:t>
            </a:r>
            <a:r>
              <a:rPr lang="en-US" dirty="0"/>
              <a:t>dividend, </a:t>
            </a:r>
          </a:p>
          <a:p>
            <a:r>
              <a:rPr lang="en-US" dirty="0" smtClean="0"/>
              <a:t>advances </a:t>
            </a:r>
            <a:r>
              <a:rPr lang="en-US" dirty="0"/>
              <a:t>received, </a:t>
            </a:r>
          </a:p>
          <a:p>
            <a:r>
              <a:rPr lang="en-US" dirty="0" smtClean="0"/>
              <a:t>incomes </a:t>
            </a:r>
            <a:r>
              <a:rPr lang="en-US" dirty="0"/>
              <a:t>received in advance, </a:t>
            </a:r>
          </a:p>
          <a:p>
            <a:r>
              <a:rPr lang="en-US" dirty="0" smtClean="0"/>
              <a:t>provision </a:t>
            </a:r>
            <a:r>
              <a:rPr lang="en-US" dirty="0"/>
              <a:t>for taxation, </a:t>
            </a:r>
          </a:p>
          <a:p>
            <a:r>
              <a:rPr lang="en-US" dirty="0" smtClean="0"/>
              <a:t>proposed </a:t>
            </a:r>
            <a:r>
              <a:rPr lang="en-US" dirty="0"/>
              <a:t>dividend, </a:t>
            </a:r>
          </a:p>
          <a:p>
            <a:r>
              <a:rPr lang="en-US" dirty="0" smtClean="0"/>
              <a:t>instalments </a:t>
            </a:r>
            <a:r>
              <a:rPr lang="en-US" dirty="0"/>
              <a:t>of loans payable within 12 months, </a:t>
            </a:r>
          </a:p>
          <a:p>
            <a:r>
              <a:rPr lang="en-US" dirty="0" smtClean="0"/>
              <a:t>bank </a:t>
            </a:r>
            <a:r>
              <a:rPr lang="en-US" dirty="0"/>
              <a:t>overdraft and cash credit </a:t>
            </a:r>
          </a:p>
        </p:txBody>
      </p:sp>
      <p:sp>
        <p:nvSpPr>
          <p:cNvPr id="5" name="Slide Number Placeholder 4"/>
          <p:cNvSpPr>
            <a:spLocks noGrp="1"/>
          </p:cNvSpPr>
          <p:nvPr>
            <p:ph type="sldNum" sz="quarter" idx="12"/>
          </p:nvPr>
        </p:nvSpPr>
        <p:spPr/>
        <p:txBody>
          <a:bodyPr/>
          <a:lstStyle/>
          <a:p>
            <a:fld id="{E903EC11-A5AC-4CC3-9F95-E7CCBDA59ECD}" type="slidenum">
              <a:rPr lang="en-US" smtClean="0"/>
              <a:pPr/>
              <a:t>11</a:t>
            </a:fld>
            <a:endParaRPr lang="en-US" dirty="0"/>
          </a:p>
        </p:txBody>
      </p:sp>
    </p:spTree>
    <p:extLst>
      <p:ext uri="{BB962C8B-B14F-4D97-AF65-F5344CB8AC3E}">
        <p14:creationId xmlns:p14="http://schemas.microsoft.com/office/powerpoint/2010/main" val="175135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2. Debt Ratio or Financial </a:t>
            </a:r>
            <a:r>
              <a:rPr lang="en-US" sz="5400" b="1" dirty="0"/>
              <a:t>Leverage ratios</a:t>
            </a:r>
            <a:endParaRPr lang="en-US" dirty="0"/>
          </a:p>
        </p:txBody>
      </p:sp>
      <p:sp>
        <p:nvSpPr>
          <p:cNvPr id="3" name="Content Placeholder 2"/>
          <p:cNvSpPr>
            <a:spLocks noGrp="1"/>
          </p:cNvSpPr>
          <p:nvPr>
            <p:ph idx="1"/>
          </p:nvPr>
        </p:nvSpPr>
        <p:spPr/>
        <p:txBody>
          <a:bodyPr/>
          <a:lstStyle/>
          <a:p>
            <a:endParaRPr lang="en-US" sz="2800" dirty="0" smtClean="0"/>
          </a:p>
          <a:p>
            <a:endParaRPr lang="en-US" sz="2800" dirty="0"/>
          </a:p>
          <a:p>
            <a:r>
              <a:rPr lang="en-US" sz="2800" dirty="0" smtClean="0"/>
              <a:t>Debt </a:t>
            </a:r>
            <a:r>
              <a:rPr lang="en-US" sz="2800" dirty="0"/>
              <a:t>management or financial leverage ratios measure the ability of a company to meet it’s over all financial obligations when they fall due. These ratios are as under</a:t>
            </a:r>
            <a:r>
              <a:rPr lang="en-US" sz="2800" dirty="0" smtClean="0"/>
              <a:t>:</a:t>
            </a:r>
          </a:p>
          <a:p>
            <a:pPr marL="0" indent="0">
              <a:buNone/>
            </a:pPr>
            <a:endParaRPr lang="en-US" sz="2800" dirty="0"/>
          </a:p>
          <a:p>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12</a:t>
            </a:fld>
            <a:endParaRPr lang="en-US" dirty="0"/>
          </a:p>
        </p:txBody>
      </p:sp>
    </p:spTree>
    <p:extLst>
      <p:ext uri="{BB962C8B-B14F-4D97-AF65-F5344CB8AC3E}">
        <p14:creationId xmlns:p14="http://schemas.microsoft.com/office/powerpoint/2010/main" val="108917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105"/>
            <a:ext cx="8229600" cy="1143000"/>
          </a:xfrm>
        </p:spPr>
        <p:txBody>
          <a:bodyPr>
            <a:normAutofit fontScale="90000"/>
          </a:bodyPr>
          <a:lstStyle/>
          <a:p>
            <a:r>
              <a:rPr lang="en-US" dirty="0" smtClean="0"/>
              <a:t>Formulas for Debt Ratio/Leverage Ratio</a:t>
            </a:r>
            <a:endParaRPr lang="en-US" dirty="0"/>
          </a:p>
        </p:txBody>
      </p:sp>
      <p:sp>
        <p:nvSpPr>
          <p:cNvPr id="3" name="Content Placeholder 2"/>
          <p:cNvSpPr>
            <a:spLocks noGrp="1"/>
          </p:cNvSpPr>
          <p:nvPr>
            <p:ph idx="1"/>
          </p:nvPr>
        </p:nvSpPr>
        <p:spPr>
          <a:xfrm>
            <a:off x="457200" y="1348104"/>
            <a:ext cx="8229600" cy="5128896"/>
          </a:xfrm>
        </p:spPr>
        <p:txBody>
          <a:bodyPr>
            <a:normAutofit lnSpcReduction="10000"/>
          </a:bodyPr>
          <a:lstStyle/>
          <a:p>
            <a:r>
              <a:rPr lang="en-US" dirty="0" smtClean="0"/>
              <a:t>Debt to Assets Ratio = Total debt/ Total Assets</a:t>
            </a:r>
          </a:p>
          <a:p>
            <a:endParaRPr lang="en-US" dirty="0" smtClean="0"/>
          </a:p>
          <a:p>
            <a:r>
              <a:rPr lang="en-US" dirty="0" smtClean="0"/>
              <a:t>Debt to Equity Ratio = </a:t>
            </a:r>
            <a:r>
              <a:rPr lang="en-US" dirty="0"/>
              <a:t>Total </a:t>
            </a:r>
            <a:r>
              <a:rPr lang="en-US" dirty="0" smtClean="0"/>
              <a:t>debt / Total Equity</a:t>
            </a:r>
          </a:p>
          <a:p>
            <a:endParaRPr lang="en-US" dirty="0" smtClean="0"/>
          </a:p>
          <a:p>
            <a:r>
              <a:rPr lang="en-US" dirty="0" smtClean="0"/>
              <a:t>Debt to EBITDA Ratio = Total Debt / Earning before interest tax depreciation and Amortization</a:t>
            </a:r>
          </a:p>
          <a:p>
            <a:pPr marL="0" indent="0">
              <a:buNone/>
            </a:pPr>
            <a:endParaRPr lang="en-US" dirty="0" smtClean="0"/>
          </a:p>
          <a:p>
            <a:r>
              <a:rPr lang="en-US" dirty="0" smtClean="0"/>
              <a:t>Assets to Equity Ratio = Total Assets / Total Equity</a:t>
            </a:r>
          </a:p>
          <a:p>
            <a:pPr marL="0" indent="0">
              <a:buNone/>
            </a:pPr>
            <a:endParaRPr lang="en-US" dirty="0" smtClean="0"/>
          </a:p>
          <a:p>
            <a:r>
              <a:rPr lang="en-US" dirty="0" smtClean="0"/>
              <a:t>Debt to Capital Ratio =  Total debt/( Total debt+ total   </a:t>
            </a:r>
          </a:p>
          <a:p>
            <a:pPr marL="0" indent="0">
              <a:buNone/>
            </a:pPr>
            <a:r>
              <a:rPr lang="en-US" dirty="0" smtClean="0"/>
              <a:t>                                                                                    equity)</a:t>
            </a:r>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13</a:t>
            </a:fld>
            <a:endParaRPr lang="en-US" dirty="0"/>
          </a:p>
        </p:txBody>
      </p:sp>
    </p:spTree>
    <p:extLst>
      <p:ext uri="{BB962C8B-B14F-4D97-AF65-F5344CB8AC3E}">
        <p14:creationId xmlns:p14="http://schemas.microsoft.com/office/powerpoint/2010/main" val="150346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baseline="-25000" dirty="0"/>
              <a:t>3. Efficiency or Activity Ratios:</a:t>
            </a:r>
            <a:br>
              <a:rPr lang="en-US" sz="5400" b="1" baseline="-25000" dirty="0"/>
            </a:br>
            <a:endParaRPr lang="en-US" sz="1800" dirty="0"/>
          </a:p>
        </p:txBody>
      </p:sp>
      <p:sp>
        <p:nvSpPr>
          <p:cNvPr id="3" name="Content Placeholder 2"/>
          <p:cNvSpPr>
            <a:spLocks noGrp="1"/>
          </p:cNvSpPr>
          <p:nvPr>
            <p:ph idx="1"/>
          </p:nvPr>
        </p:nvSpPr>
        <p:spPr/>
        <p:txBody>
          <a:bodyPr/>
          <a:lstStyle/>
          <a:p>
            <a:pPr algn="just">
              <a:buNone/>
            </a:pPr>
            <a:r>
              <a:rPr lang="en-US" sz="2800" dirty="0"/>
              <a:t>These ratios are typically used in order to determine that how quickly certain assets are converted in cash or sales. Similarly, it also indicates that how quickly accounts payable are paid. </a:t>
            </a:r>
          </a:p>
          <a:p>
            <a:pPr algn="just">
              <a:buNone/>
            </a:pPr>
            <a:endParaRPr lang="en-US" sz="2800" dirty="0"/>
          </a:p>
          <a:p>
            <a:pPr>
              <a:buNone/>
            </a:pPr>
            <a:r>
              <a:rPr lang="en-US" sz="2800" dirty="0"/>
              <a:t>Following are the key ratios </a:t>
            </a:r>
            <a:r>
              <a:rPr lang="en-US" sz="2800" dirty="0" smtClean="0"/>
              <a:t> types fall </a:t>
            </a:r>
            <a:r>
              <a:rPr lang="en-US" sz="2800" dirty="0"/>
              <a:t>under this category:</a:t>
            </a:r>
          </a:p>
          <a:p>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14</a:t>
            </a:fld>
            <a:endParaRPr lang="en-US" dirty="0"/>
          </a:p>
        </p:txBody>
      </p:sp>
    </p:spTree>
    <p:extLst>
      <p:ext uri="{BB962C8B-B14F-4D97-AF65-F5344CB8AC3E}">
        <p14:creationId xmlns:p14="http://schemas.microsoft.com/office/powerpoint/2010/main" val="4059934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Efficiency Ratios</a:t>
            </a:r>
            <a:br>
              <a:rPr lang="en-US" b="1"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a:t>Accounts Receivable </a:t>
            </a:r>
            <a:r>
              <a:rPr lang="en-US" b="1" dirty="0" smtClean="0"/>
              <a:t>Turnover</a:t>
            </a:r>
          </a:p>
          <a:p>
            <a:pPr marL="514350" indent="-514350">
              <a:buFont typeface="+mj-lt"/>
              <a:buAutoNum type="arabicPeriod"/>
            </a:pPr>
            <a:r>
              <a:rPr lang="en-US" b="1" dirty="0"/>
              <a:t>Inventory Turnover</a:t>
            </a:r>
          </a:p>
          <a:p>
            <a:pPr marL="514350" indent="-514350">
              <a:buFont typeface="+mj-lt"/>
              <a:buAutoNum type="arabicPeriod"/>
            </a:pPr>
            <a:r>
              <a:rPr lang="en-US" b="1" dirty="0"/>
              <a:t>Accounts Payables Turnover</a:t>
            </a:r>
          </a:p>
          <a:p>
            <a:pPr marL="514350" indent="-514350">
              <a:buFont typeface="+mj-lt"/>
              <a:buAutoNum type="arabicPeriod"/>
            </a:pPr>
            <a:r>
              <a:rPr lang="en-US" b="1" dirty="0"/>
              <a:t>Working Capital Turnover</a:t>
            </a:r>
          </a:p>
          <a:p>
            <a:pPr marL="514350" indent="-514350">
              <a:buFont typeface="+mj-lt"/>
              <a:buAutoNum type="arabicPeriod"/>
            </a:pPr>
            <a:r>
              <a:rPr lang="en-US" b="1" dirty="0"/>
              <a:t>Fixed Assets Turnover</a:t>
            </a:r>
          </a:p>
          <a:p>
            <a:pPr marL="514350" indent="-514350">
              <a:buFont typeface="+mj-lt"/>
              <a:buAutoNum type="arabicPeriod"/>
            </a:pPr>
            <a:r>
              <a:rPr lang="en-US" b="1" dirty="0"/>
              <a:t>Total Asset Turnover</a:t>
            </a:r>
          </a:p>
          <a:p>
            <a:pPr marL="0" indent="0">
              <a:buNone/>
            </a:pPr>
            <a:r>
              <a:rPr lang="en-US" b="1" dirty="0"/>
              <a:t/>
            </a:r>
            <a:br>
              <a:rPr lang="en-US" b="1" dirty="0"/>
            </a:br>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15</a:t>
            </a:fld>
            <a:endParaRPr lang="en-US" dirty="0"/>
          </a:p>
        </p:txBody>
      </p:sp>
    </p:spTree>
    <p:extLst>
      <p:ext uri="{BB962C8B-B14F-4D97-AF65-F5344CB8AC3E}">
        <p14:creationId xmlns:p14="http://schemas.microsoft.com/office/powerpoint/2010/main" val="422219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Accounts Receivable Turnover</a:t>
            </a:r>
            <a:br>
              <a:rPr lang="en-US" b="1" dirty="0"/>
            </a:br>
            <a:endParaRPr lang="en-US" dirty="0"/>
          </a:p>
        </p:txBody>
      </p:sp>
      <p:sp>
        <p:nvSpPr>
          <p:cNvPr id="3" name="Content Placeholder 2"/>
          <p:cNvSpPr>
            <a:spLocks noGrp="1"/>
          </p:cNvSpPr>
          <p:nvPr>
            <p:ph idx="1"/>
          </p:nvPr>
        </p:nvSpPr>
        <p:spPr/>
        <p:txBody>
          <a:bodyPr/>
          <a:lstStyle/>
          <a:p>
            <a:r>
              <a:rPr lang="en-US" dirty="0"/>
              <a:t>This ratio measures how quickly a company collects bills from its customers. It indicates how efficient a company’s credit policies are &amp; indicates the level of investment in receivables needed to maintain the firm’s sales level. The formula of accounts receivable turnover is</a:t>
            </a:r>
            <a:r>
              <a:rPr lang="en-US" dirty="0" smtClean="0"/>
              <a:t>:</a:t>
            </a:r>
          </a:p>
          <a:p>
            <a:pPr marL="0" indent="0">
              <a:buNone/>
            </a:pPr>
            <a:r>
              <a:rPr lang="en-US" dirty="0">
                <a:solidFill>
                  <a:schemeClr val="accent1">
                    <a:lumMod val="75000"/>
                  </a:schemeClr>
                </a:solidFill>
              </a:rPr>
              <a:t>Accounts Receivables Turnover = Revenue/Average </a:t>
            </a:r>
            <a:endParaRPr lang="en-US" dirty="0" smtClean="0">
              <a:solidFill>
                <a:schemeClr val="accent1">
                  <a:lumMod val="75000"/>
                </a:schemeClr>
              </a:solidFill>
            </a:endParaRPr>
          </a:p>
          <a:p>
            <a:pPr marL="0" indent="0">
              <a:buNone/>
            </a:pPr>
            <a:r>
              <a:rPr lang="en-US" dirty="0" smtClean="0">
                <a:solidFill>
                  <a:schemeClr val="accent1">
                    <a:lumMod val="75000"/>
                  </a:schemeClr>
                </a:solidFill>
              </a:rPr>
              <a:t>                                                          Accounts </a:t>
            </a:r>
            <a:r>
              <a:rPr lang="en-US" dirty="0">
                <a:solidFill>
                  <a:schemeClr val="accent1">
                    <a:lumMod val="75000"/>
                  </a:schemeClr>
                </a:solidFill>
              </a:rPr>
              <a:t>Receivable</a:t>
            </a:r>
          </a:p>
        </p:txBody>
      </p:sp>
      <p:sp>
        <p:nvSpPr>
          <p:cNvPr id="5" name="Slide Number Placeholder 4"/>
          <p:cNvSpPr>
            <a:spLocks noGrp="1"/>
          </p:cNvSpPr>
          <p:nvPr>
            <p:ph type="sldNum" sz="quarter" idx="12"/>
          </p:nvPr>
        </p:nvSpPr>
        <p:spPr/>
        <p:txBody>
          <a:bodyPr/>
          <a:lstStyle/>
          <a:p>
            <a:fld id="{E903EC11-A5AC-4CC3-9F95-E7CCBDA59ECD}" type="slidenum">
              <a:rPr lang="en-US" smtClean="0"/>
              <a:pPr/>
              <a:t>16</a:t>
            </a:fld>
            <a:endParaRPr lang="en-US" dirty="0"/>
          </a:p>
        </p:txBody>
      </p:sp>
    </p:spTree>
    <p:extLst>
      <p:ext uri="{BB962C8B-B14F-4D97-AF65-F5344CB8AC3E}">
        <p14:creationId xmlns:p14="http://schemas.microsoft.com/office/powerpoint/2010/main" val="3216184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Interpretation</a:t>
            </a:r>
            <a:br>
              <a:rPr lang="en-US" b="1" dirty="0"/>
            </a:br>
            <a:endParaRPr lang="en-US" dirty="0"/>
          </a:p>
        </p:txBody>
      </p:sp>
      <p:sp>
        <p:nvSpPr>
          <p:cNvPr id="3" name="Content Placeholder 2"/>
          <p:cNvSpPr>
            <a:spLocks noGrp="1"/>
          </p:cNvSpPr>
          <p:nvPr>
            <p:ph idx="1"/>
          </p:nvPr>
        </p:nvSpPr>
        <p:spPr>
          <a:xfrm>
            <a:off x="304800" y="1447800"/>
            <a:ext cx="8229600" cy="4389120"/>
          </a:xfrm>
        </p:spPr>
        <p:txBody>
          <a:bodyPr/>
          <a:lstStyle/>
          <a:p>
            <a:endParaRPr lang="en-US" dirty="0" smtClean="0"/>
          </a:p>
          <a:p>
            <a:r>
              <a:rPr lang="en-US" dirty="0" smtClean="0"/>
              <a:t>Higher </a:t>
            </a:r>
            <a:r>
              <a:rPr lang="en-US" dirty="0"/>
              <a:t>accounts receivable turnover is better for any company. Suppose for any company, the accounts receivable turnover is too low. In that case, it indicates that a company is having difficulty collecting from its customers or being too generous with granting credit.</a:t>
            </a:r>
          </a:p>
        </p:txBody>
      </p:sp>
      <p:sp>
        <p:nvSpPr>
          <p:cNvPr id="5" name="Slide Number Placeholder 4"/>
          <p:cNvSpPr>
            <a:spLocks noGrp="1"/>
          </p:cNvSpPr>
          <p:nvPr>
            <p:ph type="sldNum" sz="quarter" idx="12"/>
          </p:nvPr>
        </p:nvSpPr>
        <p:spPr/>
        <p:txBody>
          <a:bodyPr/>
          <a:lstStyle/>
          <a:p>
            <a:fld id="{E903EC11-A5AC-4CC3-9F95-E7CCBDA59ECD}" type="slidenum">
              <a:rPr lang="en-US" smtClean="0"/>
              <a:pPr/>
              <a:t>17</a:t>
            </a:fld>
            <a:endParaRPr lang="en-US" dirty="0"/>
          </a:p>
        </p:txBody>
      </p:sp>
    </p:spTree>
    <p:extLst>
      <p:ext uri="{BB962C8B-B14F-4D97-AF65-F5344CB8AC3E}">
        <p14:creationId xmlns:p14="http://schemas.microsoft.com/office/powerpoint/2010/main" val="77713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63980"/>
            <a:ext cx="8229600" cy="1143000"/>
          </a:xfrm>
        </p:spPr>
        <p:txBody>
          <a:bodyPr>
            <a:normAutofit fontScale="90000"/>
          </a:bodyPr>
          <a:lstStyle/>
          <a:p>
            <a:r>
              <a:rPr lang="en-US" b="1" dirty="0"/>
              <a:t>Average No. of Days Receivables Outstanding</a:t>
            </a:r>
            <a:br>
              <a:rPr lang="en-US" b="1" dirty="0"/>
            </a:br>
            <a:endParaRPr lang="en-US" dirty="0"/>
          </a:p>
        </p:txBody>
      </p:sp>
      <p:sp>
        <p:nvSpPr>
          <p:cNvPr id="3" name="Content Placeholder 2"/>
          <p:cNvSpPr>
            <a:spLocks noGrp="1"/>
          </p:cNvSpPr>
          <p:nvPr>
            <p:ph idx="1"/>
          </p:nvPr>
        </p:nvSpPr>
        <p:spPr/>
        <p:txBody>
          <a:bodyPr/>
          <a:lstStyle/>
          <a:p>
            <a:r>
              <a:rPr lang="en-US" dirty="0"/>
              <a:t>We can go one step further and calculate the average number of days of receivables outstanding. The formula is</a:t>
            </a:r>
            <a:r>
              <a:rPr lang="en-US" dirty="0" smtClean="0"/>
              <a:t>:</a:t>
            </a:r>
          </a:p>
          <a:p>
            <a:pPr marL="0" indent="0">
              <a:buNone/>
            </a:pPr>
            <a:endParaRPr lang="en-US" dirty="0"/>
          </a:p>
          <a:p>
            <a:r>
              <a:rPr lang="en-US" dirty="0">
                <a:solidFill>
                  <a:schemeClr val="accent1">
                    <a:lumMod val="75000"/>
                  </a:schemeClr>
                </a:solidFill>
              </a:rPr>
              <a:t>Average No. of Days Receivables Outstanding = </a:t>
            </a:r>
            <a:endParaRPr lang="en-US" dirty="0" smtClean="0">
              <a:solidFill>
                <a:schemeClr val="accent1">
                  <a:lumMod val="75000"/>
                </a:schemeClr>
              </a:solidFill>
            </a:endParaRPr>
          </a:p>
          <a:p>
            <a:pPr marL="0" indent="0">
              <a:buNone/>
            </a:pPr>
            <a:r>
              <a:rPr lang="en-US" dirty="0" smtClean="0">
                <a:solidFill>
                  <a:schemeClr val="accent1">
                    <a:lumMod val="75000"/>
                  </a:schemeClr>
                </a:solidFill>
              </a:rPr>
              <a:t>                          365/Accounts </a:t>
            </a:r>
            <a:r>
              <a:rPr lang="en-US" dirty="0">
                <a:solidFill>
                  <a:schemeClr val="accent1">
                    <a:lumMod val="75000"/>
                  </a:schemeClr>
                </a:solidFill>
              </a:rPr>
              <a:t>Receivables </a:t>
            </a:r>
            <a:r>
              <a:rPr lang="en-US" dirty="0" smtClean="0">
                <a:solidFill>
                  <a:schemeClr val="accent1">
                    <a:lumMod val="75000"/>
                  </a:schemeClr>
                </a:solidFill>
              </a:rPr>
              <a:t>Turnover</a:t>
            </a:r>
          </a:p>
          <a:p>
            <a:pPr marL="0" indent="0">
              <a:buNone/>
            </a:pPr>
            <a:endParaRPr lang="en-US" dirty="0"/>
          </a:p>
          <a:p>
            <a:r>
              <a:rPr lang="en-US" dirty="0"/>
              <a:t>The result will indicate, on average, how many days a company is collecting its bills.</a:t>
            </a:r>
          </a:p>
          <a:p>
            <a:pPr marL="0" indent="0">
              <a:buNone/>
            </a:pPr>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18</a:t>
            </a:fld>
            <a:endParaRPr lang="en-US" dirty="0"/>
          </a:p>
        </p:txBody>
      </p:sp>
    </p:spTree>
    <p:extLst>
      <p:ext uri="{BB962C8B-B14F-4D97-AF65-F5344CB8AC3E}">
        <p14:creationId xmlns:p14="http://schemas.microsoft.com/office/powerpoint/2010/main" val="4286928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Inventory Turnover</a:t>
            </a:r>
            <a:br>
              <a:rPr lang="en-US" b="1" dirty="0"/>
            </a:br>
            <a:endParaRPr lang="en-US" dirty="0"/>
          </a:p>
        </p:txBody>
      </p:sp>
      <p:sp>
        <p:nvSpPr>
          <p:cNvPr id="3" name="Content Placeholder 2"/>
          <p:cNvSpPr>
            <a:spLocks noGrp="1"/>
          </p:cNvSpPr>
          <p:nvPr>
            <p:ph idx="1"/>
          </p:nvPr>
        </p:nvSpPr>
        <p:spPr/>
        <p:txBody>
          <a:bodyPr/>
          <a:lstStyle/>
          <a:p>
            <a:r>
              <a:rPr lang="en-US" dirty="0"/>
              <a:t>The inventory turnover ratio measures how efficiently a company manages its inventory. The formula for inventory turnover is</a:t>
            </a:r>
            <a:r>
              <a:rPr lang="en-US" dirty="0" smtClean="0"/>
              <a:t>:</a:t>
            </a:r>
          </a:p>
          <a:p>
            <a:pPr marL="0" indent="0">
              <a:buNone/>
            </a:pPr>
            <a:r>
              <a:rPr lang="en-US" dirty="0" smtClean="0"/>
              <a:t>     </a:t>
            </a:r>
            <a:r>
              <a:rPr lang="en-US" dirty="0" smtClean="0">
                <a:solidFill>
                  <a:schemeClr val="accent1">
                    <a:lumMod val="75000"/>
                  </a:schemeClr>
                </a:solidFill>
              </a:rPr>
              <a:t>Inventory </a:t>
            </a:r>
            <a:r>
              <a:rPr lang="en-US" dirty="0">
                <a:solidFill>
                  <a:schemeClr val="accent1">
                    <a:lumMod val="75000"/>
                  </a:schemeClr>
                </a:solidFill>
              </a:rPr>
              <a:t>Turnover = Cost of Goods Sold/Average  </a:t>
            </a:r>
            <a:r>
              <a:rPr lang="en-US" dirty="0" smtClean="0">
                <a:solidFill>
                  <a:schemeClr val="accent1">
                    <a:lumMod val="75000"/>
                  </a:schemeClr>
                </a:solidFill>
              </a:rPr>
              <a:t>                </a:t>
            </a:r>
          </a:p>
          <a:p>
            <a:pPr marL="0" indent="0">
              <a:buNone/>
            </a:pPr>
            <a:r>
              <a:rPr lang="en-US" dirty="0">
                <a:solidFill>
                  <a:schemeClr val="accent1">
                    <a:lumMod val="75000"/>
                  </a:schemeClr>
                </a:solidFill>
              </a:rPr>
              <a:t> </a:t>
            </a:r>
            <a:r>
              <a:rPr lang="en-US" dirty="0" smtClean="0">
                <a:solidFill>
                  <a:schemeClr val="accent1">
                    <a:lumMod val="75000"/>
                  </a:schemeClr>
                </a:solidFill>
              </a:rPr>
              <a:t>                                                                               Inventory</a:t>
            </a:r>
            <a:endParaRPr lang="en-US" dirty="0">
              <a:solidFill>
                <a:schemeClr val="accent1">
                  <a:lumMod val="75000"/>
                </a:schemeClr>
              </a:solidFill>
            </a:endParaRPr>
          </a:p>
        </p:txBody>
      </p:sp>
      <p:sp>
        <p:nvSpPr>
          <p:cNvPr id="5" name="Slide Number Placeholder 4"/>
          <p:cNvSpPr>
            <a:spLocks noGrp="1"/>
          </p:cNvSpPr>
          <p:nvPr>
            <p:ph type="sldNum" sz="quarter" idx="12"/>
          </p:nvPr>
        </p:nvSpPr>
        <p:spPr/>
        <p:txBody>
          <a:bodyPr/>
          <a:lstStyle/>
          <a:p>
            <a:fld id="{E903EC11-A5AC-4CC3-9F95-E7CCBDA59ECD}" type="slidenum">
              <a:rPr lang="en-US" smtClean="0"/>
              <a:pPr/>
              <a:t>19</a:t>
            </a:fld>
            <a:endParaRPr lang="en-US" dirty="0"/>
          </a:p>
        </p:txBody>
      </p:sp>
    </p:spTree>
    <p:extLst>
      <p:ext uri="{BB962C8B-B14F-4D97-AF65-F5344CB8AC3E}">
        <p14:creationId xmlns:p14="http://schemas.microsoft.com/office/powerpoint/2010/main" val="367450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304800"/>
          </a:xfrm>
        </p:spPr>
        <p:txBody>
          <a:bodyPr>
            <a:normAutofit fontScale="90000"/>
          </a:bodyPr>
          <a:lstStyle/>
          <a:p>
            <a:r>
              <a:rPr lang="en-US" sz="3600" b="1" u="sng" dirty="0" smtClean="0"/>
              <a:t/>
            </a:r>
            <a:br>
              <a:rPr lang="en-US" sz="3600" b="1" u="sng" dirty="0" smtClean="0"/>
            </a:br>
            <a:r>
              <a:rPr lang="en-US" sz="3600" b="1" u="sng" dirty="0" smtClean="0"/>
              <a:t/>
            </a:r>
            <a:br>
              <a:rPr lang="en-US" sz="3600" b="1" u="sng" dirty="0" smtClean="0"/>
            </a:br>
            <a:r>
              <a:rPr lang="en-US" sz="3600" b="1" u="sng" dirty="0" smtClean="0"/>
              <a:t/>
            </a:r>
            <a:br>
              <a:rPr lang="en-US" sz="3600" b="1" u="sng" dirty="0" smtClean="0"/>
            </a:br>
            <a:r>
              <a:rPr lang="en-US" sz="3600" b="1" u="sng" dirty="0" smtClean="0"/>
              <a:t>Analysis </a:t>
            </a:r>
            <a:r>
              <a:rPr lang="en-US" sz="3600" b="1" u="sng" dirty="0"/>
              <a:t>of Financial </a:t>
            </a:r>
            <a:r>
              <a:rPr lang="en-US" sz="3600" b="1" u="sng" dirty="0" smtClean="0"/>
              <a:t>statements</a:t>
            </a:r>
            <a:br>
              <a:rPr lang="en-US" sz="3600" b="1" u="sng" dirty="0" smtClean="0"/>
            </a:br>
            <a:r>
              <a:rPr lang="en-US" sz="2400" dirty="0"/>
              <a:t/>
            </a:r>
            <a:br>
              <a:rPr lang="en-US" sz="2400" dirty="0"/>
            </a:br>
            <a:r>
              <a:rPr lang="en-US" sz="2400" dirty="0" smtClean="0"/>
              <a:t>`</a:t>
            </a:r>
            <a:endParaRPr lang="en-US" sz="2400"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buNone/>
            </a:pPr>
            <a:r>
              <a:rPr lang="en-US" dirty="0"/>
              <a:t>Analysis of financial statement means the process of reviewing and evaluating a company's financial statements through some techniques. </a:t>
            </a:r>
          </a:p>
          <a:p>
            <a:pPr algn="just">
              <a:buNone/>
            </a:pPr>
            <a:r>
              <a:rPr lang="en-US" dirty="0"/>
              <a:t>We use different techniques to evaluate it, and one very regular and common technique is financial ratios analysis</a:t>
            </a:r>
          </a:p>
          <a:p>
            <a:pPr>
              <a:buNone/>
            </a:pPr>
            <a:r>
              <a:rPr lang="en-US" b="1" dirty="0"/>
              <a:t> Financial ratios</a:t>
            </a:r>
            <a:r>
              <a:rPr lang="en-US" dirty="0"/>
              <a:t> </a:t>
            </a:r>
            <a:r>
              <a:rPr lang="en-US" b="1" dirty="0"/>
              <a:t>analysis.</a:t>
            </a:r>
            <a:endParaRPr lang="en-US" dirty="0"/>
          </a:p>
          <a:p>
            <a:pPr>
              <a:buNone/>
            </a:pPr>
            <a:r>
              <a:rPr lang="en-US" dirty="0"/>
              <a:t>Generally only ratio is meant dividing one number by another number. </a:t>
            </a:r>
          </a:p>
          <a:p>
            <a:pPr>
              <a:buNone/>
            </a:pPr>
            <a:r>
              <a:rPr lang="en-US" dirty="0"/>
              <a:t>A </a:t>
            </a:r>
            <a:r>
              <a:rPr lang="en-US" b="1" dirty="0"/>
              <a:t>financial ratios</a:t>
            </a:r>
            <a:r>
              <a:rPr lang="en-US" dirty="0"/>
              <a:t> (or </a:t>
            </a:r>
            <a:r>
              <a:rPr lang="en-US" b="1" dirty="0"/>
              <a:t>accounting ratios</a:t>
            </a:r>
            <a:r>
              <a:rPr lang="en-US" dirty="0"/>
              <a:t>) is a relative magnitude of two selected numerical values taken from an Company’s </a:t>
            </a:r>
            <a:r>
              <a:rPr lang="en-US" sz="2800" dirty="0" smtClean="0"/>
              <a:t>financial statements.</a:t>
            </a:r>
            <a:endParaRPr lang="en-US" sz="2800" dirty="0"/>
          </a:p>
        </p:txBody>
      </p:sp>
      <p:sp>
        <p:nvSpPr>
          <p:cNvPr id="4" name="Slide Number Placeholder 3"/>
          <p:cNvSpPr>
            <a:spLocks noGrp="1"/>
          </p:cNvSpPr>
          <p:nvPr>
            <p:ph type="sldNum" sz="quarter" idx="12"/>
          </p:nvPr>
        </p:nvSpPr>
        <p:spPr/>
        <p:txBody>
          <a:bodyPr/>
          <a:lstStyle/>
          <a:p>
            <a:fld id="{E903EC11-A5AC-4CC3-9F95-E7CCBDA59ECD}" type="slidenum">
              <a:rPr lang="en-US" smtClean="0"/>
              <a:pPr/>
              <a:t>2</a:t>
            </a:fld>
            <a:endParaRPr lang="en-US"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Interpretation</a:t>
            </a:r>
            <a:br>
              <a:rPr lang="en-US" b="1" dirty="0"/>
            </a:br>
            <a:endParaRPr lang="en-US" dirty="0"/>
          </a:p>
        </p:txBody>
      </p:sp>
      <p:sp>
        <p:nvSpPr>
          <p:cNvPr id="3" name="Content Placeholder 2"/>
          <p:cNvSpPr>
            <a:spLocks noGrp="1"/>
          </p:cNvSpPr>
          <p:nvPr>
            <p:ph idx="1"/>
          </p:nvPr>
        </p:nvSpPr>
        <p:spPr/>
        <p:txBody>
          <a:bodyPr/>
          <a:lstStyle/>
          <a:p>
            <a:r>
              <a:rPr lang="en-US" dirty="0"/>
              <a:t>A lower inventory turnover ratio indicates that a company is not managing its inventory well. It may be overstocking, or it might have an issue with sales. A higher inventory turnover ratio is always better because it indicates that inventory does not remain on shelves but instead turns over rapidly.</a:t>
            </a:r>
          </a:p>
        </p:txBody>
      </p:sp>
      <p:sp>
        <p:nvSpPr>
          <p:cNvPr id="5" name="Slide Number Placeholder 4"/>
          <p:cNvSpPr>
            <a:spLocks noGrp="1"/>
          </p:cNvSpPr>
          <p:nvPr>
            <p:ph type="sldNum" sz="quarter" idx="12"/>
          </p:nvPr>
        </p:nvSpPr>
        <p:spPr/>
        <p:txBody>
          <a:bodyPr/>
          <a:lstStyle/>
          <a:p>
            <a:fld id="{E903EC11-A5AC-4CC3-9F95-E7CCBDA59ECD}" type="slidenum">
              <a:rPr lang="en-US" smtClean="0"/>
              <a:pPr/>
              <a:t>20</a:t>
            </a:fld>
            <a:endParaRPr lang="en-US" dirty="0"/>
          </a:p>
        </p:txBody>
      </p:sp>
    </p:spTree>
    <p:extLst>
      <p:ext uri="{BB962C8B-B14F-4D97-AF65-F5344CB8AC3E}">
        <p14:creationId xmlns:p14="http://schemas.microsoft.com/office/powerpoint/2010/main" val="369316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2230"/>
            <a:ext cx="8229600" cy="1143000"/>
          </a:xfrm>
        </p:spPr>
        <p:txBody>
          <a:bodyPr>
            <a:normAutofit fontScale="90000"/>
          </a:bodyPr>
          <a:lstStyle/>
          <a:p>
            <a:r>
              <a:rPr lang="en-US" b="1" dirty="0"/>
              <a:t>Average No. of Days Inventory in Stock</a:t>
            </a:r>
            <a:br>
              <a:rPr lang="en-US" b="1" dirty="0"/>
            </a:br>
            <a:endParaRPr lang="en-US" dirty="0"/>
          </a:p>
        </p:txBody>
      </p:sp>
      <p:sp>
        <p:nvSpPr>
          <p:cNvPr id="3" name="Content Placeholder 2"/>
          <p:cNvSpPr>
            <a:spLocks noGrp="1"/>
          </p:cNvSpPr>
          <p:nvPr>
            <p:ph idx="1"/>
          </p:nvPr>
        </p:nvSpPr>
        <p:spPr/>
        <p:txBody>
          <a:bodyPr/>
          <a:lstStyle/>
          <a:p>
            <a:r>
              <a:rPr lang="en-US" dirty="0"/>
              <a:t>We can further calculate the average number of days inventory in stock as follows</a:t>
            </a:r>
            <a:r>
              <a:rPr lang="en-US" dirty="0" smtClean="0"/>
              <a:t>:</a:t>
            </a:r>
          </a:p>
          <a:p>
            <a:pPr marL="0" indent="0">
              <a:buNone/>
            </a:pPr>
            <a:endParaRPr lang="en-US" dirty="0"/>
          </a:p>
          <a:p>
            <a:pPr marL="0" indent="0">
              <a:buNone/>
            </a:pPr>
            <a:r>
              <a:rPr lang="en-US" dirty="0">
                <a:solidFill>
                  <a:schemeClr val="accent1">
                    <a:lumMod val="75000"/>
                  </a:schemeClr>
                </a:solidFill>
              </a:rPr>
              <a:t>Average No. of Days Inventory in Stock = 365/Inventory </a:t>
            </a:r>
            <a:endParaRPr lang="en-US" dirty="0" smtClean="0">
              <a:solidFill>
                <a:schemeClr val="accent1">
                  <a:lumMod val="75000"/>
                </a:schemeClr>
              </a:solidFill>
            </a:endParaRPr>
          </a:p>
          <a:p>
            <a:pPr marL="0" indent="0">
              <a:buNone/>
            </a:pPr>
            <a:r>
              <a:rPr lang="en-US" dirty="0" smtClean="0">
                <a:solidFill>
                  <a:schemeClr val="accent1">
                    <a:lumMod val="75000"/>
                  </a:schemeClr>
                </a:solidFill>
              </a:rPr>
              <a:t>                                                                               Turnover</a:t>
            </a:r>
          </a:p>
          <a:p>
            <a:pPr marL="0" indent="0">
              <a:buNone/>
            </a:pPr>
            <a:endParaRPr lang="en-US" dirty="0"/>
          </a:p>
          <a:p>
            <a:r>
              <a:rPr lang="en-US" dirty="0"/>
              <a:t>The result will indicate, on average, how many days a company’s inventory is held until it is sold.</a:t>
            </a:r>
          </a:p>
          <a:p>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21</a:t>
            </a:fld>
            <a:endParaRPr lang="en-US" dirty="0"/>
          </a:p>
        </p:txBody>
      </p:sp>
    </p:spTree>
    <p:extLst>
      <p:ext uri="{BB962C8B-B14F-4D97-AF65-F5344CB8AC3E}">
        <p14:creationId xmlns:p14="http://schemas.microsoft.com/office/powerpoint/2010/main" val="207936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Accounts Payables Turnover</a:t>
            </a:r>
            <a:br>
              <a:rPr lang="en-US" b="1" dirty="0"/>
            </a:br>
            <a:endParaRPr lang="en-US" dirty="0"/>
          </a:p>
        </p:txBody>
      </p:sp>
      <p:sp>
        <p:nvSpPr>
          <p:cNvPr id="3" name="Content Placeholder 2"/>
          <p:cNvSpPr>
            <a:spLocks noGrp="1"/>
          </p:cNvSpPr>
          <p:nvPr>
            <p:ph idx="1"/>
          </p:nvPr>
        </p:nvSpPr>
        <p:spPr/>
        <p:txBody>
          <a:bodyPr>
            <a:normAutofit/>
          </a:bodyPr>
          <a:lstStyle/>
          <a:p>
            <a:r>
              <a:rPr lang="en-US" dirty="0"/>
              <a:t>Although accounts payable are liabilities rather than assets, their trend is important as they represent an important source of finance for operating activities, thereby affecting operating efficiency. This ratio is important because it measures how a company manages its own bills. The formula of account payables turnover is</a:t>
            </a:r>
            <a:r>
              <a:rPr lang="en-US" dirty="0" smtClean="0"/>
              <a:t>:</a:t>
            </a:r>
          </a:p>
          <a:p>
            <a:pPr marL="0" indent="0">
              <a:buNone/>
            </a:pPr>
            <a:r>
              <a:rPr lang="en-US" dirty="0">
                <a:solidFill>
                  <a:schemeClr val="accent1">
                    <a:lumMod val="75000"/>
                  </a:schemeClr>
                </a:solidFill>
              </a:rPr>
              <a:t>Accounts Payables Turnover = </a:t>
            </a:r>
            <a:r>
              <a:rPr lang="en-US" dirty="0" smtClean="0">
                <a:solidFill>
                  <a:schemeClr val="accent1">
                    <a:lumMod val="75000"/>
                  </a:schemeClr>
                </a:solidFill>
              </a:rPr>
              <a:t>Total Purchases/Average </a:t>
            </a:r>
          </a:p>
          <a:p>
            <a:pPr marL="0" indent="0">
              <a:buNone/>
            </a:pPr>
            <a:r>
              <a:rPr lang="en-US" dirty="0" smtClean="0">
                <a:solidFill>
                  <a:schemeClr val="accent1">
                    <a:lumMod val="75000"/>
                  </a:schemeClr>
                </a:solidFill>
              </a:rPr>
              <a:t>                                                                 Accounts </a:t>
            </a:r>
            <a:r>
              <a:rPr lang="en-US" dirty="0">
                <a:solidFill>
                  <a:schemeClr val="accent1">
                    <a:lumMod val="75000"/>
                  </a:schemeClr>
                </a:solidFill>
              </a:rPr>
              <a:t>Payables</a:t>
            </a:r>
          </a:p>
        </p:txBody>
      </p:sp>
      <p:sp>
        <p:nvSpPr>
          <p:cNvPr id="5" name="Slide Number Placeholder 4"/>
          <p:cNvSpPr>
            <a:spLocks noGrp="1"/>
          </p:cNvSpPr>
          <p:nvPr>
            <p:ph type="sldNum" sz="quarter" idx="12"/>
          </p:nvPr>
        </p:nvSpPr>
        <p:spPr/>
        <p:txBody>
          <a:bodyPr/>
          <a:lstStyle/>
          <a:p>
            <a:fld id="{E903EC11-A5AC-4CC3-9F95-E7CCBDA59ECD}" type="slidenum">
              <a:rPr lang="en-US" smtClean="0"/>
              <a:pPr/>
              <a:t>22</a:t>
            </a:fld>
            <a:endParaRPr lang="en-US" dirty="0"/>
          </a:p>
        </p:txBody>
      </p:sp>
    </p:spTree>
    <p:extLst>
      <p:ext uri="{BB962C8B-B14F-4D97-AF65-F5344CB8AC3E}">
        <p14:creationId xmlns:p14="http://schemas.microsoft.com/office/powerpoint/2010/main" val="3686613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Interpretation</a:t>
            </a:r>
            <a:br>
              <a:rPr lang="en-US" b="1" dirty="0"/>
            </a:br>
            <a:endParaRPr lang="en-US" dirty="0"/>
          </a:p>
        </p:txBody>
      </p:sp>
      <p:sp>
        <p:nvSpPr>
          <p:cNvPr id="3" name="Content Placeholder 2"/>
          <p:cNvSpPr>
            <a:spLocks noGrp="1"/>
          </p:cNvSpPr>
          <p:nvPr>
            <p:ph idx="1"/>
          </p:nvPr>
        </p:nvSpPr>
        <p:spPr/>
        <p:txBody>
          <a:bodyPr/>
          <a:lstStyle/>
          <a:p>
            <a:r>
              <a:rPr lang="en-US" dirty="0"/>
              <a:t>A high accounts payable turnover ratio indicates that the firm is not managing its bills very well. Maybe it is not getting favorable credit terms from its suppliers. A low accounts payable turnover is better. Learn more about it here </a:t>
            </a:r>
            <a:r>
              <a:rPr lang="en-US" dirty="0">
                <a:solidFill>
                  <a:srgbClr val="C00000"/>
                </a:solidFill>
                <a:hlinkClick r:id="rId2"/>
              </a:rPr>
              <a:t>How to </a:t>
            </a:r>
            <a:r>
              <a:rPr lang="en-US" dirty="0" smtClean="0">
                <a:solidFill>
                  <a:srgbClr val="C00000"/>
                </a:solidFill>
                <a:hlinkClick r:id="rId2"/>
              </a:rPr>
              <a:t>Manage </a:t>
            </a:r>
            <a:r>
              <a:rPr lang="en-US" dirty="0">
                <a:solidFill>
                  <a:srgbClr val="C00000"/>
                </a:solidFill>
                <a:hlinkClick r:id="rId2"/>
              </a:rPr>
              <a:t>Accounts Payable?</a:t>
            </a:r>
            <a:endParaRPr lang="en-US" dirty="0">
              <a:solidFill>
                <a:srgbClr val="C00000"/>
              </a:solidFill>
            </a:endParaRPr>
          </a:p>
        </p:txBody>
      </p:sp>
      <p:sp>
        <p:nvSpPr>
          <p:cNvPr id="5" name="Slide Number Placeholder 4"/>
          <p:cNvSpPr>
            <a:spLocks noGrp="1"/>
          </p:cNvSpPr>
          <p:nvPr>
            <p:ph type="sldNum" sz="quarter" idx="12"/>
          </p:nvPr>
        </p:nvSpPr>
        <p:spPr/>
        <p:txBody>
          <a:bodyPr/>
          <a:lstStyle/>
          <a:p>
            <a:fld id="{E903EC11-A5AC-4CC3-9F95-E7CCBDA59ECD}" type="slidenum">
              <a:rPr lang="en-US" smtClean="0"/>
              <a:pPr/>
              <a:t>23</a:t>
            </a:fld>
            <a:endParaRPr lang="en-US" dirty="0"/>
          </a:p>
        </p:txBody>
      </p:sp>
    </p:spTree>
    <p:extLst>
      <p:ext uri="{BB962C8B-B14F-4D97-AF65-F5344CB8AC3E}">
        <p14:creationId xmlns:p14="http://schemas.microsoft.com/office/powerpoint/2010/main" val="154427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63980"/>
            <a:ext cx="8229600" cy="1143000"/>
          </a:xfrm>
        </p:spPr>
        <p:txBody>
          <a:bodyPr>
            <a:normAutofit fontScale="90000"/>
          </a:bodyPr>
          <a:lstStyle/>
          <a:p>
            <a:r>
              <a:rPr lang="en-US" b="1" dirty="0"/>
              <a:t>Average No. of Days Payable Outstanding</a:t>
            </a:r>
            <a:br>
              <a:rPr lang="en-US" b="1" dirty="0"/>
            </a:br>
            <a:endParaRPr lang="en-US" dirty="0"/>
          </a:p>
        </p:txBody>
      </p:sp>
      <p:sp>
        <p:nvSpPr>
          <p:cNvPr id="3" name="Content Placeholder 2"/>
          <p:cNvSpPr>
            <a:spLocks noGrp="1"/>
          </p:cNvSpPr>
          <p:nvPr>
            <p:ph idx="1"/>
          </p:nvPr>
        </p:nvSpPr>
        <p:spPr/>
        <p:txBody>
          <a:bodyPr/>
          <a:lstStyle/>
          <a:p>
            <a:r>
              <a:rPr lang="en-US" dirty="0"/>
              <a:t>We can further calculate the average number of days payable outstanding as follows</a:t>
            </a:r>
            <a:r>
              <a:rPr lang="en-US" dirty="0" smtClean="0"/>
              <a:t>:</a:t>
            </a:r>
          </a:p>
          <a:p>
            <a:pPr marL="0" indent="0">
              <a:buNone/>
            </a:pPr>
            <a:endParaRPr lang="en-US" dirty="0"/>
          </a:p>
          <a:p>
            <a:pPr marL="0" indent="0">
              <a:buNone/>
            </a:pPr>
            <a:r>
              <a:rPr lang="en-US" dirty="0">
                <a:solidFill>
                  <a:schemeClr val="accent2">
                    <a:lumMod val="50000"/>
                  </a:schemeClr>
                </a:solidFill>
              </a:rPr>
              <a:t>Average No. of Days Payable Outstanding </a:t>
            </a:r>
            <a:r>
              <a:rPr lang="en-US" dirty="0" smtClean="0">
                <a:solidFill>
                  <a:schemeClr val="accent2">
                    <a:lumMod val="50000"/>
                  </a:schemeClr>
                </a:solidFill>
              </a:rPr>
              <a:t>=   </a:t>
            </a:r>
          </a:p>
          <a:p>
            <a:pPr marL="0" indent="0">
              <a:buNone/>
            </a:pPr>
            <a:r>
              <a:rPr lang="en-US" dirty="0" smtClean="0">
                <a:solidFill>
                  <a:schemeClr val="accent2">
                    <a:lumMod val="50000"/>
                  </a:schemeClr>
                </a:solidFill>
              </a:rPr>
              <a:t>                                       365/Accounts </a:t>
            </a:r>
            <a:r>
              <a:rPr lang="en-US" dirty="0">
                <a:solidFill>
                  <a:schemeClr val="accent2">
                    <a:lumMod val="50000"/>
                  </a:schemeClr>
                </a:solidFill>
              </a:rPr>
              <a:t>Payables </a:t>
            </a:r>
            <a:r>
              <a:rPr lang="en-US" dirty="0" smtClean="0">
                <a:solidFill>
                  <a:schemeClr val="accent2">
                    <a:lumMod val="50000"/>
                  </a:schemeClr>
                </a:solidFill>
              </a:rPr>
              <a:t>Turnover</a:t>
            </a:r>
          </a:p>
          <a:p>
            <a:pPr marL="0" indent="0">
              <a:buNone/>
            </a:pPr>
            <a:endParaRPr lang="en-US" dirty="0" smtClean="0"/>
          </a:p>
          <a:p>
            <a:r>
              <a:rPr lang="en-US" dirty="0" smtClean="0"/>
              <a:t>The </a:t>
            </a:r>
            <a:r>
              <a:rPr lang="en-US" dirty="0"/>
              <a:t>result will indicate the average number of days a company pays its suppliers.</a:t>
            </a:r>
          </a:p>
          <a:p>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24</a:t>
            </a:fld>
            <a:endParaRPr lang="en-US" dirty="0"/>
          </a:p>
        </p:txBody>
      </p:sp>
    </p:spTree>
    <p:extLst>
      <p:ext uri="{BB962C8B-B14F-4D97-AF65-F5344CB8AC3E}">
        <p14:creationId xmlns:p14="http://schemas.microsoft.com/office/powerpoint/2010/main" val="384042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8229600" cy="1143000"/>
          </a:xfrm>
        </p:spPr>
        <p:txBody>
          <a:bodyPr>
            <a:normAutofit fontScale="90000"/>
          </a:bodyPr>
          <a:lstStyle/>
          <a:p>
            <a:r>
              <a:rPr lang="en-US" b="1" dirty="0"/>
              <a:t>Working Capital Turnover</a:t>
            </a:r>
            <a:br>
              <a:rPr lang="en-US" b="1" dirty="0"/>
            </a:br>
            <a:endParaRPr lang="en-US" dirty="0"/>
          </a:p>
        </p:txBody>
      </p:sp>
      <p:sp>
        <p:nvSpPr>
          <p:cNvPr id="3" name="Content Placeholder 2"/>
          <p:cNvSpPr>
            <a:spLocks noGrp="1"/>
          </p:cNvSpPr>
          <p:nvPr>
            <p:ph idx="1"/>
          </p:nvPr>
        </p:nvSpPr>
        <p:spPr/>
        <p:txBody>
          <a:bodyPr/>
          <a:lstStyle/>
          <a:p>
            <a:r>
              <a:rPr lang="en-US" dirty="0"/>
              <a:t>The working capital turnover ratio reflects the amount of operating capital needed to maintain a given level of sales. Only operating assets &amp; liabilities should be used to compute this ratio. The formula of the working capital ratio is</a:t>
            </a:r>
            <a:r>
              <a:rPr lang="en-US" dirty="0" smtClean="0"/>
              <a:t>:</a:t>
            </a:r>
          </a:p>
          <a:p>
            <a:endParaRPr lang="en-US" dirty="0"/>
          </a:p>
          <a:p>
            <a:r>
              <a:rPr lang="en-US" dirty="0">
                <a:solidFill>
                  <a:schemeClr val="accent1">
                    <a:lumMod val="75000"/>
                  </a:schemeClr>
                </a:solidFill>
              </a:rPr>
              <a:t>Working Capital Turnover = Sales/Average Working Capital</a:t>
            </a:r>
          </a:p>
          <a:p>
            <a:r>
              <a:rPr lang="en-US" dirty="0">
                <a:solidFill>
                  <a:schemeClr val="accent1">
                    <a:lumMod val="75000"/>
                  </a:schemeClr>
                </a:solidFill>
              </a:rPr>
              <a:t>Note – Working Capital = Current Assets-Current Liabilities</a:t>
            </a:r>
          </a:p>
          <a:p>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25</a:t>
            </a:fld>
            <a:endParaRPr lang="en-US" dirty="0"/>
          </a:p>
        </p:txBody>
      </p:sp>
    </p:spTree>
    <p:extLst>
      <p:ext uri="{BB962C8B-B14F-4D97-AF65-F5344CB8AC3E}">
        <p14:creationId xmlns:p14="http://schemas.microsoft.com/office/powerpoint/2010/main" val="955284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Interpretation</a:t>
            </a:r>
            <a:br>
              <a:rPr lang="en-US" b="1" dirty="0"/>
            </a:br>
            <a:endParaRPr lang="en-US" dirty="0"/>
          </a:p>
        </p:txBody>
      </p:sp>
      <p:sp>
        <p:nvSpPr>
          <p:cNvPr id="3" name="Content Placeholder 2"/>
          <p:cNvSpPr>
            <a:spLocks noGrp="1"/>
          </p:cNvSpPr>
          <p:nvPr>
            <p:ph idx="1"/>
          </p:nvPr>
        </p:nvSpPr>
        <p:spPr/>
        <p:txBody>
          <a:bodyPr/>
          <a:lstStyle/>
          <a:p>
            <a:r>
              <a:rPr lang="en-US" dirty="0"/>
              <a:t>A higher working capital turnover ratio is always better. A higher working capital indicates that a company utilizes its working capital very efficiently. A low working capital ratio indicates that the company is not operating at its optimum.</a:t>
            </a:r>
          </a:p>
        </p:txBody>
      </p:sp>
      <p:sp>
        <p:nvSpPr>
          <p:cNvPr id="5" name="Slide Number Placeholder 4"/>
          <p:cNvSpPr>
            <a:spLocks noGrp="1"/>
          </p:cNvSpPr>
          <p:nvPr>
            <p:ph type="sldNum" sz="quarter" idx="12"/>
          </p:nvPr>
        </p:nvSpPr>
        <p:spPr/>
        <p:txBody>
          <a:bodyPr/>
          <a:lstStyle/>
          <a:p>
            <a:fld id="{E903EC11-A5AC-4CC3-9F95-E7CCBDA59ECD}" type="slidenum">
              <a:rPr lang="en-US" smtClean="0"/>
              <a:pPr/>
              <a:t>26</a:t>
            </a:fld>
            <a:endParaRPr lang="en-US" dirty="0"/>
          </a:p>
        </p:txBody>
      </p:sp>
    </p:spTree>
    <p:extLst>
      <p:ext uri="{BB962C8B-B14F-4D97-AF65-F5344CB8AC3E}">
        <p14:creationId xmlns:p14="http://schemas.microsoft.com/office/powerpoint/2010/main" val="4225382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Fixed Assets Turnover</a:t>
            </a:r>
            <a:br>
              <a:rPr lang="en-US" b="1" dirty="0"/>
            </a:br>
            <a:endParaRPr lang="en-US" dirty="0"/>
          </a:p>
        </p:txBody>
      </p:sp>
      <p:sp>
        <p:nvSpPr>
          <p:cNvPr id="3" name="Content Placeholder 2"/>
          <p:cNvSpPr>
            <a:spLocks noGrp="1"/>
          </p:cNvSpPr>
          <p:nvPr>
            <p:ph idx="1"/>
          </p:nvPr>
        </p:nvSpPr>
        <p:spPr/>
        <p:txBody>
          <a:bodyPr/>
          <a:lstStyle/>
          <a:p>
            <a:r>
              <a:rPr lang="en-US" dirty="0"/>
              <a:t>The fixed assets turnover ratio measures the efficiency of a company’s long-term capital investments. It reflects the level of sales generated by investments in productive capacity. The formula of fixed assets turnover is</a:t>
            </a:r>
            <a:r>
              <a:rPr lang="en-US" dirty="0" smtClean="0"/>
              <a:t>:</a:t>
            </a:r>
          </a:p>
          <a:p>
            <a:pPr marL="0" indent="0">
              <a:buNone/>
            </a:pPr>
            <a:endParaRPr lang="en-US" dirty="0" smtClean="0"/>
          </a:p>
          <a:p>
            <a:pPr marL="0" indent="0">
              <a:buNone/>
            </a:pPr>
            <a:r>
              <a:rPr lang="en-US" dirty="0" smtClean="0"/>
              <a:t> </a:t>
            </a:r>
            <a:r>
              <a:rPr lang="en-US" dirty="0" smtClean="0">
                <a:solidFill>
                  <a:schemeClr val="accent2">
                    <a:lumMod val="50000"/>
                  </a:schemeClr>
                </a:solidFill>
              </a:rPr>
              <a:t>Fixed </a:t>
            </a:r>
            <a:r>
              <a:rPr lang="en-US" dirty="0">
                <a:solidFill>
                  <a:schemeClr val="accent2">
                    <a:lumMod val="50000"/>
                  </a:schemeClr>
                </a:solidFill>
              </a:rPr>
              <a:t>Asset Turnover = Sales/Average Fixed Assets</a:t>
            </a:r>
          </a:p>
        </p:txBody>
      </p:sp>
      <p:sp>
        <p:nvSpPr>
          <p:cNvPr id="5" name="Slide Number Placeholder 4"/>
          <p:cNvSpPr>
            <a:spLocks noGrp="1"/>
          </p:cNvSpPr>
          <p:nvPr>
            <p:ph type="sldNum" sz="quarter" idx="12"/>
          </p:nvPr>
        </p:nvSpPr>
        <p:spPr/>
        <p:txBody>
          <a:bodyPr/>
          <a:lstStyle/>
          <a:p>
            <a:fld id="{E903EC11-A5AC-4CC3-9F95-E7CCBDA59ECD}" type="slidenum">
              <a:rPr lang="en-US" smtClean="0"/>
              <a:pPr/>
              <a:t>27</a:t>
            </a:fld>
            <a:endParaRPr lang="en-US" dirty="0"/>
          </a:p>
        </p:txBody>
      </p:sp>
    </p:spTree>
    <p:extLst>
      <p:ext uri="{BB962C8B-B14F-4D97-AF65-F5344CB8AC3E}">
        <p14:creationId xmlns:p14="http://schemas.microsoft.com/office/powerpoint/2010/main" val="2199085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92480"/>
            <a:ext cx="8229600" cy="1143000"/>
          </a:xfrm>
        </p:spPr>
        <p:txBody>
          <a:bodyPr>
            <a:normAutofit fontScale="90000"/>
          </a:bodyPr>
          <a:lstStyle/>
          <a:p>
            <a:r>
              <a:rPr lang="en-US" b="1" dirty="0"/>
              <a:t>Interpretation</a:t>
            </a:r>
            <a:br>
              <a:rPr lang="en-US" b="1" dirty="0"/>
            </a:br>
            <a:endParaRPr lang="en-US" dirty="0"/>
          </a:p>
        </p:txBody>
      </p:sp>
      <p:sp>
        <p:nvSpPr>
          <p:cNvPr id="3" name="Content Placeholder 2"/>
          <p:cNvSpPr>
            <a:spLocks noGrp="1"/>
          </p:cNvSpPr>
          <p:nvPr>
            <p:ph idx="1"/>
          </p:nvPr>
        </p:nvSpPr>
        <p:spPr/>
        <p:txBody>
          <a:bodyPr/>
          <a:lstStyle/>
          <a:p>
            <a:r>
              <a:rPr lang="en-US" dirty="0"/>
              <a:t>Interpreting the fixed asset turnover ratio is tricky. This is because this ratio is affected by many circumstances such as the </a:t>
            </a:r>
            <a:r>
              <a:rPr lang="en-US" dirty="0">
                <a:hlinkClick r:id="rId2"/>
              </a:rPr>
              <a:t>company’s life cycle</a:t>
            </a:r>
            <a:r>
              <a:rPr lang="en-US" dirty="0"/>
              <a:t>, the life cycle of a product, initial plant capacity, &amp; relative sales. Also, factors such as asset valuation (accounting of depreciation), the timing of firms asset purchase, etc., affect this ratio. Thus all else equal, the higher the total asset turnover, the better.</a:t>
            </a:r>
          </a:p>
        </p:txBody>
      </p:sp>
      <p:sp>
        <p:nvSpPr>
          <p:cNvPr id="5" name="Slide Number Placeholder 4"/>
          <p:cNvSpPr>
            <a:spLocks noGrp="1"/>
          </p:cNvSpPr>
          <p:nvPr>
            <p:ph type="sldNum" sz="quarter" idx="12"/>
          </p:nvPr>
        </p:nvSpPr>
        <p:spPr/>
        <p:txBody>
          <a:bodyPr/>
          <a:lstStyle/>
          <a:p>
            <a:fld id="{E903EC11-A5AC-4CC3-9F95-E7CCBDA59ECD}" type="slidenum">
              <a:rPr lang="en-US" smtClean="0"/>
              <a:pPr/>
              <a:t>28</a:t>
            </a:fld>
            <a:endParaRPr lang="en-US" dirty="0"/>
          </a:p>
        </p:txBody>
      </p:sp>
    </p:spTree>
    <p:extLst>
      <p:ext uri="{BB962C8B-B14F-4D97-AF65-F5344CB8AC3E}">
        <p14:creationId xmlns:p14="http://schemas.microsoft.com/office/powerpoint/2010/main" val="1752043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Total Asset Turnover</a:t>
            </a:r>
            <a:br>
              <a:rPr lang="en-US" b="1" dirty="0"/>
            </a:br>
            <a:endParaRPr lang="en-US" dirty="0"/>
          </a:p>
        </p:txBody>
      </p:sp>
      <p:sp>
        <p:nvSpPr>
          <p:cNvPr id="3" name="Content Placeholder 2"/>
          <p:cNvSpPr>
            <a:spLocks noGrp="1"/>
          </p:cNvSpPr>
          <p:nvPr>
            <p:ph idx="1"/>
          </p:nvPr>
        </p:nvSpPr>
        <p:spPr/>
        <p:txBody>
          <a:bodyPr/>
          <a:lstStyle/>
          <a:p>
            <a:r>
              <a:rPr lang="en-US" dirty="0"/>
              <a:t>This ratio provides a measure of overall investment efficiency by totaling the joint impact of both short-term and long-term assets. The ratio can be calculated as follows</a:t>
            </a:r>
            <a:r>
              <a:rPr lang="en-US" dirty="0" smtClean="0"/>
              <a:t>:</a:t>
            </a:r>
          </a:p>
          <a:p>
            <a:pPr marL="0" indent="0">
              <a:buNone/>
            </a:pPr>
            <a:endParaRPr lang="en-US" dirty="0" smtClean="0"/>
          </a:p>
          <a:p>
            <a:pPr marL="0" indent="0">
              <a:buNone/>
            </a:pPr>
            <a:r>
              <a:rPr lang="en-US" dirty="0"/>
              <a:t> </a:t>
            </a:r>
            <a:r>
              <a:rPr lang="en-US" dirty="0">
                <a:solidFill>
                  <a:schemeClr val="accent2">
                    <a:lumMod val="50000"/>
                  </a:schemeClr>
                </a:solidFill>
              </a:rPr>
              <a:t>T</a:t>
            </a:r>
            <a:r>
              <a:rPr lang="en-US" dirty="0" smtClean="0">
                <a:solidFill>
                  <a:schemeClr val="accent2">
                    <a:lumMod val="50000"/>
                  </a:schemeClr>
                </a:solidFill>
              </a:rPr>
              <a:t>otal </a:t>
            </a:r>
            <a:r>
              <a:rPr lang="en-US" dirty="0">
                <a:solidFill>
                  <a:schemeClr val="accent2">
                    <a:lumMod val="50000"/>
                  </a:schemeClr>
                </a:solidFill>
              </a:rPr>
              <a:t>Assets Turnover = Sales/Average Total </a:t>
            </a:r>
            <a:r>
              <a:rPr lang="en-US" dirty="0" smtClean="0">
                <a:solidFill>
                  <a:schemeClr val="accent2">
                    <a:lumMod val="50000"/>
                  </a:schemeClr>
                </a:solidFill>
              </a:rPr>
              <a:t>Assets</a:t>
            </a:r>
          </a:p>
          <a:p>
            <a:pPr marL="0" indent="0">
              <a:buNone/>
            </a:pPr>
            <a:endParaRPr lang="en-US" dirty="0">
              <a:solidFill>
                <a:schemeClr val="accent2">
                  <a:lumMod val="50000"/>
                </a:schemeClr>
              </a:solidFill>
            </a:endParaRPr>
          </a:p>
        </p:txBody>
      </p:sp>
      <p:sp>
        <p:nvSpPr>
          <p:cNvPr id="5" name="Slide Number Placeholder 4"/>
          <p:cNvSpPr>
            <a:spLocks noGrp="1"/>
          </p:cNvSpPr>
          <p:nvPr>
            <p:ph type="sldNum" sz="quarter" idx="12"/>
          </p:nvPr>
        </p:nvSpPr>
        <p:spPr/>
        <p:txBody>
          <a:bodyPr/>
          <a:lstStyle/>
          <a:p>
            <a:fld id="{E903EC11-A5AC-4CC3-9F95-E7CCBDA59ECD}" type="slidenum">
              <a:rPr lang="en-US" smtClean="0"/>
              <a:pPr/>
              <a:t>29</a:t>
            </a:fld>
            <a:endParaRPr lang="en-US" dirty="0"/>
          </a:p>
        </p:txBody>
      </p:sp>
    </p:spTree>
    <p:extLst>
      <p:ext uri="{BB962C8B-B14F-4D97-AF65-F5344CB8AC3E}">
        <p14:creationId xmlns:p14="http://schemas.microsoft.com/office/powerpoint/2010/main" val="305272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Analysis</a:t>
            </a:r>
            <a:endParaRPr lang="en-US" dirty="0"/>
          </a:p>
        </p:txBody>
      </p:sp>
      <p:sp>
        <p:nvSpPr>
          <p:cNvPr id="3" name="Content Placeholder 2"/>
          <p:cNvSpPr>
            <a:spLocks noGrp="1"/>
          </p:cNvSpPr>
          <p:nvPr>
            <p:ph idx="1"/>
          </p:nvPr>
        </p:nvSpPr>
        <p:spPr/>
        <p:txBody>
          <a:bodyPr/>
          <a:lstStyle/>
          <a:p>
            <a:r>
              <a:rPr lang="en-US" dirty="0" smtClean="0"/>
              <a:t>Definition</a:t>
            </a:r>
          </a:p>
          <a:p>
            <a:pPr marL="0" indent="0">
              <a:buNone/>
            </a:pPr>
            <a:r>
              <a:rPr lang="en-US" dirty="0" smtClean="0"/>
              <a:t>    </a:t>
            </a:r>
          </a:p>
          <a:p>
            <a:pPr marL="0" indent="0">
              <a:buNone/>
            </a:pPr>
            <a:r>
              <a:rPr lang="en-US" dirty="0"/>
              <a:t> </a:t>
            </a:r>
            <a:r>
              <a:rPr lang="en-US" dirty="0" smtClean="0"/>
              <a:t>    “Ratio Analysis involves comparison of Financial data to gain insight into business performance.”</a:t>
            </a:r>
          </a:p>
          <a:p>
            <a:endParaRPr lang="en-US" dirty="0"/>
          </a:p>
          <a:p>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3</a:t>
            </a:fld>
            <a:endParaRPr lang="en-US" dirty="0"/>
          </a:p>
        </p:txBody>
      </p:sp>
    </p:spTree>
    <p:extLst>
      <p:ext uri="{BB962C8B-B14F-4D97-AF65-F5344CB8AC3E}">
        <p14:creationId xmlns:p14="http://schemas.microsoft.com/office/powerpoint/2010/main" val="2815085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Interpretation</a:t>
            </a:r>
            <a:br>
              <a:rPr lang="en-US" b="1" dirty="0"/>
            </a:br>
            <a:endParaRPr lang="en-US" dirty="0"/>
          </a:p>
        </p:txBody>
      </p:sp>
      <p:sp>
        <p:nvSpPr>
          <p:cNvPr id="3" name="Content Placeholder 2"/>
          <p:cNvSpPr>
            <a:spLocks noGrp="1"/>
          </p:cNvSpPr>
          <p:nvPr>
            <p:ph idx="1"/>
          </p:nvPr>
        </p:nvSpPr>
        <p:spPr/>
        <p:txBody>
          <a:bodyPr/>
          <a:lstStyle/>
          <a:p>
            <a:r>
              <a:rPr lang="en-US" dirty="0" smtClean="0"/>
              <a:t>Like </a:t>
            </a:r>
            <a:r>
              <a:rPr lang="en-US" dirty="0"/>
              <a:t>the fixed asset turnover ratio, the total asset turnover ratio is also affected by similar factors. All else equal, a higher asset turnover is better as it indicates how effectively the entire funds (Assets=Capital + Liabilities) of a company are used. It is a holistic measure of a company’s equity.</a:t>
            </a:r>
          </a:p>
        </p:txBody>
      </p:sp>
      <p:sp>
        <p:nvSpPr>
          <p:cNvPr id="5" name="Slide Number Placeholder 4"/>
          <p:cNvSpPr>
            <a:spLocks noGrp="1"/>
          </p:cNvSpPr>
          <p:nvPr>
            <p:ph type="sldNum" sz="quarter" idx="12"/>
          </p:nvPr>
        </p:nvSpPr>
        <p:spPr/>
        <p:txBody>
          <a:bodyPr/>
          <a:lstStyle/>
          <a:p>
            <a:fld id="{E903EC11-A5AC-4CC3-9F95-E7CCBDA59ECD}" type="slidenum">
              <a:rPr lang="en-US" smtClean="0"/>
              <a:pPr/>
              <a:t>30</a:t>
            </a:fld>
            <a:endParaRPr lang="en-US" dirty="0"/>
          </a:p>
        </p:txBody>
      </p:sp>
    </p:spTree>
    <p:extLst>
      <p:ext uri="{BB962C8B-B14F-4D97-AF65-F5344CB8AC3E}">
        <p14:creationId xmlns:p14="http://schemas.microsoft.com/office/powerpoint/2010/main" val="1803035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218" y="1752600"/>
            <a:ext cx="8229600" cy="5105400"/>
          </a:xfrm>
        </p:spPr>
        <p:txBody>
          <a:bodyPr/>
          <a:lstStyle/>
          <a:p>
            <a:r>
              <a:rPr lang="en-US" b="1" dirty="0"/>
              <a:t>FINANCIAL SUMMARY OF CISCO SYSTEMS</a:t>
            </a:r>
            <a:endParaRPr lang="en-US" dirty="0"/>
          </a:p>
          <a:p>
            <a:r>
              <a:rPr lang="en-US" dirty="0"/>
              <a:t>Following is the table representing the financial summary of Cisco Systems:</a:t>
            </a:r>
          </a:p>
          <a:p>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31</a:t>
            </a:fld>
            <a:endParaRPr lang="en-US" dirty="0"/>
          </a:p>
        </p:txBody>
      </p:sp>
      <p:sp>
        <p:nvSpPr>
          <p:cNvPr id="6" name="Title 5"/>
          <p:cNvSpPr>
            <a:spLocks noGrp="1"/>
          </p:cNvSpPr>
          <p:nvPr>
            <p:ph type="title"/>
          </p:nvPr>
        </p:nvSpPr>
        <p:spPr/>
        <p:txBody>
          <a:bodyPr>
            <a:normAutofit fontScale="90000"/>
          </a:bodyPr>
          <a:lstStyle/>
          <a:p>
            <a:r>
              <a:rPr lang="en-US" b="1" dirty="0" smtClean="0"/>
              <a:t>Efficiency Ratios Example</a:t>
            </a:r>
            <a:br>
              <a:rPr lang="en-US" b="1" dirty="0" smtClean="0"/>
            </a:br>
            <a:endParaRPr lang="en-US" dirty="0"/>
          </a:p>
        </p:txBody>
      </p:sp>
    </p:spTree>
    <p:extLst>
      <p:ext uri="{BB962C8B-B14F-4D97-AF65-F5344CB8AC3E}">
        <p14:creationId xmlns:p14="http://schemas.microsoft.com/office/powerpoint/2010/main" val="3677599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921695498"/>
              </p:ext>
            </p:extLst>
          </p:nvPr>
        </p:nvGraphicFramePr>
        <p:xfrm>
          <a:off x="0" y="0"/>
          <a:ext cx="9601200" cy="6858000"/>
        </p:xfrm>
        <a:graphic>
          <a:graphicData uri="http://schemas.openxmlformats.org/drawingml/2006/table">
            <a:tbl>
              <a:tblPr firstRow="1" bandRow="1">
                <a:tableStyleId>{5C22544A-7EE6-4342-B048-85BDC9FD1C3A}</a:tableStyleId>
              </a:tblPr>
              <a:tblGrid>
                <a:gridCol w="3200400"/>
                <a:gridCol w="3200400"/>
                <a:gridCol w="3200400"/>
              </a:tblGrid>
              <a:tr h="381000">
                <a:tc>
                  <a:txBody>
                    <a:bodyPr/>
                    <a:lstStyle/>
                    <a:p>
                      <a:r>
                        <a:rPr lang="en-US" dirty="0" smtClean="0"/>
                        <a:t>PARTICULARS</a:t>
                      </a:r>
                      <a:endParaRPr lang="en-US" dirty="0"/>
                    </a:p>
                  </a:txBody>
                  <a:tcPr/>
                </a:tc>
                <a:tc>
                  <a:txBody>
                    <a:bodyPr/>
                    <a:lstStyle/>
                    <a:p>
                      <a:r>
                        <a:rPr lang="en-US" dirty="0" smtClean="0"/>
                        <a:t>2020 Millions</a:t>
                      </a:r>
                      <a:endParaRPr lang="en-US" dirty="0"/>
                    </a:p>
                  </a:txBody>
                  <a:tcPr/>
                </a:tc>
                <a:tc>
                  <a:txBody>
                    <a:bodyPr/>
                    <a:lstStyle/>
                    <a:p>
                      <a:r>
                        <a:rPr lang="en-US" dirty="0" smtClean="0"/>
                        <a:t>2021 Millions</a:t>
                      </a:r>
                      <a:endParaRPr lang="en-US" dirty="0"/>
                    </a:p>
                  </a:txBody>
                  <a:tcPr/>
                </a:tc>
              </a:tr>
              <a:tr h="381000">
                <a:tc>
                  <a:txBody>
                    <a:bodyPr/>
                    <a:lstStyle/>
                    <a:p>
                      <a:r>
                        <a:rPr lang="en-US" dirty="0" smtClean="0"/>
                        <a:t>Net Sales</a:t>
                      </a:r>
                      <a:endParaRPr lang="en-US" dirty="0"/>
                    </a:p>
                  </a:txBody>
                  <a:tcPr/>
                </a:tc>
                <a:tc>
                  <a:txBody>
                    <a:bodyPr/>
                    <a:lstStyle/>
                    <a:p>
                      <a:r>
                        <a:rPr lang="en-US" dirty="0" smtClean="0"/>
                        <a:t>         39,540</a:t>
                      </a:r>
                      <a:endParaRPr lang="en-US" dirty="0"/>
                    </a:p>
                  </a:txBody>
                  <a:tcPr/>
                </a:tc>
                <a:tc>
                  <a:txBody>
                    <a:bodyPr/>
                    <a:lstStyle/>
                    <a:p>
                      <a:r>
                        <a:rPr lang="en-US" dirty="0" smtClean="0"/>
                        <a:t>    34,922</a:t>
                      </a:r>
                      <a:endParaRPr lang="en-US" dirty="0"/>
                    </a:p>
                  </a:txBody>
                  <a:tcPr/>
                </a:tc>
              </a:tr>
              <a:tr h="381000">
                <a:tc>
                  <a:txBody>
                    <a:bodyPr/>
                    <a:lstStyle/>
                    <a:p>
                      <a:r>
                        <a:rPr lang="en-US" dirty="0" smtClean="0"/>
                        <a:t>Cost of Goods Sold</a:t>
                      </a:r>
                      <a:endParaRPr lang="en-US" dirty="0"/>
                    </a:p>
                  </a:txBody>
                  <a:tcPr/>
                </a:tc>
                <a:tc>
                  <a:txBody>
                    <a:bodyPr/>
                    <a:lstStyle/>
                    <a:p>
                      <a:r>
                        <a:rPr lang="en-US" dirty="0" smtClean="0"/>
                        <a:t>         14,056</a:t>
                      </a:r>
                      <a:endParaRPr lang="en-US" dirty="0"/>
                    </a:p>
                  </a:txBody>
                  <a:tcPr/>
                </a:tc>
                <a:tc>
                  <a:txBody>
                    <a:bodyPr/>
                    <a:lstStyle/>
                    <a:p>
                      <a:r>
                        <a:rPr lang="en-US" dirty="0" smtClean="0"/>
                        <a:t>    12,586</a:t>
                      </a:r>
                      <a:endParaRPr lang="en-US" dirty="0"/>
                    </a:p>
                  </a:txBody>
                  <a:tcPr/>
                </a:tc>
              </a:tr>
              <a:tr h="381000">
                <a:tc>
                  <a:txBody>
                    <a:bodyPr/>
                    <a:lstStyle/>
                    <a:p>
                      <a:r>
                        <a:rPr lang="en-US" dirty="0" smtClean="0"/>
                        <a:t>Accounts Receivable</a:t>
                      </a:r>
                      <a:endParaRPr lang="en-US" dirty="0"/>
                    </a:p>
                  </a:txBody>
                  <a:tcPr/>
                </a:tc>
                <a:tc>
                  <a:txBody>
                    <a:bodyPr/>
                    <a:lstStyle/>
                    <a:p>
                      <a:r>
                        <a:rPr lang="en-US" dirty="0" smtClean="0"/>
                        <a:t>         3,821</a:t>
                      </a:r>
                      <a:endParaRPr lang="en-US" dirty="0"/>
                    </a:p>
                  </a:txBody>
                  <a:tcPr/>
                </a:tc>
                <a:tc>
                  <a:txBody>
                    <a:bodyPr/>
                    <a:lstStyle/>
                    <a:p>
                      <a:r>
                        <a:rPr lang="en-US" baseline="0" dirty="0" smtClean="0"/>
                        <a:t>    3,989</a:t>
                      </a:r>
                      <a:endParaRPr lang="en-US" dirty="0"/>
                    </a:p>
                  </a:txBody>
                  <a:tcPr/>
                </a:tc>
              </a:tr>
              <a:tr h="381000">
                <a:tc>
                  <a:txBody>
                    <a:bodyPr/>
                    <a:lstStyle/>
                    <a:p>
                      <a:r>
                        <a:rPr lang="en-US" dirty="0" smtClean="0"/>
                        <a:t>Average Accounts Receivable</a:t>
                      </a:r>
                      <a:endParaRPr lang="en-US" dirty="0"/>
                    </a:p>
                  </a:txBody>
                  <a:tcPr/>
                </a:tc>
                <a:tc>
                  <a:txBody>
                    <a:bodyPr/>
                    <a:lstStyle/>
                    <a:p>
                      <a:endParaRPr lang="en-US" dirty="0"/>
                    </a:p>
                  </a:txBody>
                  <a:tcPr/>
                </a:tc>
                <a:tc>
                  <a:txBody>
                    <a:bodyPr/>
                    <a:lstStyle/>
                    <a:p>
                      <a:endParaRPr lang="en-US"/>
                    </a:p>
                  </a:txBody>
                  <a:tcPr/>
                </a:tc>
              </a:tr>
              <a:tr h="381000">
                <a:tc>
                  <a:txBody>
                    <a:bodyPr/>
                    <a:lstStyle/>
                    <a:p>
                      <a:r>
                        <a:rPr lang="en-US" dirty="0" smtClean="0"/>
                        <a:t>Accounts Payable</a:t>
                      </a:r>
                      <a:endParaRPr lang="en-US" dirty="0"/>
                    </a:p>
                  </a:txBody>
                  <a:tcPr/>
                </a:tc>
                <a:tc>
                  <a:txBody>
                    <a:bodyPr/>
                    <a:lstStyle/>
                    <a:p>
                      <a:r>
                        <a:rPr lang="en-US" dirty="0" smtClean="0"/>
                        <a:t>  869</a:t>
                      </a:r>
                      <a:endParaRPr lang="en-US" dirty="0"/>
                    </a:p>
                  </a:txBody>
                  <a:tcPr/>
                </a:tc>
                <a:tc>
                  <a:txBody>
                    <a:bodyPr/>
                    <a:lstStyle/>
                    <a:p>
                      <a:r>
                        <a:rPr lang="en-US" dirty="0" smtClean="0"/>
                        <a:t>   786</a:t>
                      </a:r>
                      <a:endParaRPr lang="en-US" dirty="0"/>
                    </a:p>
                  </a:txBody>
                  <a:tcPr/>
                </a:tc>
              </a:tr>
              <a:tr h="381000">
                <a:tc>
                  <a:txBody>
                    <a:bodyPr/>
                    <a:lstStyle/>
                    <a:p>
                      <a:r>
                        <a:rPr lang="en-US" dirty="0" smtClean="0"/>
                        <a:t>Average Accounts Payable</a:t>
                      </a:r>
                      <a:endParaRPr lang="en-US" dirty="0"/>
                    </a:p>
                  </a:txBody>
                  <a:tcPr/>
                </a:tc>
                <a:tc>
                  <a:txBody>
                    <a:bodyPr/>
                    <a:lstStyle/>
                    <a:p>
                      <a:endParaRPr lang="en-US" dirty="0"/>
                    </a:p>
                  </a:txBody>
                  <a:tcPr/>
                </a:tc>
                <a:tc>
                  <a:txBody>
                    <a:bodyPr/>
                    <a:lstStyle/>
                    <a:p>
                      <a:endParaRPr lang="en-US"/>
                    </a:p>
                  </a:txBody>
                  <a:tcPr/>
                </a:tc>
              </a:tr>
              <a:tr h="381000">
                <a:tc>
                  <a:txBody>
                    <a:bodyPr/>
                    <a:lstStyle/>
                    <a:p>
                      <a:r>
                        <a:rPr lang="en-US" dirty="0" smtClean="0"/>
                        <a:t>Current Liabilities (A)</a:t>
                      </a:r>
                      <a:endParaRPr lang="en-US" dirty="0"/>
                    </a:p>
                  </a:txBody>
                  <a:tcPr/>
                </a:tc>
                <a:tc>
                  <a:txBody>
                    <a:bodyPr/>
                    <a:lstStyle/>
                    <a:p>
                      <a:r>
                        <a:rPr lang="en-US" dirty="0" smtClean="0"/>
                        <a:t>  13,858</a:t>
                      </a:r>
                      <a:endParaRPr lang="en-US" dirty="0"/>
                    </a:p>
                  </a:txBody>
                  <a:tcPr/>
                </a:tc>
                <a:tc>
                  <a:txBody>
                    <a:bodyPr/>
                    <a:lstStyle/>
                    <a:p>
                      <a:r>
                        <a:rPr lang="en-US" dirty="0" smtClean="0"/>
                        <a:t>  13,358</a:t>
                      </a:r>
                      <a:endParaRPr lang="en-US" dirty="0"/>
                    </a:p>
                  </a:txBody>
                  <a:tcPr/>
                </a:tc>
              </a:tr>
              <a:tr h="381000">
                <a:tc>
                  <a:txBody>
                    <a:bodyPr/>
                    <a:lstStyle/>
                    <a:p>
                      <a:r>
                        <a:rPr lang="en-US" dirty="0" smtClean="0"/>
                        <a:t>Current Assets (B)</a:t>
                      </a:r>
                      <a:endParaRPr lang="en-US" dirty="0"/>
                    </a:p>
                  </a:txBody>
                  <a:tcPr/>
                </a:tc>
                <a:tc>
                  <a:txBody>
                    <a:bodyPr/>
                    <a:lstStyle/>
                    <a:p>
                      <a:r>
                        <a:rPr lang="en-US" dirty="0" smtClean="0"/>
                        <a:t>  35,699</a:t>
                      </a:r>
                      <a:endParaRPr lang="en-US" dirty="0"/>
                    </a:p>
                  </a:txBody>
                  <a:tcPr/>
                </a:tc>
                <a:tc>
                  <a:txBody>
                    <a:bodyPr/>
                    <a:lstStyle/>
                    <a:p>
                      <a:r>
                        <a:rPr lang="en-US" dirty="0" smtClean="0"/>
                        <a:t>  31,574</a:t>
                      </a:r>
                      <a:endParaRPr lang="en-US" dirty="0"/>
                    </a:p>
                  </a:txBody>
                  <a:tcPr/>
                </a:tc>
              </a:tr>
              <a:tr h="381000">
                <a:tc>
                  <a:txBody>
                    <a:bodyPr/>
                    <a:lstStyle/>
                    <a:p>
                      <a:r>
                        <a:rPr lang="en-US" dirty="0" smtClean="0"/>
                        <a:t>Working Capital (B)-(A)</a:t>
                      </a:r>
                      <a:endParaRPr lang="en-US" dirty="0"/>
                    </a:p>
                  </a:txBody>
                  <a:tcPr/>
                </a:tc>
                <a:tc>
                  <a:txBody>
                    <a:bodyPr/>
                    <a:lstStyle/>
                    <a:p>
                      <a:endParaRPr lang="en-US" dirty="0"/>
                    </a:p>
                  </a:txBody>
                  <a:tcPr/>
                </a:tc>
                <a:tc>
                  <a:txBody>
                    <a:bodyPr/>
                    <a:lstStyle/>
                    <a:p>
                      <a:endParaRPr lang="en-US" dirty="0"/>
                    </a:p>
                  </a:txBody>
                  <a:tcPr/>
                </a:tc>
              </a:tr>
              <a:tr h="381000">
                <a:tc>
                  <a:txBody>
                    <a:bodyPr/>
                    <a:lstStyle/>
                    <a:p>
                      <a:r>
                        <a:rPr lang="en-US" dirty="0" smtClean="0"/>
                        <a:t>Average Working Capital</a:t>
                      </a:r>
                      <a:endParaRPr lang="en-US" dirty="0"/>
                    </a:p>
                  </a:txBody>
                  <a:tcPr/>
                </a:tc>
                <a:tc>
                  <a:txBody>
                    <a:bodyPr/>
                    <a:lstStyle/>
                    <a:p>
                      <a:endParaRPr lang="en-US" dirty="0"/>
                    </a:p>
                  </a:txBody>
                  <a:tcPr/>
                </a:tc>
                <a:tc>
                  <a:txBody>
                    <a:bodyPr/>
                    <a:lstStyle/>
                    <a:p>
                      <a:endParaRPr lang="en-US"/>
                    </a:p>
                  </a:txBody>
                  <a:tcPr/>
                </a:tc>
              </a:tr>
              <a:tr h="381000">
                <a:tc>
                  <a:txBody>
                    <a:bodyPr/>
                    <a:lstStyle/>
                    <a:p>
                      <a:r>
                        <a:rPr lang="en-US" dirty="0" smtClean="0"/>
                        <a:t>Inventories</a:t>
                      </a:r>
                      <a:endParaRPr lang="en-US" dirty="0"/>
                    </a:p>
                  </a:txBody>
                  <a:tcPr/>
                </a:tc>
                <a:tc>
                  <a:txBody>
                    <a:bodyPr/>
                    <a:lstStyle/>
                    <a:p>
                      <a:r>
                        <a:rPr lang="en-US" dirty="0" smtClean="0"/>
                        <a:t>   1,235</a:t>
                      </a:r>
                      <a:endParaRPr lang="en-US" dirty="0"/>
                    </a:p>
                  </a:txBody>
                  <a:tcPr/>
                </a:tc>
                <a:tc>
                  <a:txBody>
                    <a:bodyPr/>
                    <a:lstStyle/>
                    <a:p>
                      <a:r>
                        <a:rPr lang="en-US" dirty="0" smtClean="0"/>
                        <a:t> 1,322</a:t>
                      </a:r>
                      <a:endParaRPr lang="en-US" dirty="0"/>
                    </a:p>
                  </a:txBody>
                  <a:tcPr/>
                </a:tc>
              </a:tr>
              <a:tr h="381000">
                <a:tc>
                  <a:txBody>
                    <a:bodyPr/>
                    <a:lstStyle/>
                    <a:p>
                      <a:r>
                        <a:rPr lang="en-US" dirty="0" smtClean="0"/>
                        <a:t>Average Inventory</a:t>
                      </a:r>
                      <a:endParaRPr lang="en-US" dirty="0"/>
                    </a:p>
                  </a:txBody>
                  <a:tcPr/>
                </a:tc>
                <a:tc>
                  <a:txBody>
                    <a:bodyPr/>
                    <a:lstStyle/>
                    <a:p>
                      <a:endParaRPr lang="en-US" dirty="0"/>
                    </a:p>
                  </a:txBody>
                  <a:tcPr/>
                </a:tc>
                <a:tc>
                  <a:txBody>
                    <a:bodyPr/>
                    <a:lstStyle/>
                    <a:p>
                      <a:endParaRPr lang="en-US"/>
                    </a:p>
                  </a:txBody>
                  <a:tcPr/>
                </a:tc>
              </a:tr>
              <a:tr h="381000">
                <a:tc>
                  <a:txBody>
                    <a:bodyPr/>
                    <a:lstStyle/>
                    <a:p>
                      <a:r>
                        <a:rPr lang="en-US" dirty="0" smtClean="0"/>
                        <a:t>Fixed Assets</a:t>
                      </a:r>
                      <a:endParaRPr lang="en-US" dirty="0"/>
                    </a:p>
                  </a:txBody>
                  <a:tcPr/>
                </a:tc>
                <a:tc>
                  <a:txBody>
                    <a:bodyPr/>
                    <a:lstStyle/>
                    <a:p>
                      <a:r>
                        <a:rPr lang="en-US" dirty="0" smtClean="0"/>
                        <a:t>   4,151</a:t>
                      </a:r>
                      <a:endParaRPr lang="en-US" dirty="0"/>
                    </a:p>
                  </a:txBody>
                  <a:tcPr/>
                </a:tc>
                <a:tc>
                  <a:txBody>
                    <a:bodyPr/>
                    <a:lstStyle/>
                    <a:p>
                      <a:r>
                        <a:rPr lang="en-US" dirty="0" smtClean="0"/>
                        <a:t> 3,893</a:t>
                      </a:r>
                      <a:endParaRPr lang="en-US" dirty="0"/>
                    </a:p>
                  </a:txBody>
                  <a:tcPr/>
                </a:tc>
              </a:tr>
              <a:tr h="381000">
                <a:tc>
                  <a:txBody>
                    <a:bodyPr/>
                    <a:lstStyle/>
                    <a:p>
                      <a:r>
                        <a:rPr lang="en-US" dirty="0" smtClean="0"/>
                        <a:t>Average Fixed Assets</a:t>
                      </a:r>
                      <a:endParaRPr lang="en-US" dirty="0"/>
                    </a:p>
                  </a:txBody>
                  <a:tcPr/>
                </a:tc>
                <a:tc>
                  <a:txBody>
                    <a:bodyPr/>
                    <a:lstStyle/>
                    <a:p>
                      <a:endParaRPr lang="en-US" dirty="0"/>
                    </a:p>
                  </a:txBody>
                  <a:tcPr/>
                </a:tc>
                <a:tc>
                  <a:txBody>
                    <a:bodyPr/>
                    <a:lstStyle/>
                    <a:p>
                      <a:endParaRPr lang="en-US"/>
                    </a:p>
                  </a:txBody>
                  <a:tcPr/>
                </a:tc>
              </a:tr>
              <a:tr h="381000">
                <a:tc>
                  <a:txBody>
                    <a:bodyPr/>
                    <a:lstStyle/>
                    <a:p>
                      <a:r>
                        <a:rPr lang="en-US" dirty="0" smtClean="0"/>
                        <a:t>Total Assets</a:t>
                      </a:r>
                      <a:endParaRPr lang="en-US" dirty="0"/>
                    </a:p>
                  </a:txBody>
                  <a:tcPr/>
                </a:tc>
                <a:tc>
                  <a:txBody>
                    <a:bodyPr/>
                    <a:lstStyle/>
                    <a:p>
                      <a:r>
                        <a:rPr lang="en-US" dirty="0" smtClean="0"/>
                        <a:t>    58,734</a:t>
                      </a:r>
                      <a:endParaRPr lang="en-US" dirty="0"/>
                    </a:p>
                  </a:txBody>
                  <a:tcPr/>
                </a:tc>
                <a:tc>
                  <a:txBody>
                    <a:bodyPr/>
                    <a:lstStyle/>
                    <a:p>
                      <a:r>
                        <a:rPr lang="en-US" dirty="0" smtClean="0"/>
                        <a:t> 53,340</a:t>
                      </a:r>
                      <a:endParaRPr lang="en-US" dirty="0"/>
                    </a:p>
                  </a:txBody>
                  <a:tcPr/>
                </a:tc>
              </a:tr>
              <a:tr h="381000">
                <a:tc>
                  <a:txBody>
                    <a:bodyPr/>
                    <a:lstStyle/>
                    <a:p>
                      <a:r>
                        <a:rPr lang="en-US" dirty="0" smtClean="0"/>
                        <a:t>Average Total Assets</a:t>
                      </a:r>
                      <a:endParaRPr lang="en-US" dirty="0"/>
                    </a:p>
                  </a:txBody>
                  <a:tcPr/>
                </a:tc>
                <a:tc>
                  <a:txBody>
                    <a:bodyPr/>
                    <a:lstStyle/>
                    <a:p>
                      <a:endParaRPr lang="en-US" dirty="0"/>
                    </a:p>
                  </a:txBody>
                  <a:tcPr/>
                </a:tc>
                <a:tc>
                  <a:txBody>
                    <a:bodyPr/>
                    <a:lstStyle/>
                    <a:p>
                      <a:endParaRPr lang="en-US"/>
                    </a:p>
                  </a:txBody>
                  <a:tcPr/>
                </a:tc>
              </a:tr>
              <a:tr h="38100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E903EC11-A5AC-4CC3-9F95-E7CCBDA59ECD}" type="slidenum">
              <a:rPr lang="en-US" smtClean="0"/>
              <a:pPr/>
              <a:t>32</a:t>
            </a:fld>
            <a:endParaRPr lang="en-US" dirty="0"/>
          </a:p>
        </p:txBody>
      </p:sp>
      <p:pic>
        <p:nvPicPr>
          <p:cNvPr id="8" name="Picture 7"/>
          <p:cNvPicPr>
            <a:picLocks noChangeAspect="1"/>
          </p:cNvPicPr>
          <p:nvPr/>
        </p:nvPicPr>
        <p:blipFill>
          <a:blip r:embed="rId2"/>
          <a:stretch>
            <a:fillRect/>
          </a:stretch>
        </p:blipFill>
        <p:spPr>
          <a:xfrm>
            <a:off x="3733800" y="2286000"/>
            <a:ext cx="4216021" cy="400334"/>
          </a:xfrm>
          <a:prstGeom prst="rect">
            <a:avLst/>
          </a:prstGeom>
        </p:spPr>
      </p:pic>
      <p:pic>
        <p:nvPicPr>
          <p:cNvPr id="9" name="Picture 8"/>
          <p:cNvPicPr>
            <a:picLocks noChangeAspect="1"/>
          </p:cNvPicPr>
          <p:nvPr/>
        </p:nvPicPr>
        <p:blipFill>
          <a:blip r:embed="rId3"/>
          <a:stretch>
            <a:fillRect/>
          </a:stretch>
        </p:blipFill>
        <p:spPr>
          <a:xfrm>
            <a:off x="3733800" y="1524000"/>
            <a:ext cx="4191000" cy="381000"/>
          </a:xfrm>
          <a:prstGeom prst="rect">
            <a:avLst/>
          </a:prstGeom>
        </p:spPr>
      </p:pic>
      <p:pic>
        <p:nvPicPr>
          <p:cNvPr id="10" name="Picture 9"/>
          <p:cNvPicPr>
            <a:picLocks noChangeAspect="1"/>
          </p:cNvPicPr>
          <p:nvPr/>
        </p:nvPicPr>
        <p:blipFill>
          <a:blip r:embed="rId4"/>
          <a:stretch>
            <a:fillRect/>
          </a:stretch>
        </p:blipFill>
        <p:spPr>
          <a:xfrm>
            <a:off x="3352800" y="3429000"/>
            <a:ext cx="2632330" cy="381000"/>
          </a:xfrm>
          <a:prstGeom prst="rect">
            <a:avLst/>
          </a:prstGeom>
        </p:spPr>
      </p:pic>
      <p:pic>
        <p:nvPicPr>
          <p:cNvPr id="11" name="Picture 10"/>
          <p:cNvPicPr>
            <a:picLocks noChangeAspect="1"/>
          </p:cNvPicPr>
          <p:nvPr/>
        </p:nvPicPr>
        <p:blipFill>
          <a:blip r:embed="rId5"/>
          <a:stretch>
            <a:fillRect/>
          </a:stretch>
        </p:blipFill>
        <p:spPr>
          <a:xfrm>
            <a:off x="6324600" y="3429000"/>
            <a:ext cx="2362200" cy="381000"/>
          </a:xfrm>
          <a:prstGeom prst="rect">
            <a:avLst/>
          </a:prstGeom>
        </p:spPr>
      </p:pic>
      <p:pic>
        <p:nvPicPr>
          <p:cNvPr id="12" name="Picture 11"/>
          <p:cNvPicPr>
            <a:picLocks noChangeAspect="1"/>
          </p:cNvPicPr>
          <p:nvPr/>
        </p:nvPicPr>
        <p:blipFill>
          <a:blip r:embed="rId6"/>
          <a:stretch>
            <a:fillRect/>
          </a:stretch>
        </p:blipFill>
        <p:spPr>
          <a:xfrm>
            <a:off x="3733800" y="4552666"/>
            <a:ext cx="4216021" cy="400334"/>
          </a:xfrm>
          <a:prstGeom prst="rect">
            <a:avLst/>
          </a:prstGeom>
        </p:spPr>
      </p:pic>
      <p:pic>
        <p:nvPicPr>
          <p:cNvPr id="13" name="Picture 12"/>
          <p:cNvPicPr>
            <a:picLocks noChangeAspect="1"/>
          </p:cNvPicPr>
          <p:nvPr/>
        </p:nvPicPr>
        <p:blipFill>
          <a:blip r:embed="rId7"/>
          <a:stretch>
            <a:fillRect/>
          </a:stretch>
        </p:blipFill>
        <p:spPr>
          <a:xfrm>
            <a:off x="3733800" y="5334001"/>
            <a:ext cx="4191000" cy="342332"/>
          </a:xfrm>
          <a:prstGeom prst="rect">
            <a:avLst/>
          </a:prstGeom>
        </p:spPr>
      </p:pic>
      <p:pic>
        <p:nvPicPr>
          <p:cNvPr id="14" name="Picture 13"/>
          <p:cNvPicPr>
            <a:picLocks noChangeAspect="1"/>
          </p:cNvPicPr>
          <p:nvPr/>
        </p:nvPicPr>
        <p:blipFill>
          <a:blip r:embed="rId8"/>
          <a:stretch>
            <a:fillRect/>
          </a:stretch>
        </p:blipFill>
        <p:spPr>
          <a:xfrm>
            <a:off x="3733800" y="6057334"/>
            <a:ext cx="4191000" cy="408553"/>
          </a:xfrm>
          <a:prstGeom prst="rect">
            <a:avLst/>
          </a:prstGeom>
        </p:spPr>
      </p:pic>
      <p:pic>
        <p:nvPicPr>
          <p:cNvPr id="15" name="Picture 14"/>
          <p:cNvPicPr>
            <a:picLocks noChangeAspect="1"/>
          </p:cNvPicPr>
          <p:nvPr/>
        </p:nvPicPr>
        <p:blipFill>
          <a:blip r:embed="rId9"/>
          <a:stretch>
            <a:fillRect/>
          </a:stretch>
        </p:blipFill>
        <p:spPr>
          <a:xfrm>
            <a:off x="3733800" y="3810001"/>
            <a:ext cx="4191000" cy="400334"/>
          </a:xfrm>
          <a:prstGeom prst="rect">
            <a:avLst/>
          </a:prstGeom>
        </p:spPr>
      </p:pic>
    </p:spTree>
    <p:extLst>
      <p:ext uri="{BB962C8B-B14F-4D97-AF65-F5344CB8AC3E}">
        <p14:creationId xmlns:p14="http://schemas.microsoft.com/office/powerpoint/2010/main" val="1454092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289550"/>
          </a:xfrm>
        </p:spPr>
        <p:txBody>
          <a:bodyPr>
            <a:normAutofit fontScale="62500" lnSpcReduction="20000"/>
          </a:bodyPr>
          <a:lstStyle/>
          <a:p>
            <a:pPr>
              <a:buNone/>
            </a:pPr>
            <a:r>
              <a:rPr lang="en-US" b="1" dirty="0" smtClean="0"/>
              <a:t>      4</a:t>
            </a:r>
            <a:r>
              <a:rPr lang="en-US" sz="4700" b="1" dirty="0" smtClean="0"/>
              <a:t>. Profitability Ratios:</a:t>
            </a:r>
            <a:endParaRPr lang="en-US" sz="4700" dirty="0" smtClean="0"/>
          </a:p>
          <a:p>
            <a:pPr>
              <a:buNone/>
            </a:pPr>
            <a:r>
              <a:rPr lang="en-US" dirty="0" smtClean="0"/>
              <a:t>      </a:t>
            </a:r>
            <a:r>
              <a:rPr lang="en-US" sz="3800" dirty="0" smtClean="0"/>
              <a:t>Profitability ratios focus on how well a business is performing in terms of profit</a:t>
            </a:r>
            <a:r>
              <a:rPr lang="en-US" b="1" dirty="0" smtClean="0"/>
              <a:t>.</a:t>
            </a:r>
            <a:r>
              <a:rPr lang="en-US" dirty="0" smtClean="0"/>
              <a:t> </a:t>
            </a:r>
            <a:r>
              <a:rPr lang="en-US" sz="3600" dirty="0" smtClean="0"/>
              <a:t>Profitability ratios describe that how effectively the firm is using its Assets &amp; control its expenses to generate an acceptable rate of return.</a:t>
            </a:r>
          </a:p>
          <a:p>
            <a:pPr>
              <a:buNone/>
            </a:pPr>
            <a:endParaRPr lang="en-US" sz="3600" dirty="0" smtClean="0"/>
          </a:p>
          <a:p>
            <a:pPr>
              <a:buNone/>
            </a:pPr>
            <a:r>
              <a:rPr lang="en-US" sz="3600" dirty="0" smtClean="0"/>
              <a:t>Following are the key ratios fall under this category:</a:t>
            </a:r>
          </a:p>
          <a:p>
            <a:pPr lvl="0">
              <a:buNone/>
            </a:pPr>
            <a:endParaRPr lang="en-US" dirty="0" smtClean="0"/>
          </a:p>
          <a:p>
            <a:pPr lvl="0">
              <a:buFont typeface="Courier New" pitchFamily="49" charset="0"/>
              <a:buChar char="o"/>
            </a:pPr>
            <a:r>
              <a:rPr lang="en-US" dirty="0" smtClean="0"/>
              <a:t>        </a:t>
            </a:r>
            <a:r>
              <a:rPr lang="en-US" b="1" dirty="0" smtClean="0"/>
              <a:t>Gross profit Margin                              =   </a:t>
            </a:r>
            <a:r>
              <a:rPr lang="en-US" b="1" u="sng" dirty="0" smtClean="0"/>
              <a:t>Gross profit</a:t>
            </a:r>
            <a:r>
              <a:rPr lang="en-US" b="1" dirty="0" smtClean="0"/>
              <a:t>  x 100</a:t>
            </a:r>
          </a:p>
          <a:p>
            <a:pPr>
              <a:buNone/>
            </a:pPr>
            <a:r>
              <a:rPr lang="en-US" b="1" dirty="0" smtClean="0"/>
              <a:t>                                                                                       Net Sales</a:t>
            </a:r>
          </a:p>
          <a:p>
            <a:pPr>
              <a:buNone/>
            </a:pPr>
            <a:r>
              <a:rPr lang="en-US" b="1" dirty="0" smtClean="0"/>
              <a:t> </a:t>
            </a:r>
          </a:p>
          <a:p>
            <a:pPr lvl="0">
              <a:buFont typeface="Courier New" pitchFamily="49" charset="0"/>
              <a:buChar char="o"/>
            </a:pPr>
            <a:r>
              <a:rPr lang="en-US" b="1" dirty="0" smtClean="0"/>
              <a:t>        Operating Profit Margin                      =  </a:t>
            </a:r>
            <a:r>
              <a:rPr lang="en-US" b="1" u="sng" dirty="0" smtClean="0"/>
              <a:t>Net Profit +interest  </a:t>
            </a:r>
            <a:r>
              <a:rPr lang="en-US" b="1" dirty="0" smtClean="0"/>
              <a:t>x 100</a:t>
            </a:r>
          </a:p>
          <a:p>
            <a:pPr>
              <a:buNone/>
            </a:pPr>
            <a:r>
              <a:rPr lang="en-US" b="1" dirty="0" smtClean="0"/>
              <a:t>                                                                                         Net Sales</a:t>
            </a:r>
          </a:p>
          <a:p>
            <a:pPr>
              <a:buNone/>
            </a:pPr>
            <a:r>
              <a:rPr lang="en-US" b="1" dirty="0" smtClean="0"/>
              <a:t> </a:t>
            </a:r>
          </a:p>
          <a:p>
            <a:pPr lvl="0">
              <a:buFont typeface="Courier New" pitchFamily="49" charset="0"/>
              <a:buChar char="o"/>
            </a:pPr>
            <a:r>
              <a:rPr lang="en-US" b="1" dirty="0" smtClean="0"/>
              <a:t>        Profit Margin                                        =   </a:t>
            </a:r>
            <a:r>
              <a:rPr lang="en-US" b="1" u="sng" dirty="0" smtClean="0"/>
              <a:t>Net profit </a:t>
            </a:r>
            <a:r>
              <a:rPr lang="en-US" b="1" dirty="0" smtClean="0"/>
              <a:t> x 100</a:t>
            </a:r>
            <a:endParaRPr lang="en-US" b="1" u="sng" dirty="0" smtClean="0"/>
          </a:p>
          <a:p>
            <a:pPr lvl="0">
              <a:buFont typeface="Courier New" pitchFamily="49" charset="0"/>
              <a:buChar char="o"/>
            </a:pPr>
            <a:r>
              <a:rPr lang="en-US" b="1" dirty="0" smtClean="0"/>
              <a:t>                                                                                Net Sale</a:t>
            </a:r>
            <a:endParaRPr lang="en-US" b="1" u="sng" dirty="0" smtClean="0"/>
          </a:p>
          <a:p>
            <a:pPr lvl="0">
              <a:buFont typeface="Courier New" pitchFamily="49" charset="0"/>
              <a:buChar char="o"/>
            </a:pPr>
            <a:endParaRPr lang="en-US" b="1" u="sng" dirty="0"/>
          </a:p>
          <a:p>
            <a:pPr lvl="0">
              <a:buFont typeface="Courier New" pitchFamily="49" charset="0"/>
              <a:buChar char="o"/>
            </a:pPr>
            <a:r>
              <a:rPr lang="en-US" dirty="0" smtClean="0"/>
              <a:t>Continued on next page….</a:t>
            </a:r>
            <a:endParaRPr lang="en-US" dirty="0"/>
          </a:p>
        </p:txBody>
      </p:sp>
      <p:sp>
        <p:nvSpPr>
          <p:cNvPr id="4" name="Slide Number Placeholder 3"/>
          <p:cNvSpPr>
            <a:spLocks noGrp="1"/>
          </p:cNvSpPr>
          <p:nvPr>
            <p:ph type="sldNum" sz="quarter" idx="12"/>
          </p:nvPr>
        </p:nvSpPr>
        <p:spPr/>
        <p:txBody>
          <a:bodyPr/>
          <a:lstStyle/>
          <a:p>
            <a:fld id="{E903EC11-A5AC-4CC3-9F95-E7CCBDA59ECD}" type="slidenum">
              <a:rPr lang="en-US" smtClean="0"/>
              <a:pPr/>
              <a:t>33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lvl="0">
              <a:buNone/>
            </a:pPr>
            <a:endParaRPr lang="en-US" sz="2000" dirty="0" smtClean="0"/>
          </a:p>
          <a:p>
            <a:pPr lvl="0">
              <a:buFont typeface="Courier New" pitchFamily="49" charset="0"/>
              <a:buChar char="o"/>
            </a:pPr>
            <a:r>
              <a:rPr lang="en-US" sz="2000" dirty="0" smtClean="0"/>
              <a:t>Return on Total Assets/investments    </a:t>
            </a:r>
            <a:r>
              <a:rPr lang="en-US" dirty="0" smtClean="0"/>
              <a:t>=    </a:t>
            </a:r>
            <a:r>
              <a:rPr lang="en-US" sz="100" u="sng" dirty="0" smtClean="0"/>
              <a:t>              </a:t>
            </a:r>
            <a:r>
              <a:rPr lang="en-US" sz="2000" u="sng" dirty="0" smtClean="0"/>
              <a:t>Net Income     </a:t>
            </a:r>
            <a:r>
              <a:rPr lang="en-US" sz="100" dirty="0" err="1" smtClean="0"/>
              <a:t>xxxx</a:t>
            </a:r>
            <a:endParaRPr lang="en-US" sz="100" u="sng" dirty="0" smtClean="0"/>
          </a:p>
          <a:p>
            <a:pPr marL="0" indent="0">
              <a:spcBef>
                <a:spcPts val="0"/>
              </a:spcBef>
              <a:buNone/>
            </a:pPr>
            <a:r>
              <a:rPr lang="en-US" sz="2000" dirty="0" smtClean="0"/>
              <a:t>                                       </a:t>
            </a:r>
            <a:r>
              <a:rPr lang="en-US" dirty="0" smtClean="0"/>
              <a:t>                               </a:t>
            </a:r>
            <a:r>
              <a:rPr lang="en-US" sz="2000" dirty="0" smtClean="0"/>
              <a:t>Total assets</a:t>
            </a:r>
          </a:p>
          <a:p>
            <a:pPr>
              <a:buFont typeface="Courier New" pitchFamily="49" charset="0"/>
              <a:buChar char="o"/>
            </a:pPr>
            <a:endParaRPr lang="en-US" dirty="0" smtClean="0"/>
          </a:p>
          <a:p>
            <a:pPr>
              <a:buFont typeface="Courier New" pitchFamily="49" charset="0"/>
              <a:buChar char="o"/>
            </a:pPr>
            <a:r>
              <a:rPr lang="en-US" dirty="0" smtClean="0"/>
              <a:t> </a:t>
            </a:r>
            <a:r>
              <a:rPr lang="en-US" sz="2000" dirty="0" smtClean="0"/>
              <a:t>Return on Common Equity </a:t>
            </a:r>
            <a:r>
              <a:rPr lang="en-US" dirty="0" smtClean="0"/>
              <a:t> =  </a:t>
            </a:r>
            <a:r>
              <a:rPr lang="en-US" sz="2000" u="sng" dirty="0" smtClean="0"/>
              <a:t>Net Income –Preferred stock dividend </a:t>
            </a:r>
          </a:p>
          <a:p>
            <a:pPr marL="182880" lvl="0" indent="-182880">
              <a:spcBef>
                <a:spcPts val="0"/>
              </a:spcBef>
              <a:buNone/>
            </a:pPr>
            <a:r>
              <a:rPr lang="en-US" dirty="0" smtClean="0"/>
              <a:t>                                                             </a:t>
            </a:r>
            <a:r>
              <a:rPr lang="en-US" sz="2000" dirty="0" smtClean="0"/>
              <a:t>Common Equity</a:t>
            </a:r>
          </a:p>
          <a:p>
            <a:pPr lvl="0">
              <a:buFont typeface="Courier New" pitchFamily="49" charset="0"/>
              <a:buChar char="o"/>
            </a:pPr>
            <a:endParaRPr lang="en-US" sz="2200" dirty="0" smtClean="0"/>
          </a:p>
          <a:p>
            <a:pPr lvl="0">
              <a:buFont typeface="Courier New" pitchFamily="49" charset="0"/>
              <a:buChar char="o"/>
            </a:pPr>
            <a:r>
              <a:rPr lang="en-US" sz="2200" dirty="0" smtClean="0"/>
              <a:t>Return on total Equity</a:t>
            </a:r>
            <a:r>
              <a:rPr lang="en-US" dirty="0" smtClean="0"/>
              <a:t>                =      </a:t>
            </a:r>
            <a:r>
              <a:rPr lang="en-US" sz="2000" u="sng" dirty="0" smtClean="0"/>
              <a:t>Net Income </a:t>
            </a:r>
          </a:p>
          <a:p>
            <a:pPr>
              <a:spcBef>
                <a:spcPts val="0"/>
              </a:spcBef>
              <a:buNone/>
            </a:pPr>
            <a:r>
              <a:rPr lang="en-US" b="1" dirty="0" smtClean="0"/>
              <a:t>                    </a:t>
            </a:r>
            <a:r>
              <a:rPr lang="en-US" dirty="0" smtClean="0"/>
              <a:t>                                        </a:t>
            </a:r>
            <a:r>
              <a:rPr lang="en-US" sz="2000" dirty="0" smtClean="0"/>
              <a:t>Total Equity</a:t>
            </a:r>
          </a:p>
          <a:p>
            <a:pPr>
              <a:buNone/>
            </a:pPr>
            <a:endParaRPr lang="en-US" dirty="0"/>
          </a:p>
        </p:txBody>
      </p:sp>
      <p:sp>
        <p:nvSpPr>
          <p:cNvPr id="4" name="Slide Number Placeholder 3"/>
          <p:cNvSpPr>
            <a:spLocks noGrp="1"/>
          </p:cNvSpPr>
          <p:nvPr>
            <p:ph type="sldNum" sz="quarter" idx="12"/>
          </p:nvPr>
        </p:nvSpPr>
        <p:spPr/>
        <p:txBody>
          <a:bodyPr/>
          <a:lstStyle/>
          <a:p>
            <a:fld id="{E903EC11-A5AC-4CC3-9F95-E7CCBDA59ECD}" type="slidenum">
              <a:rPr lang="en-US" smtClean="0"/>
              <a:pPr/>
              <a:t>34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sz="3300" b="1" dirty="0" smtClean="0"/>
              <a:t>5</a:t>
            </a:r>
            <a:r>
              <a:rPr lang="en-US" sz="3300" dirty="0" smtClean="0"/>
              <a:t>.</a:t>
            </a:r>
            <a:r>
              <a:rPr lang="en-US" sz="3300" b="1" dirty="0" smtClean="0"/>
              <a:t> Market value ratios:</a:t>
            </a:r>
            <a:endParaRPr lang="en-US" sz="3300" dirty="0" smtClean="0"/>
          </a:p>
          <a:p>
            <a:pPr>
              <a:buNone/>
            </a:pPr>
            <a:r>
              <a:rPr lang="en-US" dirty="0" smtClean="0"/>
              <a:t>Market value ratios evaluate the economic status of your company in the marketplace. </a:t>
            </a:r>
          </a:p>
          <a:p>
            <a:pPr>
              <a:buNone/>
            </a:pPr>
            <a:r>
              <a:rPr lang="en-US" dirty="0" smtClean="0"/>
              <a:t> </a:t>
            </a:r>
          </a:p>
          <a:p>
            <a:pPr>
              <a:buNone/>
            </a:pPr>
            <a:r>
              <a:rPr lang="en-US" dirty="0" smtClean="0"/>
              <a:t> Following are the key ratios fall under this category:</a:t>
            </a:r>
          </a:p>
          <a:p>
            <a:pPr>
              <a:buNone/>
            </a:pPr>
            <a:r>
              <a:rPr lang="en-US" b="1" dirty="0" smtClean="0"/>
              <a:t> </a:t>
            </a:r>
            <a:endParaRPr lang="en-US" dirty="0" smtClean="0"/>
          </a:p>
          <a:p>
            <a:pPr>
              <a:buFont typeface="Courier New" pitchFamily="49" charset="0"/>
              <a:buChar char="o"/>
            </a:pPr>
            <a:r>
              <a:rPr lang="en-US" dirty="0" smtClean="0"/>
              <a:t>      Earning per Share</a:t>
            </a:r>
            <a:r>
              <a:rPr lang="en-US" b="1" dirty="0" smtClean="0"/>
              <a:t>  = </a:t>
            </a:r>
            <a:r>
              <a:rPr lang="en-US" u="sng" dirty="0" smtClean="0"/>
              <a:t>Net Income – Preferred  Stock dividend</a:t>
            </a:r>
          </a:p>
          <a:p>
            <a:pPr>
              <a:buNone/>
            </a:pPr>
            <a:r>
              <a:rPr lang="en-US" b="1" dirty="0" smtClean="0"/>
              <a:t>                              </a:t>
            </a:r>
            <a:r>
              <a:rPr lang="en-US" dirty="0" smtClean="0"/>
              <a:t>                   Common Stock outstanding (In Nos)</a:t>
            </a:r>
          </a:p>
          <a:p>
            <a:pPr>
              <a:buNone/>
            </a:pPr>
            <a:r>
              <a:rPr lang="en-US" dirty="0" smtClean="0"/>
              <a:t> </a:t>
            </a:r>
          </a:p>
          <a:p>
            <a:pPr lvl="0">
              <a:buFont typeface="Courier New" pitchFamily="49" charset="0"/>
              <a:buChar char="o"/>
            </a:pPr>
            <a:r>
              <a:rPr lang="en-US" dirty="0" smtClean="0"/>
              <a:t>      Price Earning ratio</a:t>
            </a:r>
            <a:r>
              <a:rPr lang="en-US" b="1" dirty="0" smtClean="0"/>
              <a:t>        =   </a:t>
            </a:r>
            <a:r>
              <a:rPr lang="en-US" u="sng" dirty="0" smtClean="0"/>
              <a:t>Market price per Share</a:t>
            </a:r>
            <a:endParaRPr lang="en-US" dirty="0" smtClean="0"/>
          </a:p>
          <a:p>
            <a:pPr>
              <a:buNone/>
            </a:pPr>
            <a:r>
              <a:rPr lang="en-US" b="1" dirty="0" smtClean="0"/>
              <a:t>                                                               </a:t>
            </a:r>
            <a:r>
              <a:rPr lang="en-US" dirty="0" smtClean="0"/>
              <a:t>Earning per Share</a:t>
            </a:r>
          </a:p>
          <a:p>
            <a:pPr>
              <a:buNone/>
            </a:pPr>
            <a:r>
              <a:rPr lang="en-US" sz="2100" dirty="0" smtClean="0"/>
              <a:t>Continued on next page. . . </a:t>
            </a:r>
          </a:p>
          <a:p>
            <a:pPr>
              <a:buNone/>
            </a:pPr>
            <a:endParaRPr lang="en-US" dirty="0"/>
          </a:p>
        </p:txBody>
      </p:sp>
      <p:sp>
        <p:nvSpPr>
          <p:cNvPr id="4" name="Slide Number Placeholder 3"/>
          <p:cNvSpPr>
            <a:spLocks noGrp="1"/>
          </p:cNvSpPr>
          <p:nvPr>
            <p:ph type="sldNum" sz="quarter" idx="12"/>
          </p:nvPr>
        </p:nvSpPr>
        <p:spPr/>
        <p:txBody>
          <a:bodyPr/>
          <a:lstStyle/>
          <a:p>
            <a:fld id="{E903EC11-A5AC-4CC3-9F95-E7CCBDA59ECD}" type="slidenum">
              <a:rPr lang="en-US" smtClean="0"/>
              <a:pPr/>
              <a:t>35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72000"/>
          </a:xfrm>
        </p:spPr>
        <p:txBody>
          <a:bodyPr>
            <a:normAutofit/>
          </a:bodyPr>
          <a:lstStyle/>
          <a:p>
            <a:pPr lvl="0">
              <a:buFont typeface="Courier New" pitchFamily="49" charset="0"/>
              <a:buChar char="o"/>
            </a:pPr>
            <a:r>
              <a:rPr lang="en-US" sz="2000" dirty="0" smtClean="0"/>
              <a:t>   Book value /Share</a:t>
            </a:r>
            <a:r>
              <a:rPr lang="en-US" b="1" dirty="0" smtClean="0"/>
              <a:t>  = </a:t>
            </a:r>
            <a:r>
              <a:rPr lang="en-US" sz="2200" u="sng" dirty="0" smtClean="0"/>
              <a:t>Total Stockholders Equity –Preferred stock</a:t>
            </a:r>
            <a:endParaRPr lang="en-US" sz="2200" dirty="0" smtClean="0"/>
          </a:p>
          <a:p>
            <a:pPr>
              <a:buNone/>
            </a:pPr>
            <a:r>
              <a:rPr lang="en-US" sz="2200" dirty="0" smtClean="0"/>
              <a:t>                                             Common Stock outstanding (In Nos)</a:t>
            </a:r>
          </a:p>
          <a:p>
            <a:endParaRPr lang="en-US" sz="2200" dirty="0" smtClean="0"/>
          </a:p>
          <a:p>
            <a:pPr>
              <a:buFont typeface="Courier New" pitchFamily="49" charset="0"/>
              <a:buChar char="o"/>
            </a:pPr>
            <a:r>
              <a:rPr lang="en-US" dirty="0" smtClean="0"/>
              <a:t> Dividend Yield</a:t>
            </a:r>
            <a:r>
              <a:rPr lang="en-US" b="1" dirty="0" smtClean="0"/>
              <a:t>    =    </a:t>
            </a:r>
            <a:r>
              <a:rPr lang="en-US" sz="2000" u="sng" dirty="0" smtClean="0"/>
              <a:t>Dividend per Share         </a:t>
            </a:r>
            <a:r>
              <a:rPr lang="en-US" sz="100" u="sng" dirty="0" smtClean="0"/>
              <a:t>.</a:t>
            </a:r>
          </a:p>
          <a:p>
            <a:pPr>
              <a:buNone/>
            </a:pPr>
            <a:r>
              <a:rPr lang="en-US" sz="2000" b="1" dirty="0" smtClean="0"/>
              <a:t>                                                          </a:t>
            </a:r>
            <a:r>
              <a:rPr lang="en-US" sz="2000" dirty="0" smtClean="0"/>
              <a:t>Market price per Share</a:t>
            </a:r>
          </a:p>
          <a:p>
            <a:pPr>
              <a:buNone/>
            </a:pPr>
            <a:endParaRPr lang="en-US" dirty="0" smtClean="0"/>
          </a:p>
          <a:p>
            <a:pPr>
              <a:buFont typeface="Courier New" pitchFamily="49" charset="0"/>
              <a:buChar char="o"/>
            </a:pPr>
            <a:r>
              <a:rPr lang="en-US" dirty="0" smtClean="0"/>
              <a:t> Dividend payout = </a:t>
            </a:r>
            <a:r>
              <a:rPr lang="en-US" sz="2000" u="sng" dirty="0" smtClean="0"/>
              <a:t>Dividend per  Share</a:t>
            </a:r>
            <a:r>
              <a:rPr lang="en-US" u="sng" dirty="0" smtClean="0"/>
              <a:t>    </a:t>
            </a:r>
            <a:r>
              <a:rPr lang="en-US" dirty="0" smtClean="0"/>
              <a:t>x  100</a:t>
            </a:r>
            <a:r>
              <a:rPr lang="en-US" u="sng" dirty="0" smtClean="0"/>
              <a:t> </a:t>
            </a:r>
          </a:p>
          <a:p>
            <a:pPr>
              <a:buNone/>
            </a:pPr>
            <a:r>
              <a:rPr lang="en-US" dirty="0" smtClean="0"/>
              <a:t>                                     </a:t>
            </a:r>
            <a:r>
              <a:rPr lang="en-US" sz="2000" dirty="0" smtClean="0"/>
              <a:t>Earning per  Share [EPS]</a:t>
            </a:r>
          </a:p>
          <a:p>
            <a:pPr>
              <a:buNone/>
            </a:pPr>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36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77500" lnSpcReduction="20000"/>
          </a:bodyPr>
          <a:lstStyle/>
          <a:p>
            <a:pPr>
              <a:buNone/>
            </a:pPr>
            <a:endParaRPr lang="en-US" b="1" dirty="0" smtClean="0"/>
          </a:p>
          <a:p>
            <a:pPr>
              <a:buNone/>
            </a:pPr>
            <a:r>
              <a:rPr lang="en-US" b="1" dirty="0" smtClean="0"/>
              <a:t>How to draw a final conclusion from the Ratio analysis:</a:t>
            </a:r>
            <a:endParaRPr lang="en-US" dirty="0" smtClean="0"/>
          </a:p>
          <a:p>
            <a:pPr>
              <a:buNone/>
            </a:pPr>
            <a:r>
              <a:rPr lang="en-US" dirty="0" smtClean="0"/>
              <a:t>  A meaningful conclusion is needed finally from ratio analysis.         </a:t>
            </a:r>
          </a:p>
          <a:p>
            <a:pPr>
              <a:buNone/>
            </a:pPr>
            <a:r>
              <a:rPr lang="en-US" dirty="0" smtClean="0"/>
              <a:t>For example:  Is this year good or bad? It is judged by the following procedures</a:t>
            </a:r>
            <a:r>
              <a:rPr lang="en-US" b="1" dirty="0" smtClean="0"/>
              <a:t>:</a:t>
            </a:r>
            <a:endParaRPr lang="en-US" dirty="0" smtClean="0"/>
          </a:p>
          <a:p>
            <a:pPr lvl="0"/>
            <a:r>
              <a:rPr lang="en-US" b="1" dirty="0" smtClean="0"/>
              <a:t>Trend analysis</a:t>
            </a:r>
            <a:r>
              <a:rPr lang="en-US" dirty="0" smtClean="0"/>
              <a:t> - It means comparing all current year’s relevant ratios of the company with its own past years' ratios. Thus trend analysis determines the firm’s current year performance with past years.  </a:t>
            </a:r>
          </a:p>
          <a:p>
            <a:pPr lvl="0"/>
            <a:r>
              <a:rPr lang="en-US" b="1" dirty="0" smtClean="0"/>
              <a:t>Comparing with other similar type of Industries-Market</a:t>
            </a:r>
            <a:r>
              <a:rPr lang="en-US" dirty="0" smtClean="0"/>
              <a:t>-It involves comparing the firm’s current year’s relevant ratios with other similar type of Industries in the market. </a:t>
            </a:r>
          </a:p>
          <a:p>
            <a:pPr>
              <a:buNone/>
            </a:pPr>
            <a:r>
              <a:rPr lang="en-US" dirty="0" smtClean="0"/>
              <a:t>Thus it determines the firm’s performance with other competitor</a:t>
            </a:r>
          </a:p>
          <a:p>
            <a:pPr lvl="0"/>
            <a:r>
              <a:rPr lang="en-US" b="1" dirty="0" smtClean="0"/>
              <a:t>Benchmarking –</a:t>
            </a:r>
            <a:r>
              <a:rPr lang="en-US" dirty="0" smtClean="0"/>
              <a:t> It involves comparing the firm’s relevant ratios with the world-class firm</a:t>
            </a:r>
          </a:p>
          <a:p>
            <a:pPr>
              <a:buNone/>
            </a:pPr>
            <a:r>
              <a:rPr lang="en-US" dirty="0" smtClean="0"/>
              <a:t>Thus it determines the firm’s performance with the world class firms.</a:t>
            </a:r>
          </a:p>
          <a:p>
            <a:pPr algn="just">
              <a:buNone/>
            </a:pPr>
            <a:r>
              <a:rPr lang="en-US" b="1" dirty="0" smtClean="0"/>
              <a:t>In this way the analyst is able to detect his final conclusion regarding the firm’s improvement or declining during the current year/period through above.</a:t>
            </a:r>
          </a:p>
          <a:p>
            <a:pPr algn="just">
              <a:buNone/>
            </a:pPr>
            <a:r>
              <a:rPr lang="en-US" b="1" dirty="0" smtClean="0"/>
              <a:t>                                           ……………The end ………………</a:t>
            </a:r>
            <a:endParaRPr lang="en-US" dirty="0" smtClean="0"/>
          </a:p>
          <a:p>
            <a:pPr>
              <a:buNone/>
            </a:pPr>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37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Analysis Information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0959243"/>
              </p:ext>
            </p:extLst>
          </p:nvPr>
        </p:nvGraphicFramePr>
        <p:xfrm>
          <a:off x="457200" y="2174146"/>
          <a:ext cx="8229600" cy="4214140"/>
        </p:xfrm>
        <a:graphic>
          <a:graphicData uri="http://schemas.openxmlformats.org/drawingml/2006/table">
            <a:tbl>
              <a:tblPr firstRow="1" bandRow="1">
                <a:tableStyleId>{5C22544A-7EE6-4342-B048-85BDC9FD1C3A}</a:tableStyleId>
              </a:tblPr>
              <a:tblGrid>
                <a:gridCol w="4114800"/>
                <a:gridCol w="4114800"/>
              </a:tblGrid>
              <a:tr h="510580">
                <a:tc>
                  <a:txBody>
                    <a:bodyPr/>
                    <a:lstStyle/>
                    <a:p>
                      <a:r>
                        <a:rPr lang="en-US" dirty="0" smtClean="0"/>
                        <a:t>Income</a:t>
                      </a:r>
                      <a:r>
                        <a:rPr lang="en-US" baseline="0" dirty="0" smtClean="0"/>
                        <a:t> Statement</a:t>
                      </a:r>
                      <a:endParaRPr lang="en-US" dirty="0"/>
                    </a:p>
                  </a:txBody>
                  <a:tcPr/>
                </a:tc>
                <a:tc>
                  <a:txBody>
                    <a:bodyPr/>
                    <a:lstStyle/>
                    <a:p>
                      <a:r>
                        <a:rPr lang="en-US" dirty="0" smtClean="0"/>
                        <a:t>Balance Sheet</a:t>
                      </a:r>
                      <a:endParaRPr lang="en-US" dirty="0"/>
                    </a:p>
                  </a:txBody>
                  <a:tcPr/>
                </a:tc>
              </a:tr>
              <a:tr h="510580">
                <a:tc>
                  <a:txBody>
                    <a:bodyPr/>
                    <a:lstStyle/>
                    <a:p>
                      <a:r>
                        <a:rPr lang="en-US" dirty="0" smtClean="0"/>
                        <a:t>Revenue</a:t>
                      </a:r>
                    </a:p>
                    <a:p>
                      <a:endParaRPr lang="en-US" dirty="0"/>
                    </a:p>
                  </a:txBody>
                  <a:tcPr/>
                </a:tc>
                <a:tc>
                  <a:txBody>
                    <a:bodyPr/>
                    <a:lstStyle/>
                    <a:p>
                      <a:r>
                        <a:rPr lang="en-US" dirty="0" smtClean="0"/>
                        <a:t>Current Assets</a:t>
                      </a:r>
                      <a:endParaRPr lang="en-US" dirty="0"/>
                    </a:p>
                  </a:txBody>
                  <a:tcPr/>
                </a:tc>
              </a:tr>
              <a:tr h="510580">
                <a:tc>
                  <a:txBody>
                    <a:bodyPr/>
                    <a:lstStyle/>
                    <a:p>
                      <a:r>
                        <a:rPr lang="en-US" dirty="0" smtClean="0"/>
                        <a:t>Cost of sale</a:t>
                      </a:r>
                      <a:endParaRPr lang="en-US" dirty="0"/>
                    </a:p>
                  </a:txBody>
                  <a:tcPr/>
                </a:tc>
                <a:tc>
                  <a:txBody>
                    <a:bodyPr/>
                    <a:lstStyle/>
                    <a:p>
                      <a:r>
                        <a:rPr lang="en-US" dirty="0" smtClean="0"/>
                        <a:t>Current Liabilities</a:t>
                      </a:r>
                      <a:endParaRPr lang="en-US" dirty="0"/>
                    </a:p>
                  </a:txBody>
                  <a:tcPr/>
                </a:tc>
              </a:tr>
              <a:tr h="510580">
                <a:tc>
                  <a:txBody>
                    <a:bodyPr/>
                    <a:lstStyle/>
                    <a:p>
                      <a:r>
                        <a:rPr lang="en-US" dirty="0" smtClean="0"/>
                        <a:t>Gross</a:t>
                      </a:r>
                      <a:r>
                        <a:rPr lang="en-US" baseline="0" dirty="0" smtClean="0"/>
                        <a:t> Profit</a:t>
                      </a:r>
                      <a:endParaRPr lang="en-US" dirty="0"/>
                    </a:p>
                  </a:txBody>
                  <a:tcPr/>
                </a:tc>
                <a:tc>
                  <a:txBody>
                    <a:bodyPr/>
                    <a:lstStyle/>
                    <a:p>
                      <a:r>
                        <a:rPr lang="en-US" dirty="0" smtClean="0"/>
                        <a:t>Inventory</a:t>
                      </a:r>
                      <a:endParaRPr lang="en-US" dirty="0"/>
                    </a:p>
                  </a:txBody>
                  <a:tcPr/>
                </a:tc>
              </a:tr>
              <a:tr h="510580">
                <a:tc>
                  <a:txBody>
                    <a:bodyPr/>
                    <a:lstStyle/>
                    <a:p>
                      <a:r>
                        <a:rPr lang="en-US" dirty="0" smtClean="0"/>
                        <a:t>Operating Profit</a:t>
                      </a:r>
                      <a:endParaRPr lang="en-US" dirty="0"/>
                    </a:p>
                  </a:txBody>
                  <a:tcPr/>
                </a:tc>
                <a:tc>
                  <a:txBody>
                    <a:bodyPr/>
                    <a:lstStyle/>
                    <a:p>
                      <a:r>
                        <a:rPr lang="en-US" dirty="0" smtClean="0"/>
                        <a:t>Trade Receivable/payable</a:t>
                      </a:r>
                      <a:endParaRPr lang="en-US" dirty="0"/>
                    </a:p>
                  </a:txBody>
                  <a:tcPr/>
                </a:tc>
              </a:tr>
              <a:tr h="510580">
                <a:tc>
                  <a:txBody>
                    <a:bodyPr/>
                    <a:lstStyle/>
                    <a:p>
                      <a:r>
                        <a:rPr lang="en-US" dirty="0" smtClean="0"/>
                        <a:t>Net profit</a:t>
                      </a:r>
                      <a:endParaRPr lang="en-US" dirty="0"/>
                    </a:p>
                  </a:txBody>
                  <a:tcPr/>
                </a:tc>
                <a:tc>
                  <a:txBody>
                    <a:bodyPr/>
                    <a:lstStyle/>
                    <a:p>
                      <a:r>
                        <a:rPr lang="en-US" dirty="0" smtClean="0"/>
                        <a:t>Long term liability</a:t>
                      </a:r>
                      <a:endParaRPr lang="en-US" dirty="0"/>
                    </a:p>
                  </a:txBody>
                  <a:tcPr/>
                </a:tc>
              </a:tr>
              <a:tr h="510580">
                <a:tc>
                  <a:txBody>
                    <a:bodyPr/>
                    <a:lstStyle/>
                    <a:p>
                      <a:endParaRPr lang="en-US"/>
                    </a:p>
                  </a:txBody>
                  <a:tcPr/>
                </a:tc>
                <a:tc>
                  <a:txBody>
                    <a:bodyPr/>
                    <a:lstStyle/>
                    <a:p>
                      <a:r>
                        <a:rPr lang="en-US" dirty="0" smtClean="0"/>
                        <a:t>Capital/reserves</a:t>
                      </a:r>
                      <a:endParaRPr lang="en-US" dirty="0"/>
                    </a:p>
                  </a:txBody>
                  <a:tcPr/>
                </a:tc>
              </a:tr>
              <a:tr h="510580">
                <a:tc>
                  <a:txBody>
                    <a:bodyPr/>
                    <a:lstStyle/>
                    <a:p>
                      <a:endParaRPr lang="en-US"/>
                    </a:p>
                  </a:txBody>
                  <a:tcPr/>
                </a:tc>
                <a:tc>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E903EC11-A5AC-4CC3-9F95-E7CCBDA59ECD}" type="slidenum">
              <a:rPr lang="en-US" smtClean="0"/>
              <a:pPr/>
              <a:t>4</a:t>
            </a:fld>
            <a:endParaRPr lang="en-US" dirty="0"/>
          </a:p>
        </p:txBody>
      </p:sp>
    </p:spTree>
    <p:extLst>
      <p:ext uri="{BB962C8B-B14F-4D97-AF65-F5344CB8AC3E}">
        <p14:creationId xmlns:p14="http://schemas.microsoft.com/office/powerpoint/2010/main" val="52822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Stages in Ratio Analysis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514350" indent="-514350">
              <a:buFont typeface="+mj-lt"/>
              <a:buAutoNum type="arabicPeriod"/>
            </a:pPr>
            <a:r>
              <a:rPr lang="en-US" dirty="0" smtClean="0"/>
              <a:t>Gather Data</a:t>
            </a:r>
          </a:p>
          <a:p>
            <a:pPr marL="514350" indent="-514350">
              <a:buFont typeface="+mj-lt"/>
              <a:buAutoNum type="arabicPeriod"/>
            </a:pPr>
            <a:r>
              <a:rPr lang="en-US" dirty="0" smtClean="0"/>
              <a:t>Calculate Ratio</a:t>
            </a:r>
          </a:p>
          <a:p>
            <a:pPr marL="514350" indent="-514350">
              <a:buFont typeface="+mj-lt"/>
              <a:buAutoNum type="arabicPeriod"/>
            </a:pPr>
            <a:r>
              <a:rPr lang="en-US" dirty="0" smtClean="0"/>
              <a:t>Interpretation Results</a:t>
            </a:r>
          </a:p>
          <a:p>
            <a:pPr marL="514350" indent="-514350">
              <a:buFont typeface="+mj-lt"/>
              <a:buAutoNum type="arabicPeriod"/>
            </a:pPr>
            <a:r>
              <a:rPr lang="en-US" dirty="0" smtClean="0"/>
              <a:t>Takes Action</a:t>
            </a:r>
          </a:p>
          <a:p>
            <a:pPr marL="514350" indent="-514350">
              <a:buFont typeface="+mj-lt"/>
              <a:buAutoNum type="arabicPeriod"/>
            </a:pPr>
            <a:endParaRPr lang="en-US" dirty="0"/>
          </a:p>
        </p:txBody>
      </p:sp>
      <p:sp>
        <p:nvSpPr>
          <p:cNvPr id="5" name="Slide Number Placeholder 4"/>
          <p:cNvSpPr>
            <a:spLocks noGrp="1"/>
          </p:cNvSpPr>
          <p:nvPr>
            <p:ph type="sldNum" sz="quarter" idx="12"/>
          </p:nvPr>
        </p:nvSpPr>
        <p:spPr/>
        <p:txBody>
          <a:bodyPr/>
          <a:lstStyle/>
          <a:p>
            <a:fld id="{E903EC11-A5AC-4CC3-9F95-E7CCBDA59ECD}" type="slidenum">
              <a:rPr lang="en-US" smtClean="0"/>
              <a:pPr/>
              <a:t>5</a:t>
            </a:fld>
            <a:endParaRPr lang="en-US" dirty="0"/>
          </a:p>
        </p:txBody>
      </p:sp>
    </p:spTree>
    <p:extLst>
      <p:ext uri="{BB962C8B-B14F-4D97-AF65-F5344CB8AC3E}">
        <p14:creationId xmlns:p14="http://schemas.microsoft.com/office/powerpoint/2010/main" val="253277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Users of Ratio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10653154"/>
              </p:ext>
            </p:extLst>
          </p:nvPr>
        </p:nvGraphicFramePr>
        <p:xfrm>
          <a:off x="457200" y="1935164"/>
          <a:ext cx="8229600" cy="2993388"/>
        </p:xfrm>
        <a:graphic>
          <a:graphicData uri="http://schemas.openxmlformats.org/drawingml/2006/table">
            <a:tbl>
              <a:tblPr firstRow="1" bandRow="1">
                <a:tableStyleId>{5C22544A-7EE6-4342-B048-85BDC9FD1C3A}</a:tableStyleId>
              </a:tblPr>
              <a:tblGrid>
                <a:gridCol w="2743200"/>
                <a:gridCol w="2743200"/>
                <a:gridCol w="2743200"/>
              </a:tblGrid>
              <a:tr h="588327">
                <a:tc>
                  <a:txBody>
                    <a:bodyPr/>
                    <a:lstStyle/>
                    <a:p>
                      <a:r>
                        <a:rPr lang="en-US" dirty="0" smtClean="0"/>
                        <a:t>Profitability</a:t>
                      </a:r>
                      <a:endParaRPr lang="en-US" dirty="0"/>
                    </a:p>
                  </a:txBody>
                  <a:tcPr/>
                </a:tc>
                <a:tc>
                  <a:txBody>
                    <a:bodyPr/>
                    <a:lstStyle/>
                    <a:p>
                      <a:r>
                        <a:rPr lang="en-US" dirty="0" smtClean="0"/>
                        <a:t>Liquidity</a:t>
                      </a:r>
                      <a:endParaRPr lang="en-US" dirty="0"/>
                    </a:p>
                  </a:txBody>
                  <a:tcPr/>
                </a:tc>
                <a:tc>
                  <a:txBody>
                    <a:bodyPr/>
                    <a:lstStyle/>
                    <a:p>
                      <a:r>
                        <a:rPr lang="en-US" dirty="0" smtClean="0"/>
                        <a:t>Financial Efficiency</a:t>
                      </a:r>
                      <a:endParaRPr lang="en-US" dirty="0"/>
                    </a:p>
                  </a:txBody>
                  <a:tcPr/>
                </a:tc>
              </a:tr>
              <a:tr h="588327">
                <a:tc>
                  <a:txBody>
                    <a:bodyPr/>
                    <a:lstStyle/>
                    <a:p>
                      <a:r>
                        <a:rPr lang="en-US" dirty="0" smtClean="0"/>
                        <a:t>Shareholder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Shareholder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Shareholder</a:t>
                      </a:r>
                    </a:p>
                    <a:p>
                      <a:endParaRPr lang="en-US" dirty="0"/>
                    </a:p>
                  </a:txBody>
                  <a:tcPr/>
                </a:tc>
              </a:tr>
              <a:tr h="588327">
                <a:tc>
                  <a:txBody>
                    <a:bodyPr/>
                    <a:lstStyle/>
                    <a:p>
                      <a:r>
                        <a:rPr lang="en-US" dirty="0" smtClean="0"/>
                        <a:t>Government</a:t>
                      </a:r>
                      <a:endParaRPr lang="en-US" dirty="0"/>
                    </a:p>
                  </a:txBody>
                  <a:tcPr/>
                </a:tc>
                <a:tc>
                  <a:txBody>
                    <a:bodyPr/>
                    <a:lstStyle/>
                    <a:p>
                      <a:r>
                        <a:rPr lang="en-US" dirty="0" smtClean="0"/>
                        <a:t>Lender</a:t>
                      </a:r>
                      <a:endParaRPr lang="en-US" dirty="0"/>
                    </a:p>
                  </a:txBody>
                  <a:tcPr/>
                </a:tc>
                <a:tc>
                  <a:txBody>
                    <a:bodyPr/>
                    <a:lstStyle/>
                    <a:p>
                      <a:r>
                        <a:rPr lang="en-US" dirty="0" smtClean="0"/>
                        <a:t>lender</a:t>
                      </a:r>
                      <a:endParaRPr lang="en-US" dirty="0"/>
                    </a:p>
                  </a:txBody>
                  <a:tcPr/>
                </a:tc>
              </a:tr>
              <a:tr h="588327">
                <a:tc>
                  <a:txBody>
                    <a:bodyPr/>
                    <a:lstStyle/>
                    <a:p>
                      <a:r>
                        <a:rPr lang="en-US" dirty="0" smtClean="0"/>
                        <a:t>Competitors</a:t>
                      </a:r>
                      <a:endParaRPr lang="en-US" dirty="0"/>
                    </a:p>
                  </a:txBody>
                  <a:tcPr/>
                </a:tc>
                <a:tc>
                  <a:txBody>
                    <a:bodyPr/>
                    <a:lstStyle/>
                    <a:p>
                      <a:r>
                        <a:rPr lang="en-US" dirty="0" smtClean="0"/>
                        <a:t>Suppliers</a:t>
                      </a:r>
                      <a:endParaRPr lang="en-US" dirty="0"/>
                    </a:p>
                  </a:txBody>
                  <a:tcPr/>
                </a:tc>
                <a:tc>
                  <a:txBody>
                    <a:bodyPr/>
                    <a:lstStyle/>
                    <a:p>
                      <a:r>
                        <a:rPr lang="en-US" dirty="0" smtClean="0"/>
                        <a:t>Competitors</a:t>
                      </a:r>
                      <a:endParaRPr lang="en-US" dirty="0"/>
                    </a:p>
                  </a:txBody>
                  <a:tcPr/>
                </a:tc>
              </a:tr>
              <a:tr h="588327">
                <a:tc>
                  <a:txBody>
                    <a:bodyPr/>
                    <a:lstStyle/>
                    <a:p>
                      <a:r>
                        <a:rPr lang="en-US" dirty="0" smtClean="0"/>
                        <a:t>Employees</a:t>
                      </a:r>
                      <a:endParaRPr lang="en-US" dirty="0"/>
                    </a:p>
                  </a:txBody>
                  <a:tcPr/>
                </a:tc>
                <a:tc>
                  <a:txBody>
                    <a:bodyPr/>
                    <a:lstStyle/>
                    <a:p>
                      <a:endParaRPr lang="en-US"/>
                    </a:p>
                  </a:txBody>
                  <a:tcPr/>
                </a:tc>
                <a:tc>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E903EC11-A5AC-4CC3-9F95-E7CCBDA59ECD}" type="slidenum">
              <a:rPr lang="en-US" smtClean="0"/>
              <a:pPr/>
              <a:t>6</a:t>
            </a:fld>
            <a:endParaRPr lang="en-US" dirty="0"/>
          </a:p>
        </p:txBody>
      </p:sp>
    </p:spTree>
    <p:extLst>
      <p:ext uri="{BB962C8B-B14F-4D97-AF65-F5344CB8AC3E}">
        <p14:creationId xmlns:p14="http://schemas.microsoft.com/office/powerpoint/2010/main" val="211572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Ratios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These ratios are as under</a:t>
            </a:r>
            <a:r>
              <a:rPr lang="en-US" b="1" dirty="0"/>
              <a:t>:</a:t>
            </a:r>
            <a:endParaRPr lang="en-US" dirty="0"/>
          </a:p>
          <a:p>
            <a:pPr>
              <a:buNone/>
            </a:pPr>
            <a:r>
              <a:rPr lang="en-US" dirty="0"/>
              <a:t>1. </a:t>
            </a:r>
            <a:r>
              <a:rPr lang="en-US" b="1" dirty="0"/>
              <a:t>Liquidity ratios or Short term Solvency ratios</a:t>
            </a:r>
            <a:endParaRPr lang="en-US" dirty="0"/>
          </a:p>
          <a:p>
            <a:pPr>
              <a:buNone/>
            </a:pPr>
            <a:endParaRPr lang="en-US" b="1" dirty="0" smtClean="0"/>
          </a:p>
          <a:p>
            <a:pPr>
              <a:buNone/>
            </a:pPr>
            <a:r>
              <a:rPr lang="en-US" b="1" dirty="0" smtClean="0"/>
              <a:t>2</a:t>
            </a:r>
            <a:r>
              <a:rPr lang="en-US" b="1" dirty="0"/>
              <a:t>.</a:t>
            </a:r>
            <a:r>
              <a:rPr lang="en-US" dirty="0"/>
              <a:t> </a:t>
            </a:r>
            <a:r>
              <a:rPr lang="en-US" b="1" dirty="0"/>
              <a:t>Debt management or Financial Leverage ratios </a:t>
            </a:r>
            <a:endParaRPr lang="en-US" dirty="0"/>
          </a:p>
          <a:p>
            <a:pPr>
              <a:buNone/>
            </a:pPr>
            <a:endParaRPr lang="en-US" b="1" dirty="0" smtClean="0"/>
          </a:p>
          <a:p>
            <a:pPr>
              <a:buNone/>
            </a:pPr>
            <a:r>
              <a:rPr lang="en-US" b="1" dirty="0" smtClean="0"/>
              <a:t>3</a:t>
            </a:r>
            <a:r>
              <a:rPr lang="en-US" dirty="0"/>
              <a:t>. </a:t>
            </a:r>
            <a:r>
              <a:rPr lang="en-US" b="1" dirty="0"/>
              <a:t>Efficiency or Activity or turn over ratios </a:t>
            </a:r>
            <a:endParaRPr lang="en-US" dirty="0"/>
          </a:p>
          <a:p>
            <a:pPr>
              <a:buNone/>
            </a:pPr>
            <a:endParaRPr lang="en-US" b="1" dirty="0" smtClean="0"/>
          </a:p>
          <a:p>
            <a:pPr>
              <a:buNone/>
            </a:pPr>
            <a:r>
              <a:rPr lang="en-US" b="1" dirty="0" smtClean="0"/>
              <a:t>4</a:t>
            </a:r>
            <a:r>
              <a:rPr lang="en-US" dirty="0"/>
              <a:t>. </a:t>
            </a:r>
            <a:r>
              <a:rPr lang="en-US" b="1" dirty="0"/>
              <a:t>Profitability ratios</a:t>
            </a:r>
            <a:endParaRPr lang="en-US" dirty="0"/>
          </a:p>
          <a:p>
            <a:pPr>
              <a:buNone/>
            </a:pPr>
            <a:endParaRPr lang="en-US" b="1" dirty="0" smtClean="0"/>
          </a:p>
          <a:p>
            <a:pPr>
              <a:buNone/>
            </a:pPr>
            <a:r>
              <a:rPr lang="en-US" b="1" dirty="0" smtClean="0"/>
              <a:t>5</a:t>
            </a:r>
            <a:r>
              <a:rPr lang="en-US" dirty="0"/>
              <a:t>. </a:t>
            </a:r>
            <a:r>
              <a:rPr lang="en-US" b="1" dirty="0"/>
              <a:t>Market value ratios </a:t>
            </a:r>
            <a:endParaRPr lang="en-US" dirty="0"/>
          </a:p>
          <a:p>
            <a:endParaRPr lang="en-US" dirty="0"/>
          </a:p>
        </p:txBody>
      </p:sp>
      <p:sp>
        <p:nvSpPr>
          <p:cNvPr id="4" name="Slide Number Placeholder 3"/>
          <p:cNvSpPr>
            <a:spLocks noGrp="1"/>
          </p:cNvSpPr>
          <p:nvPr>
            <p:ph type="sldNum" sz="quarter" idx="12"/>
          </p:nvPr>
        </p:nvSpPr>
        <p:spPr/>
        <p:txBody>
          <a:bodyPr/>
          <a:lstStyle/>
          <a:p>
            <a:fld id="{E903EC11-A5AC-4CC3-9F95-E7CCBDA59ECD}" type="slidenum">
              <a:rPr lang="en-US" smtClean="0"/>
              <a:pPr/>
              <a:t>7</a:t>
            </a:fld>
            <a:endParaRPr lang="en-US" dirty="0"/>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b="1" dirty="0" smtClean="0"/>
              <a:t> </a:t>
            </a:r>
            <a:r>
              <a:rPr lang="en-US" sz="3200" b="1" dirty="0"/>
              <a:t>Liquidity Ratios:</a:t>
            </a:r>
          </a:p>
          <a:p>
            <a:pPr algn="just">
              <a:buNone/>
            </a:pPr>
            <a:r>
              <a:rPr lang="en-US" dirty="0"/>
              <a:t>    </a:t>
            </a:r>
            <a:r>
              <a:rPr lang="en-US" dirty="0" smtClean="0"/>
              <a:t>Liquidity </a:t>
            </a:r>
            <a:r>
              <a:rPr lang="en-US" dirty="0"/>
              <a:t>ratios are the ratios that measure the ability of a company to meet its only short term debt.  </a:t>
            </a:r>
          </a:p>
          <a:p>
            <a:pPr algn="just">
              <a:buNone/>
            </a:pPr>
            <a:r>
              <a:rPr lang="en-US" dirty="0"/>
              <a:t>    </a:t>
            </a:r>
            <a:r>
              <a:rPr lang="en-US" dirty="0" smtClean="0"/>
              <a:t>These </a:t>
            </a:r>
            <a:r>
              <a:rPr lang="en-US" dirty="0"/>
              <a:t>ratios focus on current assets and current </a:t>
            </a:r>
            <a:r>
              <a:rPr lang="en-US" dirty="0" smtClean="0"/>
              <a:t> liabilities.</a:t>
            </a:r>
          </a:p>
          <a:p>
            <a:pPr algn="just"/>
            <a:r>
              <a:rPr lang="en-US" dirty="0">
                <a:solidFill>
                  <a:schemeClr val="tx2"/>
                </a:solidFill>
              </a:rPr>
              <a:t>A high liquidity ratio indicates that the company’s cash position is good. A liquidity ratio of two or more is acceptable</a:t>
            </a:r>
            <a:r>
              <a:rPr lang="en-US" dirty="0" smtClean="0">
                <a:solidFill>
                  <a:schemeClr val="tx2"/>
                </a:solidFill>
              </a:rPr>
              <a:t>.</a:t>
            </a:r>
          </a:p>
          <a:p>
            <a:pPr algn="just"/>
            <a:endParaRPr lang="en-US" dirty="0">
              <a:solidFill>
                <a:schemeClr val="tx2"/>
              </a:solidFill>
            </a:endParaRPr>
          </a:p>
          <a:p>
            <a:endParaRPr lang="en-US" dirty="0"/>
          </a:p>
        </p:txBody>
      </p:sp>
      <p:sp>
        <p:nvSpPr>
          <p:cNvPr id="4" name="Slide Number Placeholder 3"/>
          <p:cNvSpPr>
            <a:spLocks noGrp="1"/>
          </p:cNvSpPr>
          <p:nvPr>
            <p:ph type="sldNum" sz="quarter" idx="12"/>
          </p:nvPr>
        </p:nvSpPr>
        <p:spPr/>
        <p:txBody>
          <a:bodyPr/>
          <a:lstStyle/>
          <a:p>
            <a:fld id="{E903EC11-A5AC-4CC3-9F95-E7CCBDA59ECD}" type="slidenum">
              <a:rPr lang="en-US" smtClean="0"/>
              <a:pPr/>
              <a:t>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Formulas of Liquidity Ratio</a:t>
            </a:r>
            <a:endParaRPr lang="en-US" dirty="0"/>
          </a:p>
        </p:txBody>
      </p:sp>
      <p:sp>
        <p:nvSpPr>
          <p:cNvPr id="3" name="Content Placeholder 2"/>
          <p:cNvSpPr>
            <a:spLocks noGrp="1"/>
          </p:cNvSpPr>
          <p:nvPr>
            <p:ph idx="1"/>
          </p:nvPr>
        </p:nvSpPr>
        <p:spPr>
          <a:xfrm>
            <a:off x="457200" y="914400"/>
            <a:ext cx="8229600" cy="5943600"/>
          </a:xfrm>
        </p:spPr>
        <p:txBody>
          <a:bodyPr>
            <a:normAutofit/>
          </a:bodyPr>
          <a:lstStyle/>
          <a:p>
            <a:pPr>
              <a:buNone/>
            </a:pPr>
            <a:endParaRPr lang="en-US" dirty="0" smtClean="0"/>
          </a:p>
          <a:p>
            <a:pPr>
              <a:buNone/>
            </a:pPr>
            <a:endParaRPr lang="en-US" dirty="0"/>
          </a:p>
          <a:p>
            <a:pPr>
              <a:buNone/>
            </a:pPr>
            <a:r>
              <a:rPr lang="en-US" dirty="0" smtClean="0"/>
              <a:t>Following </a:t>
            </a:r>
            <a:r>
              <a:rPr lang="en-US" dirty="0"/>
              <a:t>are the key ratios fall under this category</a:t>
            </a:r>
          </a:p>
          <a:p>
            <a:pPr>
              <a:buNone/>
            </a:pPr>
            <a:r>
              <a:rPr lang="en-US" dirty="0"/>
              <a:t> </a:t>
            </a:r>
          </a:p>
          <a:p>
            <a:pPr lvl="0">
              <a:buFont typeface="Courier New" pitchFamily="49" charset="0"/>
              <a:buChar char="o"/>
            </a:pPr>
            <a:r>
              <a:rPr lang="en-US" b="1" dirty="0" smtClean="0"/>
              <a:t> </a:t>
            </a:r>
            <a:r>
              <a:rPr lang="en-US" sz="2200" b="1" dirty="0" smtClean="0"/>
              <a:t>Current </a:t>
            </a:r>
            <a:r>
              <a:rPr lang="en-US" sz="2200" b="1" dirty="0"/>
              <a:t>Ratio </a:t>
            </a:r>
            <a:r>
              <a:rPr lang="en-US" sz="2200" dirty="0" smtClean="0"/>
              <a:t> </a:t>
            </a:r>
            <a:r>
              <a:rPr lang="en-US" dirty="0" smtClean="0"/>
              <a:t>=  </a:t>
            </a:r>
            <a:r>
              <a:rPr lang="en-US" sz="2800" dirty="0" smtClean="0"/>
              <a:t> </a:t>
            </a:r>
            <a:r>
              <a:rPr lang="en-US" sz="2800" u="sng" dirty="0"/>
              <a:t>Current Assets</a:t>
            </a:r>
          </a:p>
          <a:p>
            <a:pPr marL="0" indent="0">
              <a:lnSpc>
                <a:spcPct val="110000"/>
              </a:lnSpc>
              <a:spcBef>
                <a:spcPts val="0"/>
              </a:spcBef>
              <a:buNone/>
            </a:pPr>
            <a:r>
              <a:rPr lang="en-US" baseline="-25000" dirty="0" smtClean="0"/>
              <a:t>                                                </a:t>
            </a:r>
            <a:r>
              <a:rPr lang="en-US" b="1" baseline="-25000" dirty="0" smtClean="0"/>
              <a:t> </a:t>
            </a:r>
            <a:r>
              <a:rPr lang="en-US" sz="3100" b="1" baseline="-25000" dirty="0"/>
              <a:t>Current </a:t>
            </a:r>
            <a:r>
              <a:rPr lang="en-US" sz="3100" b="1" baseline="-25000" dirty="0" smtClean="0"/>
              <a:t>Liabilities</a:t>
            </a:r>
          </a:p>
          <a:p>
            <a:pPr marL="0" indent="0">
              <a:lnSpc>
                <a:spcPct val="110000"/>
              </a:lnSpc>
              <a:spcBef>
                <a:spcPts val="0"/>
              </a:spcBef>
              <a:buNone/>
            </a:pPr>
            <a:r>
              <a:rPr lang="en-US" sz="2800" dirty="0" smtClean="0">
                <a:solidFill>
                  <a:srgbClr val="FF0000"/>
                </a:solidFill>
              </a:rPr>
              <a:t>“Conventionally </a:t>
            </a:r>
            <a:r>
              <a:rPr lang="en-US" sz="2800" dirty="0">
                <a:solidFill>
                  <a:srgbClr val="FF0000"/>
                </a:solidFill>
              </a:rPr>
              <a:t>a current ratio of 2:1 is considered </a:t>
            </a:r>
            <a:r>
              <a:rPr lang="en-US" sz="2800" dirty="0" smtClean="0">
                <a:solidFill>
                  <a:srgbClr val="FF0000"/>
                </a:solidFill>
              </a:rPr>
              <a:t>satisfactory”</a:t>
            </a:r>
            <a:endParaRPr lang="en-US" dirty="0"/>
          </a:p>
          <a:p>
            <a:pPr lvl="0">
              <a:buFont typeface="Courier New" pitchFamily="49" charset="0"/>
              <a:buChar char="o"/>
            </a:pPr>
            <a:r>
              <a:rPr lang="en-US" b="1" baseline="-25000" dirty="0"/>
              <a:t>Quick Ratio    </a:t>
            </a:r>
            <a:r>
              <a:rPr lang="en-US" dirty="0" smtClean="0"/>
              <a:t>=  </a:t>
            </a:r>
            <a:r>
              <a:rPr lang="en-US" sz="2200" u="sng" dirty="0"/>
              <a:t>Current Assets </a:t>
            </a:r>
            <a:r>
              <a:rPr lang="en-US" sz="2200" u="sng" dirty="0" smtClean="0"/>
              <a:t>–Inventory </a:t>
            </a:r>
            <a:r>
              <a:rPr lang="en-US" sz="2200" u="sng" dirty="0"/>
              <a:t>-</a:t>
            </a:r>
            <a:r>
              <a:rPr lang="en-US" sz="2200" u="sng" dirty="0" smtClean="0"/>
              <a:t> </a:t>
            </a:r>
            <a:r>
              <a:rPr lang="en-US" sz="2200" u="sng" dirty="0"/>
              <a:t>Prepaid </a:t>
            </a:r>
            <a:r>
              <a:rPr lang="en-US" sz="2200" u="sng" dirty="0" smtClean="0"/>
              <a:t>Expenses</a:t>
            </a:r>
            <a:endParaRPr lang="en-US" sz="2200" dirty="0"/>
          </a:p>
          <a:p>
            <a:pPr>
              <a:buNone/>
            </a:pPr>
            <a:r>
              <a:rPr lang="en-US" baseline="-25000" dirty="0"/>
              <a:t>                                         </a:t>
            </a:r>
            <a:r>
              <a:rPr lang="en-US" baseline="-25000" dirty="0" smtClean="0"/>
              <a:t>                                </a:t>
            </a:r>
            <a:r>
              <a:rPr lang="en-US" baseline="-25000" dirty="0"/>
              <a:t>Current </a:t>
            </a:r>
            <a:r>
              <a:rPr lang="en-US" baseline="-25000" dirty="0" smtClean="0"/>
              <a:t>Liabilities</a:t>
            </a:r>
          </a:p>
          <a:p>
            <a:pPr>
              <a:buNone/>
            </a:pPr>
            <a:r>
              <a:rPr lang="en-US" dirty="0" smtClean="0"/>
              <a:t>”</a:t>
            </a:r>
            <a:r>
              <a:rPr lang="en-US" dirty="0" smtClean="0">
                <a:solidFill>
                  <a:srgbClr val="FF0000"/>
                </a:solidFill>
              </a:rPr>
              <a:t> </a:t>
            </a:r>
            <a:r>
              <a:rPr lang="en-US" dirty="0">
                <a:solidFill>
                  <a:srgbClr val="FF0000"/>
                </a:solidFill>
              </a:rPr>
              <a:t>“Conventionally a quick ratio of 1:1 is considered satisfactory</a:t>
            </a:r>
            <a:endParaRPr lang="en-US" dirty="0"/>
          </a:p>
          <a:p>
            <a:endParaRPr lang="en-US" dirty="0"/>
          </a:p>
        </p:txBody>
      </p:sp>
      <p:sp>
        <p:nvSpPr>
          <p:cNvPr id="4" name="Slide Number Placeholder 3"/>
          <p:cNvSpPr>
            <a:spLocks noGrp="1"/>
          </p:cNvSpPr>
          <p:nvPr>
            <p:ph type="sldNum" sz="quarter" idx="12"/>
          </p:nvPr>
        </p:nvSpPr>
        <p:spPr/>
        <p:txBody>
          <a:bodyPr/>
          <a:lstStyle/>
          <a:p>
            <a:fld id="{E903EC11-A5AC-4CC3-9F95-E7CCBDA59ECD}" type="slidenum">
              <a:rPr lang="en-US" smtClean="0"/>
              <a:pPr/>
              <a:t>9</a:t>
            </a:fld>
            <a:endParaRPr lang="en-US" dirty="0"/>
          </a:p>
        </p:txBody>
      </p:sp>
    </p:spTree>
    <p:extLst>
      <p:ext uri="{BB962C8B-B14F-4D97-AF65-F5344CB8AC3E}">
        <p14:creationId xmlns:p14="http://schemas.microsoft.com/office/powerpoint/2010/main" val="127976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865</TotalTime>
  <Words>1797</Words>
  <Application>Microsoft Office PowerPoint</Application>
  <PresentationFormat>On-screen Show (4:3)</PresentationFormat>
  <Paragraphs>310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Constantia</vt:lpstr>
      <vt:lpstr>Courier New</vt:lpstr>
      <vt:lpstr>Wingdings 2</vt:lpstr>
      <vt:lpstr>Flow</vt:lpstr>
      <vt:lpstr>         Chapter –14 Analysis of Financial statement </vt:lpstr>
      <vt:lpstr>   Analysis of Financial statements  `</vt:lpstr>
      <vt:lpstr>Ratio Analysis</vt:lpstr>
      <vt:lpstr>Ratio Analysis Information</vt:lpstr>
      <vt:lpstr>Key Stages in Ratio Analysis</vt:lpstr>
      <vt:lpstr>Key Users of Ratio Analysis</vt:lpstr>
      <vt:lpstr>Types of Ratios</vt:lpstr>
      <vt:lpstr> </vt:lpstr>
      <vt:lpstr>Formulas of Liquidity Ratio</vt:lpstr>
      <vt:lpstr>Current Assets</vt:lpstr>
      <vt:lpstr>Current Liabilities </vt:lpstr>
      <vt:lpstr>2. Debt Ratio or Financial Leverage ratios</vt:lpstr>
      <vt:lpstr>Formulas for Debt Ratio/Leverage Ratio</vt:lpstr>
      <vt:lpstr>3. Efficiency or Activity Ratios: </vt:lpstr>
      <vt:lpstr>Types of Efficiency Ratios </vt:lpstr>
      <vt:lpstr>Accounts Receivable Turnover </vt:lpstr>
      <vt:lpstr>Interpretation </vt:lpstr>
      <vt:lpstr>Average No. of Days Receivables Outstanding </vt:lpstr>
      <vt:lpstr>Inventory Turnover </vt:lpstr>
      <vt:lpstr>Interpretation </vt:lpstr>
      <vt:lpstr>Average No. of Days Inventory in Stock </vt:lpstr>
      <vt:lpstr>Accounts Payables Turnover </vt:lpstr>
      <vt:lpstr>Interpretation </vt:lpstr>
      <vt:lpstr>Average No. of Days Payable Outstanding </vt:lpstr>
      <vt:lpstr>Working Capital Turnover </vt:lpstr>
      <vt:lpstr>Interpretation </vt:lpstr>
      <vt:lpstr>Fixed Assets Turnover </vt:lpstr>
      <vt:lpstr>Interpretation </vt:lpstr>
      <vt:lpstr>Total Asset Turnover </vt:lpstr>
      <vt:lpstr>Interpretation </vt:lpstr>
      <vt:lpstr>Efficiency Ratios Example </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Analysis of Financial statement</dc:title>
  <dc:creator>zulfiqar</dc:creator>
  <cp:lastModifiedBy>SeemaBaji</cp:lastModifiedBy>
  <cp:revision>154</cp:revision>
  <dcterms:created xsi:type="dcterms:W3CDTF">2014-02-08T08:13:10Z</dcterms:created>
  <dcterms:modified xsi:type="dcterms:W3CDTF">2022-12-15T05:21:48Z</dcterms:modified>
</cp:coreProperties>
</file>