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4" r:id="rId7"/>
    <p:sldId id="265" r:id="rId8"/>
    <p:sldId id="267" r:id="rId9"/>
    <p:sldId id="266" r:id="rId10"/>
    <p:sldId id="269" r:id="rId11"/>
    <p:sldId id="270" r:id="rId12"/>
    <p:sldId id="268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4818CD-7418-4053-94B4-0EA49D8BFC8E}">
          <p14:sldIdLst>
            <p14:sldId id="257"/>
            <p14:sldId id="258"/>
            <p14:sldId id="259"/>
            <p14:sldId id="260"/>
            <p14:sldId id="262"/>
            <p14:sldId id="264"/>
            <p14:sldId id="265"/>
            <p14:sldId id="267"/>
            <p14:sldId id="266"/>
            <p14:sldId id="269"/>
            <p14:sldId id="270"/>
            <p14:sldId id="268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13955-7F6D-457D-942A-B54B89F880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25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18CF3-C8F1-48C7-915E-D3533097E1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53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B84E5-C841-45ED-BEA5-4A9F4271B8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48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24E87-DAA4-4EDC-90E9-1263ACE7EB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8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C76D0-399F-4357-97FB-7B816B6943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81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C2F0B-E3D3-49F0-A9B0-4A5A3A20DC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66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04013-4E62-4BAA-B10F-FA311986F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85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6D2FE-6F01-480E-A3A6-BAB23C187E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776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5C70E-E3D9-4C46-87F4-9E4E72D80D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94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C43A1-678E-4497-BD8C-0180F983CB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27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F2509-2288-4B26-97CF-D91A0305A2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37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FDE89-C111-4F6A-8DF2-0EA3324EB6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65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0D8CF3C7-C093-4B33-AEBF-CCDB79A42A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QUIZ-1B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9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Income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Revenue:</a:t>
            </a:r>
          </a:p>
          <a:p>
            <a:pPr marL="0" indent="0">
              <a:buNone/>
            </a:pPr>
            <a:r>
              <a:rPr lang="en-US" dirty="0" smtClean="0"/>
              <a:t>-Service revenue ___________ Rs. 25,700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Expenses:</a:t>
            </a:r>
          </a:p>
          <a:p>
            <a:pPr marL="0" indent="0">
              <a:buNone/>
            </a:pPr>
            <a:r>
              <a:rPr lang="en-US" dirty="0" smtClean="0"/>
              <a:t>-Salaries Expenses ___ Rs. 10,000</a:t>
            </a:r>
          </a:p>
          <a:p>
            <a:pPr marL="0" indent="0">
              <a:buNone/>
            </a:pPr>
            <a:r>
              <a:rPr lang="en-US" dirty="0" smtClean="0"/>
              <a:t>-Rent Expenses ______ Rs. 3,400</a:t>
            </a:r>
          </a:p>
          <a:p>
            <a:pPr marL="0" indent="0">
              <a:buNone/>
            </a:pPr>
            <a:r>
              <a:rPr lang="en-US" dirty="0" smtClean="0"/>
              <a:t>-Insurance Expenses __ Rs. 1,200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Total Expenses __ Rs. (14,600)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rgbClr val="FF0000"/>
                </a:solidFill>
              </a:rPr>
              <a:t>Net Income </a:t>
            </a:r>
            <a:r>
              <a:rPr lang="en-US" dirty="0" smtClean="0"/>
              <a:t>_______ Rs. 11,100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3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Balance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Assets:</a:t>
            </a:r>
          </a:p>
          <a:p>
            <a:pPr marL="0" indent="0">
              <a:buNone/>
            </a:pPr>
            <a:r>
              <a:rPr lang="en-US" sz="1800" dirty="0" smtClean="0"/>
              <a:t>-Cash ___________ Rs. 20,600</a:t>
            </a:r>
          </a:p>
          <a:p>
            <a:pPr marL="0" indent="0">
              <a:buNone/>
            </a:pPr>
            <a:r>
              <a:rPr lang="en-US" sz="1800" dirty="0" smtClean="0"/>
              <a:t>-A/R ____________Rs. 5,400</a:t>
            </a:r>
          </a:p>
          <a:p>
            <a:pPr marL="0" indent="0">
              <a:buNone/>
            </a:pPr>
            <a:r>
              <a:rPr lang="en-US" sz="1800" dirty="0" smtClean="0"/>
              <a:t>-Supplies ________ Rs.1,400</a:t>
            </a:r>
          </a:p>
          <a:p>
            <a:pPr marL="0" indent="0">
              <a:buNone/>
            </a:pPr>
            <a:r>
              <a:rPr lang="en-US" sz="1800" dirty="0" smtClean="0"/>
              <a:t>-Building _________ Rs. 63,000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smtClean="0">
                <a:solidFill>
                  <a:srgbClr val="00B050"/>
                </a:solidFill>
              </a:rPr>
              <a:t>       Total Assets ________________________________Rs. 90400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Liabilities: </a:t>
            </a:r>
          </a:p>
          <a:p>
            <a:pPr marL="0" indent="0">
              <a:buNone/>
            </a:pPr>
            <a:r>
              <a:rPr lang="en-US" sz="1800" dirty="0" smtClean="0"/>
              <a:t>-A/P _________ Rs. 1,100</a:t>
            </a:r>
          </a:p>
          <a:p>
            <a:pPr>
              <a:buFontTx/>
              <a:buChar char="-"/>
            </a:pPr>
            <a:r>
              <a:rPr lang="en-US" sz="1800" dirty="0" smtClean="0"/>
              <a:t>N/P ________ Rs. 3,300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Total Liabilities ___________________Rs. 4,400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Owner Equity:</a:t>
            </a:r>
          </a:p>
          <a:p>
            <a:pPr>
              <a:buFontTx/>
              <a:buChar char="-"/>
            </a:pPr>
            <a:r>
              <a:rPr lang="en-US" sz="1800" dirty="0" smtClean="0"/>
              <a:t>Common Stock _________ Rs. 52,000</a:t>
            </a:r>
          </a:p>
          <a:p>
            <a:pPr>
              <a:buFontTx/>
              <a:buChar char="-"/>
            </a:pPr>
            <a:r>
              <a:rPr lang="en-US" sz="1800" dirty="0" smtClean="0"/>
              <a:t>Retained Earning ________Rs. 34,000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Total OE _______________________ Rs. 86,000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Total Liabilities &amp; Owner Equity _______________________ Rs 90400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4924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45"/>
            <a:ext cx="8229600" cy="639762"/>
          </a:xfrm>
        </p:spPr>
        <p:txBody>
          <a:bodyPr/>
          <a:lstStyle/>
          <a:p>
            <a:r>
              <a:rPr lang="en-US" sz="3200" b="1" dirty="0" smtClean="0"/>
              <a:t>Q7:  prepare General Journal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92586"/>
            <a:ext cx="9144000" cy="6265413"/>
          </a:xfrm>
        </p:spPr>
        <p:txBody>
          <a:bodyPr/>
          <a:lstStyle/>
          <a:p>
            <a:r>
              <a:rPr lang="en-US" sz="2800" b="1" dirty="0"/>
              <a:t>On</a:t>
            </a:r>
            <a:r>
              <a:rPr lang="en-US" sz="2800" b="1" i="1" dirty="0"/>
              <a:t> March 2017,</a:t>
            </a:r>
            <a:r>
              <a:rPr lang="en-US" sz="2800" b="1" dirty="0"/>
              <a:t> </a:t>
            </a:r>
            <a:r>
              <a:rPr lang="en-US" sz="2800" b="1" dirty="0" err="1"/>
              <a:t>Farhan</a:t>
            </a:r>
            <a:r>
              <a:rPr lang="en-US" sz="2800" b="1" dirty="0"/>
              <a:t> Rahim, starts wholesaling business. Following transactions as follows</a:t>
            </a:r>
            <a:r>
              <a:rPr lang="en-US" sz="2800" b="1" dirty="0" smtClean="0"/>
              <a:t>:</a:t>
            </a:r>
          </a:p>
          <a:p>
            <a:r>
              <a:rPr lang="en-US" sz="2400" b="1" i="1" dirty="0"/>
              <a:t>1. </a:t>
            </a:r>
            <a:r>
              <a:rPr lang="en-US" sz="2400" dirty="0"/>
              <a:t>He started business with capital of Rs. 15,000 and Land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worth </a:t>
            </a:r>
            <a:r>
              <a:rPr lang="en-US" sz="2400" dirty="0"/>
              <a:t>Rs. 10,000.</a:t>
            </a:r>
          </a:p>
          <a:p>
            <a:r>
              <a:rPr lang="en-US" sz="2400" b="1" i="1" dirty="0"/>
              <a:t>8. </a:t>
            </a:r>
            <a:r>
              <a:rPr lang="en-US" sz="2400" dirty="0"/>
              <a:t>Bought goods from Bilal and Friends Rs. 1,000 and by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cash </a:t>
            </a:r>
            <a:r>
              <a:rPr lang="en-US" sz="2400" dirty="0"/>
              <a:t>from XYZ Co. Rs 2,000.</a:t>
            </a:r>
          </a:p>
          <a:p>
            <a:r>
              <a:rPr lang="en-US" sz="2400" b="1" i="1" dirty="0"/>
              <a:t>13. </a:t>
            </a:r>
            <a:r>
              <a:rPr lang="en-US" sz="2400" dirty="0"/>
              <a:t>However</a:t>
            </a:r>
            <a:r>
              <a:rPr lang="en-US" sz="2400" b="1" dirty="0"/>
              <a:t>, </a:t>
            </a:r>
            <a:r>
              <a:rPr lang="en-US" sz="2400" dirty="0"/>
              <a:t>sold goods to </a:t>
            </a:r>
            <a:r>
              <a:rPr lang="en-US" sz="2400" dirty="0" err="1"/>
              <a:t>Rehman</a:t>
            </a:r>
            <a:r>
              <a:rPr lang="en-US" sz="2400" dirty="0"/>
              <a:t> &amp; sons Rs. 1,500 and </a:t>
            </a:r>
            <a:r>
              <a:rPr lang="en-US" sz="2400" dirty="0" smtClean="0"/>
              <a:t>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sale </a:t>
            </a:r>
            <a:r>
              <a:rPr lang="en-US" sz="2400" dirty="0"/>
              <a:t>by cash Rs. 5,000.</a:t>
            </a:r>
          </a:p>
          <a:p>
            <a:r>
              <a:rPr lang="en-US" sz="2400" b="1" i="1" dirty="0"/>
              <a:t>17. </a:t>
            </a:r>
            <a:r>
              <a:rPr lang="en-US" sz="2400" dirty="0"/>
              <a:t>Gave away charity of cash Rs. 50 and merchandising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worth </a:t>
            </a:r>
            <a:r>
              <a:rPr lang="en-US" sz="2400" dirty="0"/>
              <a:t>Rs. 30.</a:t>
            </a:r>
          </a:p>
          <a:p>
            <a:r>
              <a:rPr lang="en-US" sz="2400" b="1" i="1" dirty="0"/>
              <a:t>21. </a:t>
            </a:r>
            <a:r>
              <a:rPr lang="en-US" sz="2400" dirty="0"/>
              <a:t>Paid Bilal and Friends cash Rs. 975; discount received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Rs</a:t>
            </a:r>
            <a:r>
              <a:rPr lang="en-US" sz="2400" dirty="0"/>
              <a:t>. 25.</a:t>
            </a:r>
          </a:p>
          <a:p>
            <a:r>
              <a:rPr lang="en-US" sz="2400" b="1" i="1" dirty="0"/>
              <a:t>28. </a:t>
            </a:r>
            <a:r>
              <a:rPr lang="en-US" sz="2400" dirty="0"/>
              <a:t>Received cash from </a:t>
            </a:r>
            <a:r>
              <a:rPr lang="en-US" sz="2400" dirty="0" err="1"/>
              <a:t>Rehman</a:t>
            </a:r>
            <a:r>
              <a:rPr lang="en-US" sz="2400" dirty="0"/>
              <a:t> &amp; Sons Rs. 1,450; allowed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him </a:t>
            </a:r>
            <a:r>
              <a:rPr lang="en-US" sz="2400" dirty="0"/>
              <a:t>discount of Rs. 50.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342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45"/>
            <a:ext cx="8229600" cy="882555"/>
          </a:xfrm>
        </p:spPr>
        <p:txBody>
          <a:bodyPr/>
          <a:lstStyle/>
          <a:p>
            <a:r>
              <a:rPr lang="en-US" dirty="0" smtClean="0"/>
              <a:t>General Journal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13" y="917812"/>
            <a:ext cx="8229600" cy="5940188"/>
          </a:xfrm>
        </p:spPr>
        <p:txBody>
          <a:bodyPr/>
          <a:lstStyle/>
          <a:p>
            <a:r>
              <a:rPr lang="en-US" sz="2000" dirty="0" smtClean="0"/>
              <a:t>March 1 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Cash _____  Dr. 15000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Land _____  Dr. 10000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capital __________Cr. 25000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 March 8: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Purchase _____Dr. 3000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A/P _________________Cr. 1000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Cash _______________ Cr. 2000</a:t>
            </a:r>
          </a:p>
          <a:p>
            <a:pPr marL="0" indent="0">
              <a:buNone/>
            </a:pPr>
            <a:r>
              <a:rPr lang="en-US" sz="2000" dirty="0" smtClean="0"/>
              <a:t>      ( purchase by cash &amp; credit)</a:t>
            </a:r>
          </a:p>
          <a:p>
            <a:r>
              <a:rPr lang="en-US" sz="2000" dirty="0" smtClean="0"/>
              <a:t>March 13: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A/R ___________Dr. 15000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Cash _________ Dr. 5000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Sales ____________ Cr. 20000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6908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45"/>
            <a:ext cx="8229600" cy="501555"/>
          </a:xfrm>
        </p:spPr>
        <p:txBody>
          <a:bodyPr/>
          <a:lstStyle/>
          <a:p>
            <a:r>
              <a:rPr lang="en-US" dirty="0" smtClean="0"/>
              <a:t>General Journal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/>
          <a:lstStyle/>
          <a:p>
            <a:r>
              <a:rPr lang="en-US" sz="1800" dirty="0" smtClean="0"/>
              <a:t>March 17 :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Charity _____  Dr. 80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cash _____________ Cr. 50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Purchase __________Cr. 30</a:t>
            </a:r>
          </a:p>
          <a:p>
            <a:pPr marL="0" indent="0">
              <a:buNone/>
            </a:pPr>
            <a:r>
              <a:rPr lang="en-US" sz="1800" dirty="0" smtClean="0"/>
              <a:t>     ( Charity by cash &amp; goods)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 March 21: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A/P </a:t>
            </a:r>
            <a:r>
              <a:rPr lang="en-US" sz="1800" dirty="0" err="1" smtClean="0"/>
              <a:t>bilal</a:t>
            </a:r>
            <a:r>
              <a:rPr lang="en-US" sz="1800" dirty="0" smtClean="0"/>
              <a:t> friends Dr. 1000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Cash _______________ Cr. 975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Discount ____________ Cr. 25</a:t>
            </a:r>
          </a:p>
          <a:p>
            <a:pPr marL="0" indent="0">
              <a:buNone/>
            </a:pPr>
            <a:r>
              <a:rPr lang="en-US" sz="1800" dirty="0" smtClean="0"/>
              <a:t>      ( Discount review &amp; Liability pay off)</a:t>
            </a:r>
          </a:p>
          <a:p>
            <a:r>
              <a:rPr lang="en-US" sz="1800" dirty="0" smtClean="0"/>
              <a:t>March 28: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cash ___________Dr. 1450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Discount ________Dr. 50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A/R ________________ Cr. 1500</a:t>
            </a:r>
          </a:p>
          <a:p>
            <a:pPr marL="0" indent="0">
              <a:buNone/>
            </a:pPr>
            <a:r>
              <a:rPr lang="en-US" sz="1800" dirty="0" smtClean="0"/>
              <a:t>( A/R realized &amp; discount allowed)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TOTAL DR =      37080                  TOTAL CR </a:t>
            </a:r>
            <a:r>
              <a:rPr lang="en-US" sz="1800" dirty="0"/>
              <a:t>=      37080 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731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09600" y="2971800"/>
            <a:ext cx="51244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" tIns="9144" rIns="9144" bIns="9144" anchor="t" anchorCtr="0" upright="1">
            <a:no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fr-FR" sz="2400" b="1" cap="small" spc="-25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fr-FR" sz="2400" cap="small" spc="-25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BS.SE- 2</a:t>
            </a:r>
            <a:r>
              <a:rPr lang="fr-FR" sz="2400" cap="small" spc="-25" baseline="300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fr-FR" sz="2400" cap="small" spc="-25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spc="-25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400" b="1" cap="small" spc="-25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 allowed</a:t>
            </a:r>
            <a:r>
              <a:rPr lang="en-US" sz="2400" cap="small" spc="-25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   1 HOURS</a:t>
            </a:r>
            <a:endParaRPr lang="en-US" sz="2400" spc="-25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400" b="1" cap="small" spc="-25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FACULTY NAME: </a:t>
            </a:r>
            <a:r>
              <a:rPr lang="en-US" sz="2400" cap="small" spc="-25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MS.SEEMA KARIM</a:t>
            </a:r>
            <a:endParaRPr lang="en-US" sz="2400" spc="-25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fr-FR" sz="2400" cap="small" spc="-25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spc="-25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400" cap="small" spc="-25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spc="-25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19800" y="2895600"/>
            <a:ext cx="259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" tIns="9144" rIns="9144" bIns="9144" anchor="t" anchorCtr="0" upright="1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400" b="1" cap="small" spc="-25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 Marks</a:t>
            </a:r>
            <a:r>
              <a:rPr lang="en-US" sz="2400" cap="small" spc="-25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 05</a:t>
            </a:r>
            <a:endParaRPr lang="en-US" sz="2400" spc="-25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400" b="1" cap="small" spc="-25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Section: B</a:t>
            </a:r>
            <a:endParaRPr lang="en-US" sz="2400" spc="-25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400" b="1" cap="small" spc="-25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spc="-25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100" b="1" cap="small" spc="-25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1000" spc="-25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19200" y="284202"/>
            <a:ext cx="6629400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-804609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Sindh </a:t>
            </a:r>
            <a:r>
              <a:rPr kumimoji="0" lang="en-US" sz="32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Madressatul</a:t>
            </a:r>
            <a:r>
              <a:rPr kumimoji="0" lang="en-US" sz="3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Islam University, Karachi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ahoma" panose="020B0604030504040204" pitchFamily="34" charset="0"/>
                <a:cs typeface="Arial" panose="020B0604020202020204" pitchFamily="34" charset="0"/>
              </a:rPr>
              <a:t>Quiz-I Examinations fall 2022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6700" y="41966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4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b="1" dirty="0" smtClean="0"/>
              <a:t>MCQs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60" y="1066800"/>
            <a:ext cx="8488339" cy="5334000"/>
          </a:xfrm>
        </p:spPr>
        <p:txBody>
          <a:bodyPr/>
          <a:lstStyle/>
          <a:p>
            <a:r>
              <a:rPr lang="en-US" dirty="0"/>
              <a:t>Q1: Consider the following data</a:t>
            </a:r>
            <a:r>
              <a:rPr lang="en-US" dirty="0" smtClean="0"/>
              <a:t>?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sz="2800" dirty="0" smtClean="0"/>
              <a:t>Rs.49,000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sz="2800" dirty="0" smtClean="0"/>
              <a:t>Rs.55,000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sz="2800" dirty="0" smtClean="0">
                <a:solidFill>
                  <a:srgbClr val="00B050"/>
                </a:solidFill>
              </a:rPr>
              <a:t>Rs.440,000</a:t>
            </a:r>
            <a:endParaRPr lang="en-US" sz="2800" dirty="0">
              <a:solidFill>
                <a:srgbClr val="00B050"/>
              </a:solidFill>
            </a:endParaRPr>
          </a:p>
          <a:p>
            <a:pPr marL="514350" lvl="0" indent="-514350">
              <a:buFont typeface="+mj-lt"/>
              <a:buAutoNum type="alphaLcParenR"/>
            </a:pPr>
            <a:r>
              <a:rPr lang="en-US" sz="2800" dirty="0" smtClean="0"/>
              <a:t>Rs.198,000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0860" y="3733800"/>
            <a:ext cx="838199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b="1" dirty="0"/>
              <a:t>MCQs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107"/>
            <a:ext cx="8229600" cy="5379493"/>
          </a:xfrm>
        </p:spPr>
        <p:txBody>
          <a:bodyPr/>
          <a:lstStyle/>
          <a:p>
            <a:r>
              <a:rPr lang="en-US" sz="2800" b="1" dirty="0"/>
              <a:t>Q2: </a:t>
            </a:r>
            <a:r>
              <a:rPr lang="en-US" sz="2800" dirty="0"/>
              <a:t>Which of the following account is affected from the drawings of cash in </a:t>
            </a:r>
            <a:r>
              <a:rPr lang="en-US" sz="2800" dirty="0" smtClean="0"/>
              <a:t> Sole </a:t>
            </a:r>
            <a:r>
              <a:rPr lang="en-US" sz="2800" dirty="0"/>
              <a:t>-proprietorship business</a:t>
            </a:r>
            <a:r>
              <a:rPr lang="en-US" sz="2800" dirty="0" smtClean="0"/>
              <a:t>?</a:t>
            </a:r>
          </a:p>
          <a:p>
            <a:pPr marL="0" indent="0">
              <a:buNone/>
            </a:pPr>
            <a:endParaRPr lang="en-US" sz="2800" dirty="0"/>
          </a:p>
          <a:p>
            <a:pPr marL="514350" lvl="0" indent="-514350">
              <a:buFont typeface="+mj-lt"/>
              <a:buAutoNum type="alphaLcParenR"/>
            </a:pPr>
            <a:r>
              <a:rPr lang="en-US" sz="2800" dirty="0" smtClean="0"/>
              <a:t>Shareholders account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sz="2800" dirty="0" smtClean="0">
                <a:solidFill>
                  <a:srgbClr val="00B050"/>
                </a:solidFill>
              </a:rPr>
              <a:t>Capital account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sz="2800" dirty="0" smtClean="0"/>
              <a:t>Liability account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sz="2800" dirty="0" smtClean="0"/>
              <a:t>Expense </a:t>
            </a:r>
            <a:r>
              <a:rPr lang="en-US" sz="2800" dirty="0"/>
              <a:t>account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567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b="1" dirty="0"/>
              <a:t>MCQs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107"/>
            <a:ext cx="8229600" cy="5379493"/>
          </a:xfrm>
        </p:spPr>
        <p:txBody>
          <a:bodyPr/>
          <a:lstStyle/>
          <a:p>
            <a:r>
              <a:rPr lang="en-US" sz="2800" b="1" dirty="0" smtClean="0"/>
              <a:t>Q3: </a:t>
            </a:r>
            <a:r>
              <a:rPr lang="en-US" sz="2800" dirty="0"/>
              <a:t>Which of the following accounts will be used in equation, if the goods are </a:t>
            </a:r>
            <a:r>
              <a:rPr lang="en-US" sz="2800" dirty="0" smtClean="0"/>
              <a:t>Sold </a:t>
            </a:r>
            <a:r>
              <a:rPr lang="en-US" sz="2800" dirty="0"/>
              <a:t>on credit to </a:t>
            </a:r>
            <a:r>
              <a:rPr lang="en-US" sz="2800" dirty="0" smtClean="0"/>
              <a:t>Mr. victor?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514350" lvl="0" indent="-514350">
              <a:buFont typeface="+mj-lt"/>
              <a:buAutoNum type="alphaLcParenR"/>
            </a:pPr>
            <a:r>
              <a:rPr lang="en-US" sz="2800" dirty="0"/>
              <a:t>Cash account and owner </a:t>
            </a:r>
            <a:r>
              <a:rPr lang="en-US" sz="2800" dirty="0" smtClean="0"/>
              <a:t>equity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sz="2800" dirty="0" smtClean="0">
                <a:solidFill>
                  <a:srgbClr val="00B050"/>
                </a:solidFill>
              </a:rPr>
              <a:t>Account </a:t>
            </a:r>
            <a:r>
              <a:rPr lang="en-US" sz="2800" dirty="0">
                <a:solidFill>
                  <a:srgbClr val="00B050"/>
                </a:solidFill>
              </a:rPr>
              <a:t>Receivable and owner </a:t>
            </a:r>
            <a:r>
              <a:rPr lang="en-US" sz="2800" dirty="0" smtClean="0">
                <a:solidFill>
                  <a:srgbClr val="00B050"/>
                </a:solidFill>
              </a:rPr>
              <a:t>equity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sz="2800" dirty="0" smtClean="0"/>
              <a:t>Cash </a:t>
            </a:r>
            <a:r>
              <a:rPr lang="en-US" sz="2800" dirty="0"/>
              <a:t>and Account </a:t>
            </a:r>
            <a:r>
              <a:rPr lang="en-US" sz="2800" dirty="0" smtClean="0"/>
              <a:t>Receivable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sz="2800" dirty="0" smtClean="0"/>
              <a:t>Account </a:t>
            </a:r>
            <a:r>
              <a:rPr lang="en-US" sz="2800" dirty="0"/>
              <a:t>Payable and owner equity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19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b="1" dirty="0"/>
              <a:t>MCQs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107"/>
            <a:ext cx="8229600" cy="5379493"/>
          </a:xfrm>
        </p:spPr>
        <p:txBody>
          <a:bodyPr/>
          <a:lstStyle/>
          <a:p>
            <a:r>
              <a:rPr lang="en-US" sz="2800" b="1" dirty="0" smtClean="0"/>
              <a:t>Q4: </a:t>
            </a:r>
            <a:r>
              <a:rPr lang="en-US" sz="2800" dirty="0"/>
              <a:t>The amount charged to customer for goods or services sold is called</a:t>
            </a:r>
            <a:r>
              <a:rPr lang="en-US" sz="2800" dirty="0" smtClean="0"/>
              <a:t>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/>
              <a:t>Expense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/>
              <a:t>Net income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>
                <a:solidFill>
                  <a:srgbClr val="00B050"/>
                </a:solidFill>
              </a:rPr>
              <a:t>Revenue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/>
              <a:t>Assets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98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b="1" dirty="0"/>
              <a:t>MCQs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107"/>
            <a:ext cx="8229600" cy="5379493"/>
          </a:xfrm>
        </p:spPr>
        <p:txBody>
          <a:bodyPr/>
          <a:lstStyle/>
          <a:p>
            <a:r>
              <a:rPr lang="en-US" sz="2800" b="1" dirty="0" smtClean="0"/>
              <a:t>Q5 : </a:t>
            </a:r>
            <a:r>
              <a:rPr lang="en-US" sz="2800" dirty="0"/>
              <a:t>The decrease in owner’s equity attributable to business activities is called?</a:t>
            </a:r>
          </a:p>
          <a:p>
            <a:endParaRPr lang="en-US" sz="28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/>
              <a:t>Assets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>
                <a:solidFill>
                  <a:srgbClr val="00B050"/>
                </a:solidFill>
              </a:rPr>
              <a:t>Drawing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/>
              <a:t>Revenue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/>
              <a:t>Expense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94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534400" cy="1371600"/>
          </a:xfrm>
        </p:spPr>
        <p:txBody>
          <a:bodyPr/>
          <a:lstStyle/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 smtClean="0"/>
              <a:t>Q6:  Use data to  prepare, an Income Statement , </a:t>
            </a:r>
            <a:r>
              <a:rPr lang="en-US" sz="3200" b="1" dirty="0"/>
              <a:t>Balance </a:t>
            </a:r>
            <a:r>
              <a:rPr lang="en-US" sz="3200" b="1" dirty="0" smtClean="0"/>
              <a:t>Sheet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the following accounts </a:t>
            </a:r>
            <a:r>
              <a:rPr lang="en-US" dirty="0" smtClean="0"/>
              <a:t>&amp; information </a:t>
            </a:r>
            <a:r>
              <a:rPr lang="en-US" dirty="0"/>
              <a:t>to </a:t>
            </a:r>
            <a:r>
              <a:rPr lang="en-US" dirty="0" smtClean="0"/>
              <a:t>prepare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An </a:t>
            </a:r>
            <a:r>
              <a:rPr lang="en-US" b="1" dirty="0"/>
              <a:t>Income Statement</a:t>
            </a:r>
            <a:r>
              <a:rPr lang="en-US" dirty="0"/>
              <a:t>, and </a:t>
            </a:r>
            <a:r>
              <a:rPr lang="en-US" b="1" dirty="0"/>
              <a:t>Balance Sheet</a:t>
            </a:r>
            <a:r>
              <a:rPr lang="en-US" dirty="0"/>
              <a:t> for </a:t>
            </a:r>
            <a:r>
              <a:rPr lang="en-US" dirty="0" err="1">
                <a:solidFill>
                  <a:srgbClr val="C00000"/>
                </a:solidFill>
              </a:rPr>
              <a:t>Gul</a:t>
            </a:r>
            <a:r>
              <a:rPr lang="en-US" dirty="0">
                <a:solidFill>
                  <a:srgbClr val="C00000"/>
                </a:solidFill>
              </a:rPr>
              <a:t> Industries </a:t>
            </a:r>
            <a:r>
              <a:rPr lang="en-US" dirty="0"/>
              <a:t>for the month ended August 31, 2017.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9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142"/>
            <a:ext cx="8229600" cy="895658"/>
          </a:xfrm>
        </p:spPr>
        <p:txBody>
          <a:bodyPr/>
          <a:lstStyle/>
          <a:p>
            <a:r>
              <a:rPr lang="en-US" sz="2800" b="1" dirty="0"/>
              <a:t>Use data to  prepare, an Income </a:t>
            </a:r>
            <a:r>
              <a:rPr lang="en-US" sz="2800" b="1" dirty="0" smtClean="0"/>
              <a:t>Statement , Balance Sheet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199"/>
            <a:ext cx="8534400" cy="6019801"/>
          </a:xfrm>
        </p:spPr>
        <p:txBody>
          <a:bodyPr/>
          <a:lstStyle/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dirty="0"/>
              <a:t>Accounts </a:t>
            </a:r>
            <a:r>
              <a:rPr lang="en-US" sz="2400" dirty="0" smtClean="0"/>
              <a:t>payable       </a:t>
            </a:r>
            <a:r>
              <a:rPr lang="en-US" sz="2400" b="1" dirty="0" smtClean="0"/>
              <a:t>Rs</a:t>
            </a:r>
            <a:r>
              <a:rPr lang="en-US" sz="2400" b="1" dirty="0"/>
              <a:t>.  </a:t>
            </a:r>
            <a:r>
              <a:rPr lang="en-US" sz="2400" dirty="0"/>
              <a:t>1,100 </a:t>
            </a:r>
            <a:endParaRPr lang="en-US" sz="2400" dirty="0" smtClean="0"/>
          </a:p>
          <a:p>
            <a:r>
              <a:rPr lang="en-US" sz="2400" dirty="0" smtClean="0"/>
              <a:t>Account Receivable  </a:t>
            </a:r>
            <a:r>
              <a:rPr lang="en-US" sz="2400" b="1" dirty="0"/>
              <a:t>Rs.</a:t>
            </a:r>
            <a:r>
              <a:rPr lang="en-US" sz="2400" dirty="0" smtClean="0"/>
              <a:t> 5,400</a:t>
            </a:r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 smtClean="0"/>
              <a:t>Buildings   </a:t>
            </a:r>
            <a:r>
              <a:rPr lang="en-US" sz="2400" b="1" dirty="0" smtClean="0"/>
              <a:t>Rs</a:t>
            </a:r>
            <a:r>
              <a:rPr lang="en-US" sz="2400" b="1" dirty="0"/>
              <a:t>.</a:t>
            </a:r>
            <a:r>
              <a:rPr lang="en-US" sz="2400" b="1" dirty="0" smtClean="0"/>
              <a:t> </a:t>
            </a:r>
            <a:r>
              <a:rPr lang="en-US" sz="2400" dirty="0"/>
              <a:t>63,000 </a:t>
            </a:r>
            <a:endParaRPr lang="en-US" sz="2400" dirty="0" smtClean="0"/>
          </a:p>
          <a:p>
            <a:r>
              <a:rPr lang="en-US" sz="2400" dirty="0" smtClean="0"/>
              <a:t>Cash         </a:t>
            </a:r>
            <a:r>
              <a:rPr lang="en-US" sz="2400" b="1" dirty="0" smtClean="0"/>
              <a:t>Rs</a:t>
            </a:r>
            <a:r>
              <a:rPr lang="en-US" sz="2400" b="1" dirty="0"/>
              <a:t>.  </a:t>
            </a:r>
            <a:r>
              <a:rPr lang="en-US" sz="2400" dirty="0" smtClean="0"/>
              <a:t>20,600</a:t>
            </a:r>
          </a:p>
          <a:p>
            <a:r>
              <a:rPr lang="en-US" sz="2400" dirty="0"/>
              <a:t>Service </a:t>
            </a:r>
            <a:r>
              <a:rPr lang="en-US" sz="2400" dirty="0" smtClean="0"/>
              <a:t>revenue</a:t>
            </a:r>
            <a:r>
              <a:rPr lang="en-US" sz="2400" b="1" dirty="0"/>
              <a:t> </a:t>
            </a:r>
            <a:r>
              <a:rPr lang="en-US" sz="2400" b="1" dirty="0" smtClean="0"/>
              <a:t>    Rs</a:t>
            </a:r>
            <a:r>
              <a:rPr lang="en-US" sz="2400" b="1" dirty="0"/>
              <a:t>. </a:t>
            </a:r>
            <a:r>
              <a:rPr lang="en-US" sz="2400" dirty="0" smtClean="0"/>
              <a:t>25,700</a:t>
            </a:r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/>
              <a:t>Common </a:t>
            </a:r>
            <a:r>
              <a:rPr lang="en-US" sz="2400" dirty="0" smtClean="0"/>
              <a:t>stock</a:t>
            </a:r>
            <a:r>
              <a:rPr lang="en-US" sz="2400" b="1" dirty="0" smtClean="0"/>
              <a:t>       Rs</a:t>
            </a:r>
            <a:r>
              <a:rPr lang="en-US" sz="2400" b="1" dirty="0"/>
              <a:t>. </a:t>
            </a:r>
            <a:r>
              <a:rPr lang="en-US" sz="2400" dirty="0" smtClean="0"/>
              <a:t>52,000</a:t>
            </a:r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/>
              <a:t> Insurance expense  </a:t>
            </a:r>
            <a:r>
              <a:rPr lang="en-US" sz="2400" dirty="0" smtClean="0"/>
              <a:t>  </a:t>
            </a:r>
            <a:r>
              <a:rPr lang="en-US" sz="2400" b="1" dirty="0" smtClean="0"/>
              <a:t>Rs</a:t>
            </a:r>
            <a:r>
              <a:rPr lang="en-US" sz="2400" b="1" dirty="0"/>
              <a:t>. </a:t>
            </a:r>
            <a:r>
              <a:rPr lang="en-US" sz="2400" dirty="0" smtClean="0"/>
              <a:t>1,200</a:t>
            </a:r>
          </a:p>
          <a:p>
            <a:r>
              <a:rPr lang="en-US" sz="2400" dirty="0"/>
              <a:t>Supplies     </a:t>
            </a:r>
            <a:r>
              <a:rPr lang="en-US" sz="2400" dirty="0" smtClean="0"/>
              <a:t> </a:t>
            </a:r>
            <a:r>
              <a:rPr lang="en-US" sz="2400" b="1" dirty="0" smtClean="0"/>
              <a:t>Rs</a:t>
            </a:r>
            <a:r>
              <a:rPr lang="en-US" sz="2400" b="1" dirty="0"/>
              <a:t>. </a:t>
            </a:r>
            <a:r>
              <a:rPr lang="en-US" sz="2400" dirty="0" smtClean="0"/>
              <a:t>1,400</a:t>
            </a:r>
          </a:p>
          <a:p>
            <a:r>
              <a:rPr lang="en-US" sz="2400" dirty="0"/>
              <a:t>Notes payable    </a:t>
            </a:r>
            <a:r>
              <a:rPr lang="en-US" sz="2400" dirty="0" smtClean="0"/>
              <a:t>  </a:t>
            </a:r>
            <a:r>
              <a:rPr lang="en-US" sz="2400" b="1" dirty="0" smtClean="0"/>
              <a:t> </a:t>
            </a:r>
            <a:r>
              <a:rPr lang="en-US" sz="2400" b="1" dirty="0"/>
              <a:t>Rs. </a:t>
            </a:r>
            <a:r>
              <a:rPr lang="en-US" sz="2400" dirty="0" smtClean="0"/>
              <a:t>3,300</a:t>
            </a:r>
          </a:p>
          <a:p>
            <a:r>
              <a:rPr lang="en-US" sz="2400" dirty="0"/>
              <a:t>Rent expense   </a:t>
            </a:r>
            <a:r>
              <a:rPr lang="en-US" sz="2400" dirty="0" smtClean="0"/>
              <a:t>     </a:t>
            </a:r>
            <a:r>
              <a:rPr lang="en-US" sz="2400" dirty="0"/>
              <a:t> </a:t>
            </a:r>
            <a:r>
              <a:rPr lang="en-US" sz="2400" b="1" dirty="0" smtClean="0"/>
              <a:t>Rs</a:t>
            </a:r>
            <a:r>
              <a:rPr lang="en-US" sz="2400" b="1" dirty="0"/>
              <a:t>. </a:t>
            </a:r>
            <a:r>
              <a:rPr lang="en-US" sz="2400" dirty="0" smtClean="0"/>
              <a:t>3,400</a:t>
            </a:r>
          </a:p>
          <a:p>
            <a:r>
              <a:rPr lang="en-US" sz="2400" dirty="0"/>
              <a:t>Salaries expense   </a:t>
            </a:r>
            <a:r>
              <a:rPr lang="en-US" sz="2400" b="1" dirty="0" smtClean="0"/>
              <a:t>Rs</a:t>
            </a:r>
            <a:r>
              <a:rPr lang="en-US" sz="2400" b="1" dirty="0"/>
              <a:t>. </a:t>
            </a:r>
            <a:r>
              <a:rPr lang="en-US" sz="2400" dirty="0" smtClean="0"/>
              <a:t>10,000</a:t>
            </a:r>
          </a:p>
          <a:p>
            <a:r>
              <a:rPr lang="en-US" sz="2400" dirty="0"/>
              <a:t>Retained earnings  </a:t>
            </a:r>
            <a:r>
              <a:rPr lang="en-US" sz="2400" b="1" dirty="0" smtClean="0"/>
              <a:t> </a:t>
            </a:r>
            <a:r>
              <a:rPr lang="en-US" sz="2400" b="1" dirty="0"/>
              <a:t>Rs. </a:t>
            </a:r>
            <a:r>
              <a:rPr lang="en-US" sz="2400" dirty="0" smtClean="0"/>
              <a:t>34,000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7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515</Words>
  <Application>Microsoft Office PowerPoint</Application>
  <PresentationFormat>On-screen Show (4:3)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Tahoma</vt:lpstr>
      <vt:lpstr>Times New Roman</vt:lpstr>
      <vt:lpstr>Default Design</vt:lpstr>
      <vt:lpstr>QUIZ-1B</vt:lpstr>
      <vt:lpstr>PowerPoint Presentation</vt:lpstr>
      <vt:lpstr>MCQs</vt:lpstr>
      <vt:lpstr>MCQs</vt:lpstr>
      <vt:lpstr>MCQs</vt:lpstr>
      <vt:lpstr>MCQs</vt:lpstr>
      <vt:lpstr>MCQs</vt:lpstr>
      <vt:lpstr> Q6:  Use data to  prepare, an Income Statement , Balance Sheet</vt:lpstr>
      <vt:lpstr>Use data to  prepare, an Income Statement , Balance Sheet</vt:lpstr>
      <vt:lpstr>Income statement</vt:lpstr>
      <vt:lpstr>Balance sheet</vt:lpstr>
      <vt:lpstr>Q7:  prepare General Journal</vt:lpstr>
      <vt:lpstr>General Journal</vt:lpstr>
      <vt:lpstr>General Journal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Entries</dc:title>
  <dc:creator>Carol Springer</dc:creator>
  <cp:lastModifiedBy>SeemaBaji</cp:lastModifiedBy>
  <cp:revision>66</cp:revision>
  <dcterms:created xsi:type="dcterms:W3CDTF">2007-09-05T17:46:07Z</dcterms:created>
  <dcterms:modified xsi:type="dcterms:W3CDTF">2022-11-13T08:27:02Z</dcterms:modified>
</cp:coreProperties>
</file>