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5" r:id="rId1"/>
    <p:sldMasterId id="2147483706" r:id="rId2"/>
    <p:sldMasterId id="2147483729" r:id="rId3"/>
  </p:sldMasterIdLst>
  <p:notesMasterIdLst>
    <p:notesMasterId r:id="rId21"/>
  </p:notesMasterIdLst>
  <p:handoutMasterIdLst>
    <p:handoutMasterId r:id="rId22"/>
  </p:handoutMasterIdLst>
  <p:sldIdLst>
    <p:sldId id="694" r:id="rId4"/>
    <p:sldId id="696" r:id="rId5"/>
    <p:sldId id="699" r:id="rId6"/>
    <p:sldId id="697" r:id="rId7"/>
    <p:sldId id="677" r:id="rId8"/>
    <p:sldId id="698" r:id="rId9"/>
    <p:sldId id="700" r:id="rId10"/>
    <p:sldId id="625" r:id="rId11"/>
    <p:sldId id="701" r:id="rId12"/>
    <p:sldId id="626" r:id="rId13"/>
    <p:sldId id="702" r:id="rId14"/>
    <p:sldId id="686" r:id="rId15"/>
    <p:sldId id="639" r:id="rId16"/>
    <p:sldId id="630" r:id="rId17"/>
    <p:sldId id="643" r:id="rId18"/>
    <p:sldId id="693" r:id="rId19"/>
    <p:sldId id="703" r:id="rId20"/>
  </p:sldIdLst>
  <p:sldSz cx="9144000" cy="6858000" type="screen4x3"/>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b="1" u="sng"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u="sng"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u="sng"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u="sng"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u="sng" kern="1200">
        <a:solidFill>
          <a:schemeClr val="tx1"/>
        </a:solidFill>
        <a:latin typeface="Arial" panose="020B0604020202020204" pitchFamily="34" charset="0"/>
        <a:ea typeface="+mn-ea"/>
        <a:cs typeface="+mn-cs"/>
      </a:defRPr>
    </a:lvl5pPr>
    <a:lvl6pPr marL="2286000" algn="l" defTabSz="914400" rtl="0" eaLnBrk="1" latinLnBrk="0" hangingPunct="1">
      <a:defRPr sz="2400" b="1" u="sng" kern="1200">
        <a:solidFill>
          <a:schemeClr val="tx1"/>
        </a:solidFill>
        <a:latin typeface="Arial" panose="020B0604020202020204" pitchFamily="34" charset="0"/>
        <a:ea typeface="+mn-ea"/>
        <a:cs typeface="+mn-cs"/>
      </a:defRPr>
    </a:lvl6pPr>
    <a:lvl7pPr marL="2743200" algn="l" defTabSz="914400" rtl="0" eaLnBrk="1" latinLnBrk="0" hangingPunct="1">
      <a:defRPr sz="2400" b="1" u="sng" kern="1200">
        <a:solidFill>
          <a:schemeClr val="tx1"/>
        </a:solidFill>
        <a:latin typeface="Arial" panose="020B0604020202020204" pitchFamily="34" charset="0"/>
        <a:ea typeface="+mn-ea"/>
        <a:cs typeface="+mn-cs"/>
      </a:defRPr>
    </a:lvl7pPr>
    <a:lvl8pPr marL="3200400" algn="l" defTabSz="914400" rtl="0" eaLnBrk="1" latinLnBrk="0" hangingPunct="1">
      <a:defRPr sz="2400" b="1" u="sng" kern="1200">
        <a:solidFill>
          <a:schemeClr val="tx1"/>
        </a:solidFill>
        <a:latin typeface="Arial" panose="020B0604020202020204" pitchFamily="34" charset="0"/>
        <a:ea typeface="+mn-ea"/>
        <a:cs typeface="+mn-cs"/>
      </a:defRPr>
    </a:lvl8pPr>
    <a:lvl9pPr marL="3657600" algn="l" defTabSz="914400" rtl="0" eaLnBrk="1" latinLnBrk="0" hangingPunct="1">
      <a:defRPr sz="2400" b="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24">
          <p15:clr>
            <a:srgbClr val="A4A3A4"/>
          </p15:clr>
        </p15:guide>
        <p15:guide id="2" orient="horz" pos="2448">
          <p15:clr>
            <a:srgbClr val="A4A3A4"/>
          </p15:clr>
        </p15:guide>
        <p15:guide id="3" orient="horz" pos="912">
          <p15:clr>
            <a:srgbClr val="A4A3A4"/>
          </p15:clr>
        </p15:guide>
        <p15:guide id="4" orient="horz" pos="3264">
          <p15:clr>
            <a:srgbClr val="A4A3A4"/>
          </p15:clr>
        </p15:guide>
        <p15:guide id="5" pos="5472">
          <p15:clr>
            <a:srgbClr val="A4A3A4"/>
          </p15:clr>
        </p15:guide>
        <p15:guide id="6" pos="5616">
          <p15:clr>
            <a:srgbClr val="A4A3A4"/>
          </p15:clr>
        </p15:guide>
        <p15:guide id="7" pos="4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FAD2"/>
    <a:srgbClr val="DEF9CB"/>
    <a:srgbClr val="EAFBE1"/>
    <a:srgbClr val="EEFCE0"/>
    <a:srgbClr val="EFFBE1"/>
    <a:srgbClr val="E1FBE2"/>
    <a:srgbClr val="99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8" autoAdjust="0"/>
    <p:restoredTop sz="86536" autoAdjust="0"/>
  </p:normalViewPr>
  <p:slideViewPr>
    <p:cSldViewPr snapToObjects="1">
      <p:cViewPr varScale="1">
        <p:scale>
          <a:sx n="64" d="100"/>
          <a:sy n="64" d="100"/>
        </p:scale>
        <p:origin x="1752" y="54"/>
      </p:cViewPr>
      <p:guideLst>
        <p:guide orient="horz" pos="624"/>
        <p:guide orient="horz" pos="2448"/>
        <p:guide orient="horz" pos="912"/>
        <p:guide orient="horz" pos="3264"/>
        <p:guide pos="5472"/>
        <p:guide pos="5616"/>
        <p:guide pos="422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897938"/>
            <a:ext cx="387350" cy="301625"/>
          </a:xfrm>
          <a:prstGeom prst="rect">
            <a:avLst/>
          </a:prstGeom>
          <a:noFill/>
          <a:ln w="12700">
            <a:noFill/>
            <a:miter lim="800000"/>
            <a:headEnd/>
            <a:tailEnd/>
          </a:ln>
          <a:effectLst/>
        </p:spPr>
        <p:txBody>
          <a:bodyPr wrap="none" lIns="90488" tIns="44450" rIns="90488" bIns="44450" anchor="ct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r"/>
            <a:fld id="{336095C1-3D02-4E68-A6D8-1508B52E8887}" type="slidenum">
              <a:rPr lang="en-US" altLang="en-US" sz="1400" b="0" u="none">
                <a:latin typeface="Times New Roman" panose="02020603050405020304" pitchFamily="18" charset="0"/>
              </a:rPr>
              <a:pPr algn="r"/>
              <a:t>‹#›</a:t>
            </a:fld>
            <a:endParaRPr lang="en-US" altLang="en-US" sz="1400" b="0" u="none">
              <a:latin typeface="Times New Roman" panose="02020603050405020304" pitchFamily="18" charset="0"/>
            </a:endParaRPr>
          </a:p>
        </p:txBody>
      </p:sp>
    </p:spTree>
    <p:extLst>
      <p:ext uri="{BB962C8B-B14F-4D97-AF65-F5344CB8AC3E}">
        <p14:creationId xmlns:p14="http://schemas.microsoft.com/office/powerpoint/2010/main" val="1215473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idx="2"/>
          </p:nvPr>
        </p:nvSpPr>
        <p:spPr bwMode="auto">
          <a:xfrm>
            <a:off x="1114425" y="703263"/>
            <a:ext cx="4630738"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414838"/>
            <a:ext cx="5029200" cy="41830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2" name="Rectangle 4"/>
          <p:cNvSpPr>
            <a:spLocks noChangeArrowheads="1"/>
          </p:cNvSpPr>
          <p:nvPr/>
        </p:nvSpPr>
        <p:spPr bwMode="auto">
          <a:xfrm>
            <a:off x="6400800" y="8897938"/>
            <a:ext cx="387350" cy="301625"/>
          </a:xfrm>
          <a:prstGeom prst="rect">
            <a:avLst/>
          </a:prstGeom>
          <a:noFill/>
          <a:ln w="12700">
            <a:noFill/>
            <a:miter lim="800000"/>
            <a:headEnd/>
            <a:tailEnd/>
          </a:ln>
          <a:effectLst/>
        </p:spPr>
        <p:txBody>
          <a:bodyPr wrap="none" lIns="90488" tIns="44450" rIns="90488" bIns="44450" anchor="ct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r"/>
            <a:fld id="{E29B3281-F3DB-47AD-BCEA-EBB83434276D}" type="slidenum">
              <a:rPr lang="en-US" altLang="en-US" sz="1400" b="0" u="none">
                <a:latin typeface="Times New Roman" panose="02020603050405020304" pitchFamily="18" charset="0"/>
              </a:rPr>
              <a:pPr algn="r"/>
              <a:t>‹#›</a:t>
            </a:fld>
            <a:endParaRPr lang="en-US" altLang="en-US" sz="1400" b="0" u="none">
              <a:latin typeface="Times New Roman" panose="02020603050405020304" pitchFamily="18" charset="0"/>
            </a:endParaRPr>
          </a:p>
        </p:txBody>
      </p:sp>
    </p:spTree>
    <p:extLst>
      <p:ext uri="{BB962C8B-B14F-4D97-AF65-F5344CB8AC3E}">
        <p14:creationId xmlns:p14="http://schemas.microsoft.com/office/powerpoint/2010/main" val="1024027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04900" y="696913"/>
            <a:ext cx="4648200" cy="3486150"/>
          </a:xfrm>
          <a:ln/>
        </p:spPr>
      </p:sp>
      <p:sp>
        <p:nvSpPr>
          <p:cNvPr id="34819" name="Rectangle 3"/>
          <p:cNvSpPr>
            <a:spLocks noGrp="1" noChangeArrowheads="1"/>
          </p:cNvSpPr>
          <p:nvPr>
            <p:ph type="body" idx="1"/>
          </p:nvPr>
        </p:nvSpPr>
        <p:spPr>
          <a:xfrm>
            <a:off x="914400" y="4416425"/>
            <a:ext cx="502920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788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04900" y="698500"/>
            <a:ext cx="4646613" cy="3484563"/>
          </a:xfrm>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574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Times New Roman" pitchFamily="18" charset="0"/>
                <a:ea typeface="+mn-ea"/>
                <a:cs typeface="+mn-cs"/>
              </a:rPr>
              <a:t>For example, let us assume that a business buys a tract of land for use as a building site, paying $100,000 in cash. The amount to be entered in the accounting records for the asset will be the cost of $100,000. If we assume a booming real estate market, a fair estimate of the market value of the land 10 years later might be $250,000. Although the market price or economic value of the land has risen greatly, the amount shown in the company’s accounting records and in its balance sheet would continue unchanged at the cost of $100,000.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04900" y="698500"/>
            <a:ext cx="4646613" cy="3484563"/>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419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14425" y="703263"/>
            <a:ext cx="4629150" cy="3473450"/>
          </a:xfrm>
          <a:ln cap="flat"/>
        </p:spPr>
      </p:sp>
      <p:sp>
        <p:nvSpPr>
          <p:cNvPr id="35843" name="Rectangle 3"/>
          <p:cNvSpPr>
            <a:spLocks noGrp="1" noChangeArrowheads="1"/>
          </p:cNvSpPr>
          <p:nvPr>
            <p:ph type="body" idx="1"/>
          </p:nvPr>
        </p:nvSpPr>
        <p:spPr>
          <a:xfrm>
            <a:off x="914400" y="4416425"/>
            <a:ext cx="502920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6156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14425" y="703263"/>
            <a:ext cx="4629150" cy="3473450"/>
          </a:xfrm>
          <a:ln/>
        </p:spPr>
      </p:sp>
      <p:sp>
        <p:nvSpPr>
          <p:cNvPr id="29699" name="Rectangle 3"/>
          <p:cNvSpPr>
            <a:spLocks noGrp="1" noChangeArrowheads="1"/>
          </p:cNvSpPr>
          <p:nvPr>
            <p:ph type="body" idx="1"/>
          </p:nvPr>
        </p:nvSpPr>
        <p:spPr>
          <a:xfrm>
            <a:off x="914400" y="4416425"/>
            <a:ext cx="502920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7658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15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04900" y="696913"/>
            <a:ext cx="4648200" cy="3486150"/>
          </a:xfrm>
          <a:ln/>
        </p:spPr>
      </p:sp>
      <p:sp>
        <p:nvSpPr>
          <p:cNvPr id="31747" name="Rectangle 3"/>
          <p:cNvSpPr>
            <a:spLocks noGrp="1" noChangeArrowheads="1"/>
          </p:cNvSpPr>
          <p:nvPr>
            <p:ph type="body" idx="1"/>
          </p:nvPr>
        </p:nvSpPr>
        <p:spPr>
          <a:xfrm>
            <a:off x="914400" y="4416425"/>
            <a:ext cx="502920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740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14425" y="703263"/>
            <a:ext cx="4629150" cy="3473450"/>
          </a:xfrm>
          <a:ln/>
        </p:spPr>
      </p:sp>
      <p:sp>
        <p:nvSpPr>
          <p:cNvPr id="36867" name="Rectangle 3"/>
          <p:cNvSpPr>
            <a:spLocks noGrp="1" noChangeArrowheads="1"/>
          </p:cNvSpPr>
          <p:nvPr>
            <p:ph type="body" idx="1"/>
          </p:nvPr>
        </p:nvSpPr>
        <p:spPr>
          <a:xfrm>
            <a:off x="914400" y="4416425"/>
            <a:ext cx="502920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9717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9716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49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214313"/>
            <a:ext cx="2174875" cy="7296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14313"/>
            <a:ext cx="6376988" cy="7296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623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5150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937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76143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841375"/>
            <a:ext cx="4083050" cy="666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841375"/>
            <a:ext cx="4084637" cy="666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677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9602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609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11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685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6937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6581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8902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214313"/>
            <a:ext cx="2174875" cy="7296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14313"/>
            <a:ext cx="6376988" cy="7296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7164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2E7664-75FD-4563-A8EA-636588EDBE69}"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666973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E7664-75FD-4563-A8EA-636588EDBE69}"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2786665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E7664-75FD-4563-A8EA-636588EDBE69}"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1948626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2E7664-75FD-4563-A8EA-636588EDBE69}"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1687768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2E7664-75FD-4563-A8EA-636588EDBE69}"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544388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2E7664-75FD-4563-A8EA-636588EDBE69}"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3929715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E7664-75FD-4563-A8EA-636588EDBE69}"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206590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2031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E7664-75FD-4563-A8EA-636588EDBE69}"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2450060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E7664-75FD-4563-A8EA-636588EDBE69}"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4252896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E7664-75FD-4563-A8EA-636588EDBE69}"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2591537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E7664-75FD-4563-A8EA-636588EDBE69}"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5D1F-F7B4-4146-A12F-3BD2F2C50174}" type="slidenum">
              <a:rPr lang="en-US" smtClean="0"/>
              <a:t>‹#›</a:t>
            </a:fld>
            <a:endParaRPr lang="en-US"/>
          </a:p>
        </p:txBody>
      </p:sp>
    </p:spTree>
    <p:extLst>
      <p:ext uri="{BB962C8B-B14F-4D97-AF65-F5344CB8AC3E}">
        <p14:creationId xmlns:p14="http://schemas.microsoft.com/office/powerpoint/2010/main" val="76446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841375"/>
            <a:ext cx="4206875" cy="666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841375"/>
            <a:ext cx="4206875" cy="666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0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23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785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18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065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228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57090" name="Rectangle 2"/>
          <p:cNvSpPr>
            <a:spLocks noChangeArrowheads="1"/>
          </p:cNvSpPr>
          <p:nvPr/>
        </p:nvSpPr>
        <p:spPr bwMode="auto">
          <a:xfrm flipH="1">
            <a:off x="411163" y="0"/>
            <a:ext cx="8564562" cy="841375"/>
          </a:xfrm>
          <a:prstGeom prst="rect">
            <a:avLst/>
          </a:prstGeom>
          <a:gradFill rotWithShape="1">
            <a:gsLst>
              <a:gs pos="0">
                <a:srgbClr val="3755FF"/>
              </a:gs>
              <a:gs pos="100000">
                <a:srgbClr val="7196FF"/>
              </a:gs>
            </a:gsLst>
            <a:lin ang="0" scaled="1"/>
          </a:gradFill>
          <a:ln w="9525">
            <a:noFill/>
            <a:miter lim="800000"/>
            <a:headEnd/>
            <a:tailEnd/>
          </a:ln>
        </p:spPr>
        <p:txBody>
          <a:bodyPr wrap="none" anchor="ctr"/>
          <a:lstStyle/>
          <a:p>
            <a:pPr eaLnBrk="1" hangingPunct="1">
              <a:defRPr/>
            </a:pPr>
            <a:endParaRPr lang="en-US" sz="1600" b="0" u="none">
              <a:latin typeface="Arial" charset="0"/>
            </a:endParaRPr>
          </a:p>
        </p:txBody>
      </p:sp>
      <p:sp>
        <p:nvSpPr>
          <p:cNvPr id="857091" name="Rectangle 3"/>
          <p:cNvSpPr>
            <a:spLocks noChangeArrowheads="1"/>
          </p:cNvSpPr>
          <p:nvPr/>
        </p:nvSpPr>
        <p:spPr bwMode="auto">
          <a:xfrm>
            <a:off x="0" y="0"/>
            <a:ext cx="423863" cy="6858000"/>
          </a:xfrm>
          <a:prstGeom prst="rect">
            <a:avLst/>
          </a:prstGeom>
          <a:gradFill rotWithShape="1">
            <a:gsLst>
              <a:gs pos="0">
                <a:srgbClr val="3755FF"/>
              </a:gs>
              <a:gs pos="100000">
                <a:srgbClr val="7196FF"/>
              </a:gs>
            </a:gsLst>
            <a:lin ang="0" scaled="1"/>
          </a:gradFill>
          <a:ln w="9525">
            <a:noFill/>
            <a:miter lim="800000"/>
            <a:headEnd/>
            <a:tailEnd/>
          </a:ln>
        </p:spPr>
        <p:txBody>
          <a:bodyPr wrap="none" anchor="ctr"/>
          <a:lstStyle/>
          <a:p>
            <a:pPr eaLnBrk="1" hangingPunct="1">
              <a:defRPr/>
            </a:pPr>
            <a:endParaRPr lang="en-US" sz="1600" b="0" u="none">
              <a:latin typeface="Arial" charset="0"/>
            </a:endParaRPr>
          </a:p>
        </p:txBody>
      </p:sp>
      <p:sp>
        <p:nvSpPr>
          <p:cNvPr id="857092" name="Rectangle 4"/>
          <p:cNvSpPr>
            <a:spLocks noChangeArrowheads="1"/>
          </p:cNvSpPr>
          <p:nvPr/>
        </p:nvSpPr>
        <p:spPr bwMode="auto">
          <a:xfrm rot="5400000">
            <a:off x="5628482" y="3342481"/>
            <a:ext cx="6858000" cy="173037"/>
          </a:xfrm>
          <a:prstGeom prst="rect">
            <a:avLst/>
          </a:prstGeom>
          <a:solidFill>
            <a:srgbClr val="DDDAAD"/>
          </a:solidFill>
          <a:ln w="9525">
            <a:noFill/>
            <a:miter lim="800000"/>
            <a:headEnd/>
            <a:tailEnd/>
          </a:ln>
          <a:effectLst/>
        </p:spPr>
        <p:txBody>
          <a:bodyPr wrap="none" anchor="ctr"/>
          <a:lstStyle/>
          <a:p>
            <a:pPr eaLnBrk="1" hangingPunct="1">
              <a:defRPr/>
            </a:pPr>
            <a:endParaRPr lang="en-US" sz="1600" b="0" u="none">
              <a:latin typeface="Arial" charset="0"/>
            </a:endParaRPr>
          </a:p>
        </p:txBody>
      </p:sp>
      <p:sp>
        <p:nvSpPr>
          <p:cNvPr id="1029" name="Rectangle 5"/>
          <p:cNvSpPr>
            <a:spLocks noGrp="1" noChangeArrowheads="1"/>
          </p:cNvSpPr>
          <p:nvPr>
            <p:ph type="body" idx="1"/>
          </p:nvPr>
        </p:nvSpPr>
        <p:spPr bwMode="auto">
          <a:xfrm>
            <a:off x="366713" y="841375"/>
            <a:ext cx="856615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endParaRPr lang="en-US" altLang="en-US" smtClean="0"/>
          </a:p>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57094" name="Rectangle 6"/>
          <p:cNvSpPr>
            <a:spLocks noChangeArrowheads="1"/>
          </p:cNvSpPr>
          <p:nvPr/>
        </p:nvSpPr>
        <p:spPr bwMode="auto">
          <a:xfrm>
            <a:off x="0" y="0"/>
            <a:ext cx="9144000" cy="6858000"/>
          </a:xfrm>
          <a:prstGeom prst="rect">
            <a:avLst/>
          </a:prstGeom>
          <a:noFill/>
          <a:ln w="9525">
            <a:solidFill>
              <a:schemeClr val="tx1"/>
            </a:solidFill>
            <a:miter lim="800000"/>
            <a:headEnd/>
            <a:tailEnd/>
          </a:ln>
          <a:effectLst/>
        </p:spPr>
        <p:txBody>
          <a:bodyPr wrap="none" anchor="ctr"/>
          <a:lstStyle/>
          <a:p>
            <a:pPr eaLnBrk="1" hangingPunct="1">
              <a:defRPr/>
            </a:pPr>
            <a:endParaRPr lang="en-US" sz="1600" b="0" u="none">
              <a:latin typeface="Arial" charset="0"/>
            </a:endParaRPr>
          </a:p>
        </p:txBody>
      </p:sp>
      <p:sp>
        <p:nvSpPr>
          <p:cNvPr id="857095" name="Line 7"/>
          <p:cNvSpPr>
            <a:spLocks noChangeShapeType="1"/>
          </p:cNvSpPr>
          <p:nvPr/>
        </p:nvSpPr>
        <p:spPr bwMode="auto">
          <a:xfrm>
            <a:off x="0" y="1222375"/>
            <a:ext cx="9144000" cy="0"/>
          </a:xfrm>
          <a:prstGeom prst="line">
            <a:avLst/>
          </a:prstGeom>
          <a:noFill/>
          <a:ln w="38100" cmpd="dbl">
            <a:solidFill>
              <a:schemeClr val="bg1"/>
            </a:solidFill>
            <a:round/>
            <a:headEnd/>
            <a:tailEnd/>
          </a:ln>
          <a:effectLst/>
        </p:spPr>
        <p:txBody>
          <a:bodyPr/>
          <a:lstStyle/>
          <a:p>
            <a:pPr eaLnBrk="1" hangingPunct="1">
              <a:defRPr/>
            </a:pPr>
            <a:endParaRPr lang="en-US" sz="1600" b="0" u="none">
              <a:latin typeface="Arial" charset="0"/>
            </a:endParaRPr>
          </a:p>
        </p:txBody>
      </p:sp>
      <p:sp>
        <p:nvSpPr>
          <p:cNvPr id="857096" name="Rectangle 8"/>
          <p:cNvSpPr>
            <a:spLocks noChangeArrowheads="1"/>
          </p:cNvSpPr>
          <p:nvPr/>
        </p:nvSpPr>
        <p:spPr bwMode="auto">
          <a:xfrm flipH="1">
            <a:off x="384175" y="6594475"/>
            <a:ext cx="8759825" cy="263525"/>
          </a:xfrm>
          <a:prstGeom prst="rect">
            <a:avLst/>
          </a:prstGeom>
          <a:gradFill rotWithShape="1">
            <a:gsLst>
              <a:gs pos="0">
                <a:srgbClr val="3755FF"/>
              </a:gs>
              <a:gs pos="100000">
                <a:srgbClr val="7196FF"/>
              </a:gs>
            </a:gsLst>
            <a:lin ang="0" scaled="1"/>
          </a:gradFill>
          <a:ln w="9525">
            <a:noFill/>
            <a:miter lim="800000"/>
            <a:headEnd/>
            <a:tailEnd/>
          </a:ln>
        </p:spPr>
        <p:txBody>
          <a:bodyPr wrap="none" anchor="ctr"/>
          <a:lstStyle/>
          <a:p>
            <a:pPr eaLnBrk="1" hangingPunct="1">
              <a:defRPr/>
            </a:pPr>
            <a:endParaRPr lang="en-US" sz="1600" b="0" u="none">
              <a:latin typeface="Arial" charset="0"/>
            </a:endParaRPr>
          </a:p>
        </p:txBody>
      </p:sp>
      <p:sp>
        <p:nvSpPr>
          <p:cNvPr id="857097" name="Rectangle 9"/>
          <p:cNvSpPr>
            <a:spLocks noGrp="1" noChangeArrowheads="1"/>
          </p:cNvSpPr>
          <p:nvPr>
            <p:ph type="title"/>
          </p:nvPr>
        </p:nvSpPr>
        <p:spPr bwMode="auto">
          <a:xfrm>
            <a:off x="228600" y="214313"/>
            <a:ext cx="8704263" cy="627062"/>
          </a:xfrm>
          <a:prstGeom prst="rect">
            <a:avLst/>
          </a:prstGeom>
          <a:solidFill>
            <a:srgbClr val="3755FF"/>
          </a:solidFill>
          <a:ln w="9525">
            <a:noFill/>
            <a:miter lim="800000"/>
            <a:headEnd/>
            <a:tailEnd/>
          </a:ln>
          <a:effectLst>
            <a:outerShdw dist="35921" dir="2700000" algn="ctr" rotWithShape="0">
              <a:schemeClr val="tx2"/>
            </a:outerShdw>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857098" name="Line 10"/>
          <p:cNvSpPr>
            <a:spLocks noChangeShapeType="1"/>
          </p:cNvSpPr>
          <p:nvPr userDrawn="1"/>
        </p:nvSpPr>
        <p:spPr bwMode="auto">
          <a:xfrm>
            <a:off x="423863" y="841375"/>
            <a:ext cx="8551862" cy="0"/>
          </a:xfrm>
          <a:prstGeom prst="line">
            <a:avLst/>
          </a:prstGeom>
          <a:noFill/>
          <a:ln w="38100">
            <a:solidFill>
              <a:schemeClr val="bg2"/>
            </a:solidFill>
            <a:round/>
            <a:headEnd/>
            <a:tailEnd/>
          </a:ln>
          <a:effectLst/>
        </p:spPr>
        <p:txBody>
          <a:bodyPr>
            <a:spAutoFit/>
          </a:bodyPr>
          <a:lstStyle/>
          <a:p>
            <a:pPr eaLnBrk="1" hangingPunct="1">
              <a:defRPr/>
            </a:pPr>
            <a:endParaRPr lang="en-US" sz="1600" b="0" u="none">
              <a:latin typeface="Arial" charset="0"/>
            </a:endParaRPr>
          </a:p>
        </p:txBody>
      </p:sp>
      <p:sp>
        <p:nvSpPr>
          <p:cNvPr id="3085" name="Rectangle 13"/>
          <p:cNvSpPr>
            <a:spLocks noChangeArrowheads="1"/>
          </p:cNvSpPr>
          <p:nvPr userDrawn="1"/>
        </p:nvSpPr>
        <p:spPr bwMode="auto">
          <a:xfrm>
            <a:off x="8421688" y="6584950"/>
            <a:ext cx="596900" cy="304800"/>
          </a:xfrm>
          <a:prstGeom prst="rect">
            <a:avLst/>
          </a:prstGeom>
          <a:noFill/>
          <a:ln w="38100">
            <a:noFill/>
            <a:miter lim="800000"/>
            <a:headEnd/>
            <a:tailEnd/>
          </a:ln>
          <a:effec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eaLnBrk="1" hangingPunct="1"/>
            <a:r>
              <a:rPr lang="en-US" altLang="en-US" sz="1400" u="none">
                <a:cs typeface="Arial" panose="020B0604020202020204" pitchFamily="34" charset="0"/>
              </a:rPr>
              <a:t>2–</a:t>
            </a:r>
            <a:fld id="{C2A455FC-8EA4-4E78-B36B-9960C636CB95}" type="slidenum">
              <a:rPr lang="en-US" altLang="en-US" sz="1400" u="none"/>
              <a:pPr algn="ctr" eaLnBrk="1" hangingPunct="1"/>
              <a:t>‹#›</a:t>
            </a:fld>
            <a:endParaRPr lang="en-US" altLang="en-US" sz="1400" u="none"/>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300">
          <a:solidFill>
            <a:schemeClr val="tx1"/>
          </a:solidFill>
          <a:latin typeface="+mj-lt"/>
          <a:ea typeface="+mj-ea"/>
          <a:cs typeface="+mj-cs"/>
        </a:defRPr>
      </a:lvl1pPr>
      <a:lvl2pPr algn="ctr" rtl="0" eaLnBrk="0" fontAlgn="base" hangingPunct="0">
        <a:spcBef>
          <a:spcPct val="0"/>
        </a:spcBef>
        <a:spcAft>
          <a:spcPct val="0"/>
        </a:spcAft>
        <a:defRPr sz="4300">
          <a:solidFill>
            <a:schemeClr val="tx1"/>
          </a:solidFill>
          <a:latin typeface="Arial" pitchFamily="34" charset="0"/>
        </a:defRPr>
      </a:lvl2pPr>
      <a:lvl3pPr algn="ctr" rtl="0" eaLnBrk="0" fontAlgn="base" hangingPunct="0">
        <a:spcBef>
          <a:spcPct val="0"/>
        </a:spcBef>
        <a:spcAft>
          <a:spcPct val="0"/>
        </a:spcAft>
        <a:defRPr sz="4300">
          <a:solidFill>
            <a:schemeClr val="tx1"/>
          </a:solidFill>
          <a:latin typeface="Arial" pitchFamily="34" charset="0"/>
        </a:defRPr>
      </a:lvl3pPr>
      <a:lvl4pPr algn="ctr" rtl="0" eaLnBrk="0" fontAlgn="base" hangingPunct="0">
        <a:spcBef>
          <a:spcPct val="0"/>
        </a:spcBef>
        <a:spcAft>
          <a:spcPct val="0"/>
        </a:spcAft>
        <a:defRPr sz="4300">
          <a:solidFill>
            <a:schemeClr val="tx1"/>
          </a:solidFill>
          <a:latin typeface="Arial" pitchFamily="34" charset="0"/>
        </a:defRPr>
      </a:lvl4pPr>
      <a:lvl5pPr algn="ctr" rtl="0" eaLnBrk="0" fontAlgn="base" hangingPunct="0">
        <a:spcBef>
          <a:spcPct val="0"/>
        </a:spcBef>
        <a:spcAft>
          <a:spcPct val="0"/>
        </a:spcAft>
        <a:defRPr sz="4300">
          <a:solidFill>
            <a:schemeClr val="tx1"/>
          </a:solidFill>
          <a:latin typeface="Arial" pitchFamily="34" charset="0"/>
        </a:defRPr>
      </a:lvl5pPr>
      <a:lvl6pPr marL="457200" algn="ctr" rtl="0" fontAlgn="base">
        <a:spcBef>
          <a:spcPct val="0"/>
        </a:spcBef>
        <a:spcAft>
          <a:spcPct val="0"/>
        </a:spcAft>
        <a:defRPr sz="4300">
          <a:solidFill>
            <a:schemeClr val="tx1"/>
          </a:solidFill>
          <a:latin typeface="Arial" pitchFamily="34" charset="0"/>
        </a:defRPr>
      </a:lvl6pPr>
      <a:lvl7pPr marL="914400" algn="ctr" rtl="0" fontAlgn="base">
        <a:spcBef>
          <a:spcPct val="0"/>
        </a:spcBef>
        <a:spcAft>
          <a:spcPct val="0"/>
        </a:spcAft>
        <a:defRPr sz="4300">
          <a:solidFill>
            <a:schemeClr val="tx1"/>
          </a:solidFill>
          <a:latin typeface="Arial" pitchFamily="34" charset="0"/>
        </a:defRPr>
      </a:lvl7pPr>
      <a:lvl8pPr marL="1371600" algn="ctr" rtl="0" fontAlgn="base">
        <a:spcBef>
          <a:spcPct val="0"/>
        </a:spcBef>
        <a:spcAft>
          <a:spcPct val="0"/>
        </a:spcAft>
        <a:defRPr sz="4300">
          <a:solidFill>
            <a:schemeClr val="tx1"/>
          </a:solidFill>
          <a:latin typeface="Arial" pitchFamily="34" charset="0"/>
        </a:defRPr>
      </a:lvl8pPr>
      <a:lvl9pPr marL="1828800" algn="ctr" rtl="0" fontAlgn="base">
        <a:spcBef>
          <a:spcPct val="0"/>
        </a:spcBef>
        <a:spcAft>
          <a:spcPct val="0"/>
        </a:spcAft>
        <a:defRPr sz="4300">
          <a:solidFill>
            <a:schemeClr val="tx1"/>
          </a:solidFill>
          <a:latin typeface="Arial" pitchFamily="34" charset="0"/>
        </a:defRPr>
      </a:lvl9pPr>
    </p:titleStyle>
    <p:bodyStyle>
      <a:lvl1pPr marL="258763" indent="-258763" algn="l" rtl="0" eaLnBrk="0" fontAlgn="base" hangingPunct="0">
        <a:spcBef>
          <a:spcPct val="20000"/>
        </a:spcBef>
        <a:spcAft>
          <a:spcPct val="0"/>
        </a:spcAft>
        <a:buClr>
          <a:srgbClr val="EB8045"/>
        </a:buClr>
        <a:buFont typeface="Wingdings" panose="05000000000000000000" pitchFamily="2" charset="2"/>
        <a:buChar char=""/>
        <a:defRPr sz="2700">
          <a:solidFill>
            <a:schemeClr val="tx1"/>
          </a:solidFill>
          <a:latin typeface="+mn-lt"/>
          <a:ea typeface="+mn-ea"/>
          <a:cs typeface="+mn-cs"/>
        </a:defRPr>
      </a:lvl1pPr>
      <a:lvl2pPr marL="644525" indent="-257175" algn="l" rtl="0" eaLnBrk="0" fontAlgn="base" hangingPunct="0">
        <a:spcBef>
          <a:spcPct val="20000"/>
        </a:spcBef>
        <a:spcAft>
          <a:spcPct val="0"/>
        </a:spcAft>
        <a:buClr>
          <a:srgbClr val="478097"/>
        </a:buClr>
        <a:buFont typeface="Wingdings" panose="05000000000000000000" pitchFamily="2" charset="2"/>
        <a:buChar char=""/>
        <a:defRPr sz="2500">
          <a:solidFill>
            <a:schemeClr val="tx1"/>
          </a:solidFill>
          <a:latin typeface="+mn-lt"/>
        </a:defRPr>
      </a:lvl2pPr>
      <a:lvl3pPr marL="1031875" indent="-257175" algn="l" rtl="0" eaLnBrk="0" fontAlgn="base" hangingPunct="0">
        <a:spcBef>
          <a:spcPct val="20000"/>
        </a:spcBef>
        <a:spcAft>
          <a:spcPct val="0"/>
        </a:spcAft>
        <a:buClr>
          <a:srgbClr val="EB8045"/>
        </a:buClr>
        <a:buFont typeface="Wingdings" panose="05000000000000000000" pitchFamily="2" charset="2"/>
        <a:buChar char=""/>
        <a:defRPr sz="2300">
          <a:solidFill>
            <a:schemeClr val="tx1"/>
          </a:solidFill>
          <a:latin typeface="+mn-lt"/>
        </a:defRPr>
      </a:lvl3pPr>
      <a:lvl4pPr marL="1419225" indent="-257175" algn="l" rtl="0" eaLnBrk="0" fontAlgn="base" hangingPunct="0">
        <a:spcBef>
          <a:spcPct val="20000"/>
        </a:spcBef>
        <a:spcAft>
          <a:spcPct val="0"/>
        </a:spcAft>
        <a:buClr>
          <a:srgbClr val="478097"/>
        </a:buClr>
        <a:buFont typeface="Wingdings" panose="05000000000000000000" pitchFamily="2" charset="2"/>
        <a:buChar char=""/>
        <a:defRPr sz="2000">
          <a:solidFill>
            <a:schemeClr val="tx1"/>
          </a:solidFill>
          <a:latin typeface="+mn-lt"/>
        </a:defRPr>
      </a:lvl4pPr>
      <a:lvl5pPr marL="1806575" indent="-258763" algn="l" rtl="0" eaLnBrk="0" fontAlgn="base" hangingPunct="0">
        <a:spcBef>
          <a:spcPct val="20000"/>
        </a:spcBef>
        <a:spcAft>
          <a:spcPct val="0"/>
        </a:spcAft>
        <a:buClr>
          <a:srgbClr val="EB8045"/>
        </a:buClr>
        <a:buFont typeface="Wingdings" panose="05000000000000000000" pitchFamily="2" charset="2"/>
        <a:buChar char=""/>
        <a:defRPr sz="2000">
          <a:solidFill>
            <a:schemeClr val="tx1"/>
          </a:solidFill>
          <a:latin typeface="+mn-lt"/>
        </a:defRPr>
      </a:lvl5pPr>
      <a:lvl6pPr marL="2263775" indent="-258763" algn="l" rtl="0" fontAlgn="base">
        <a:spcBef>
          <a:spcPct val="20000"/>
        </a:spcBef>
        <a:spcAft>
          <a:spcPct val="0"/>
        </a:spcAft>
        <a:buClr>
          <a:srgbClr val="EB8045"/>
        </a:buClr>
        <a:buFont typeface="Wingdings" pitchFamily="2" charset="2"/>
        <a:buChar char=""/>
        <a:defRPr sz="2000">
          <a:solidFill>
            <a:schemeClr val="tx1"/>
          </a:solidFill>
          <a:latin typeface="+mn-lt"/>
        </a:defRPr>
      </a:lvl6pPr>
      <a:lvl7pPr marL="2720975" indent="-258763" algn="l" rtl="0" fontAlgn="base">
        <a:spcBef>
          <a:spcPct val="20000"/>
        </a:spcBef>
        <a:spcAft>
          <a:spcPct val="0"/>
        </a:spcAft>
        <a:buClr>
          <a:srgbClr val="EB8045"/>
        </a:buClr>
        <a:buFont typeface="Wingdings" pitchFamily="2" charset="2"/>
        <a:buChar char=""/>
        <a:defRPr sz="2000">
          <a:solidFill>
            <a:schemeClr val="tx1"/>
          </a:solidFill>
          <a:latin typeface="+mn-lt"/>
        </a:defRPr>
      </a:lvl7pPr>
      <a:lvl8pPr marL="3178175" indent="-258763" algn="l" rtl="0" fontAlgn="base">
        <a:spcBef>
          <a:spcPct val="20000"/>
        </a:spcBef>
        <a:spcAft>
          <a:spcPct val="0"/>
        </a:spcAft>
        <a:buClr>
          <a:srgbClr val="EB8045"/>
        </a:buClr>
        <a:buFont typeface="Wingdings" pitchFamily="2" charset="2"/>
        <a:buChar char=""/>
        <a:defRPr sz="2000">
          <a:solidFill>
            <a:schemeClr val="tx1"/>
          </a:solidFill>
          <a:latin typeface="+mn-lt"/>
        </a:defRPr>
      </a:lvl8pPr>
      <a:lvl9pPr marL="3635375" indent="-258763" algn="l" rtl="0" fontAlgn="base">
        <a:spcBef>
          <a:spcPct val="20000"/>
        </a:spcBef>
        <a:spcAft>
          <a:spcPct val="0"/>
        </a:spcAft>
        <a:buClr>
          <a:srgbClr val="EB8045"/>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2"/>
          <p:cNvSpPr>
            <a:spLocks noChangeArrowheads="1"/>
          </p:cNvSpPr>
          <p:nvPr/>
        </p:nvSpPr>
        <p:spPr bwMode="auto">
          <a:xfrm>
            <a:off x="0" y="2740025"/>
            <a:ext cx="9144000" cy="4117975"/>
          </a:xfrm>
          <a:prstGeom prst="rect">
            <a:avLst/>
          </a:prstGeom>
          <a:solidFill>
            <a:schemeClr val="bg2"/>
          </a:solidFill>
          <a:ln w="9525">
            <a:noFill/>
            <a:miter lim="800000"/>
            <a:headEnd/>
            <a:tailEnd/>
          </a:ln>
          <a:effectLst/>
        </p:spPr>
        <p:txBody>
          <a:bodyPr wrap="none" anchor="ctr"/>
          <a:lstStyle/>
          <a:p>
            <a:pPr eaLnBrk="1" hangingPunct="1">
              <a:defRPr/>
            </a:pPr>
            <a:endParaRPr lang="en-US" sz="1600" b="0" u="none">
              <a:latin typeface="Arial" charset="0"/>
            </a:endParaRPr>
          </a:p>
        </p:txBody>
      </p:sp>
      <p:sp>
        <p:nvSpPr>
          <p:cNvPr id="13" name="Rectangle 3"/>
          <p:cNvSpPr>
            <a:spLocks noChangeArrowheads="1"/>
          </p:cNvSpPr>
          <p:nvPr/>
        </p:nvSpPr>
        <p:spPr bwMode="auto">
          <a:xfrm flipV="1">
            <a:off x="0" y="3175"/>
            <a:ext cx="9144000" cy="2816225"/>
          </a:xfrm>
          <a:prstGeom prst="rect">
            <a:avLst/>
          </a:prstGeom>
          <a:solidFill>
            <a:srgbClr val="3755FF"/>
          </a:solidFill>
          <a:ln w="9525">
            <a:noFill/>
            <a:miter lim="800000"/>
            <a:headEnd/>
            <a:tailEnd/>
          </a:ln>
        </p:spPr>
        <p:txBody>
          <a:bodyPr rot="10800000" wrap="none" anchor="ctr"/>
          <a:lstStyle/>
          <a:p>
            <a:pPr eaLnBrk="1" hangingPunct="1">
              <a:defRPr/>
            </a:pPr>
            <a:endParaRPr lang="en-US" sz="1600" b="0" u="none">
              <a:latin typeface="Arial" charset="0"/>
            </a:endParaRPr>
          </a:p>
        </p:txBody>
      </p:sp>
      <p:sp>
        <p:nvSpPr>
          <p:cNvPr id="14" name="Rectangle 4"/>
          <p:cNvSpPr>
            <a:spLocks noChangeArrowheads="1"/>
          </p:cNvSpPr>
          <p:nvPr/>
        </p:nvSpPr>
        <p:spPr bwMode="auto">
          <a:xfrm>
            <a:off x="8537575" y="277813"/>
            <a:ext cx="606425" cy="6580187"/>
          </a:xfrm>
          <a:prstGeom prst="rect">
            <a:avLst/>
          </a:prstGeom>
          <a:solidFill>
            <a:schemeClr val="bg2"/>
          </a:solidFill>
          <a:ln w="9525">
            <a:noFill/>
            <a:miter lim="800000"/>
            <a:headEnd/>
            <a:tailEnd/>
          </a:ln>
          <a:effectLst/>
        </p:spPr>
        <p:txBody>
          <a:bodyPr wrap="none" anchor="ctr"/>
          <a:lstStyle/>
          <a:p>
            <a:pPr eaLnBrk="1" hangingPunct="1">
              <a:defRPr/>
            </a:pPr>
            <a:endParaRPr lang="en-US" sz="1600" b="0" u="none">
              <a:latin typeface="Arial" charset="0"/>
            </a:endParaRPr>
          </a:p>
        </p:txBody>
      </p:sp>
      <p:sp>
        <p:nvSpPr>
          <p:cNvPr id="15" name="Rectangle 7"/>
          <p:cNvSpPr>
            <a:spLocks noChangeArrowheads="1"/>
          </p:cNvSpPr>
          <p:nvPr/>
        </p:nvSpPr>
        <p:spPr bwMode="auto">
          <a:xfrm rot="-5400000">
            <a:off x="2511426" y="522287"/>
            <a:ext cx="4191000" cy="8480425"/>
          </a:xfrm>
          <a:prstGeom prst="rect">
            <a:avLst/>
          </a:prstGeom>
          <a:gradFill rotWithShape="1">
            <a:gsLst>
              <a:gs pos="0">
                <a:srgbClr val="3755FF"/>
              </a:gs>
              <a:gs pos="100000">
                <a:srgbClr val="7196FF"/>
              </a:gs>
            </a:gsLst>
            <a:lin ang="0" scaled="1"/>
          </a:gradFill>
          <a:ln w="9525">
            <a:noFill/>
            <a:miter lim="800000"/>
            <a:headEnd/>
            <a:tailEnd/>
          </a:ln>
        </p:spPr>
        <p:txBody>
          <a:bodyPr vert="eaVert" wrap="none" anchor="ctr"/>
          <a:lstStyle/>
          <a:p>
            <a:pPr eaLnBrk="1" hangingPunct="1">
              <a:defRPr/>
            </a:pPr>
            <a:endParaRPr lang="en-US" sz="1600" b="0" u="none">
              <a:latin typeface="Arial" charset="0"/>
            </a:endParaRPr>
          </a:p>
        </p:txBody>
      </p:sp>
      <p:sp>
        <p:nvSpPr>
          <p:cNvPr id="16" name="Rectangle 8"/>
          <p:cNvSpPr>
            <a:spLocks noChangeArrowheads="1"/>
          </p:cNvSpPr>
          <p:nvPr/>
        </p:nvSpPr>
        <p:spPr bwMode="auto">
          <a:xfrm>
            <a:off x="0" y="0"/>
            <a:ext cx="663575" cy="484188"/>
          </a:xfrm>
          <a:prstGeom prst="rect">
            <a:avLst/>
          </a:prstGeom>
          <a:solidFill>
            <a:srgbClr val="3755FF"/>
          </a:solidFill>
          <a:ln w="9525">
            <a:noFill/>
            <a:miter lim="800000"/>
            <a:headEnd/>
            <a:tailEnd/>
          </a:ln>
        </p:spPr>
        <p:txBody>
          <a:bodyPr wrap="none" anchor="ctr"/>
          <a:lstStyle/>
          <a:p>
            <a:pPr eaLnBrk="1" hangingPunct="1">
              <a:defRPr/>
            </a:pPr>
            <a:endParaRPr lang="en-US" sz="1600" b="0" u="none">
              <a:latin typeface="Arial" charset="0"/>
            </a:endParaRPr>
          </a:p>
        </p:txBody>
      </p:sp>
      <p:sp>
        <p:nvSpPr>
          <p:cNvPr id="17" name="Rectangle 9"/>
          <p:cNvSpPr>
            <a:spLocks noChangeArrowheads="1"/>
          </p:cNvSpPr>
          <p:nvPr/>
        </p:nvSpPr>
        <p:spPr bwMode="auto">
          <a:xfrm>
            <a:off x="84138" y="76200"/>
            <a:ext cx="6381750" cy="1231900"/>
          </a:xfrm>
          <a:prstGeom prst="rect">
            <a:avLst/>
          </a:prstGeom>
          <a:solidFill>
            <a:srgbClr val="FFFFCC">
              <a:alpha val="14999"/>
            </a:srgbClr>
          </a:solidFill>
          <a:ln w="9525">
            <a:noFill/>
            <a:miter lim="800000"/>
            <a:headEnd/>
            <a:tailEnd/>
          </a:ln>
        </p:spPr>
        <p:txBody>
          <a:bodyPr wrap="none" anchor="ctr"/>
          <a:lstStyle/>
          <a:p>
            <a:pPr eaLnBrk="1" hangingPunct="1">
              <a:defRPr/>
            </a:pPr>
            <a:endParaRPr lang="en-US" sz="1600" b="0" u="none">
              <a:latin typeface="Arial" charset="0"/>
            </a:endParaRPr>
          </a:p>
        </p:txBody>
      </p:sp>
      <p:sp>
        <p:nvSpPr>
          <p:cNvPr id="18" name="Rectangle 10"/>
          <p:cNvSpPr>
            <a:spLocks noChangeArrowheads="1"/>
          </p:cNvSpPr>
          <p:nvPr/>
        </p:nvSpPr>
        <p:spPr bwMode="auto">
          <a:xfrm>
            <a:off x="0" y="176213"/>
            <a:ext cx="9144000" cy="117475"/>
          </a:xfrm>
          <a:prstGeom prst="rect">
            <a:avLst/>
          </a:prstGeom>
          <a:solidFill>
            <a:srgbClr val="CC0000"/>
          </a:solidFill>
          <a:ln w="9525">
            <a:noFill/>
            <a:miter lim="800000"/>
            <a:headEnd/>
            <a:tailEnd/>
          </a:ln>
          <a:effectLst/>
        </p:spPr>
        <p:txBody>
          <a:bodyPr wrap="none" anchor="ctr"/>
          <a:lstStyle/>
          <a:p>
            <a:pPr eaLnBrk="1" hangingPunct="1">
              <a:defRPr/>
            </a:pPr>
            <a:endParaRPr lang="en-US" sz="1600" b="0" u="none">
              <a:latin typeface="Arial" charset="0"/>
            </a:endParaRPr>
          </a:p>
        </p:txBody>
      </p:sp>
      <p:sp>
        <p:nvSpPr>
          <p:cNvPr id="19" name="Rectangle 11"/>
          <p:cNvSpPr>
            <a:spLocks noChangeArrowheads="1"/>
          </p:cNvSpPr>
          <p:nvPr/>
        </p:nvSpPr>
        <p:spPr bwMode="auto">
          <a:xfrm>
            <a:off x="565150" y="2886075"/>
            <a:ext cx="8056563" cy="3781425"/>
          </a:xfrm>
          <a:prstGeom prst="rect">
            <a:avLst/>
          </a:prstGeom>
          <a:solidFill>
            <a:schemeClr val="accent1"/>
          </a:solidFill>
          <a:ln w="9525">
            <a:noFill/>
            <a:miter lim="800000"/>
            <a:headEnd/>
            <a:tailEnd/>
          </a:ln>
          <a:effectLst/>
        </p:spPr>
        <p:txBody>
          <a:bodyPr wrap="none" anchor="ctr"/>
          <a:lstStyle/>
          <a:p>
            <a:pPr eaLnBrk="1" hangingPunct="1">
              <a:defRPr/>
            </a:pPr>
            <a:endParaRPr lang="en-US" sz="1600" b="0" u="none">
              <a:latin typeface="Arial" charset="0"/>
            </a:endParaRPr>
          </a:p>
        </p:txBody>
      </p:sp>
      <p:sp>
        <p:nvSpPr>
          <p:cNvPr id="20" name="Line 12"/>
          <p:cNvSpPr>
            <a:spLocks noChangeShapeType="1"/>
          </p:cNvSpPr>
          <p:nvPr/>
        </p:nvSpPr>
        <p:spPr bwMode="auto">
          <a:xfrm rot="16200000">
            <a:off x="-2949575" y="3429000"/>
            <a:ext cx="6858000" cy="0"/>
          </a:xfrm>
          <a:prstGeom prst="line">
            <a:avLst/>
          </a:prstGeom>
          <a:noFill/>
          <a:ln w="38100" cmpd="dbl">
            <a:solidFill>
              <a:schemeClr val="bg1"/>
            </a:solidFill>
            <a:round/>
            <a:headEnd/>
            <a:tailEnd/>
          </a:ln>
          <a:effectLst/>
        </p:spPr>
        <p:txBody>
          <a:bodyPr/>
          <a:lstStyle/>
          <a:p>
            <a:pPr eaLnBrk="1" hangingPunct="1">
              <a:defRPr/>
            </a:pPr>
            <a:endParaRPr lang="en-US" sz="1600" b="0" u="none">
              <a:latin typeface="Arial" charset="0"/>
            </a:endParaRPr>
          </a:p>
        </p:txBody>
      </p:sp>
      <p:sp>
        <p:nvSpPr>
          <p:cNvPr id="2059" name="Rectangle 5"/>
          <p:cNvSpPr>
            <a:spLocks noGrp="1" noChangeArrowheads="1"/>
          </p:cNvSpPr>
          <p:nvPr>
            <p:ph type="body" idx="1"/>
          </p:nvPr>
        </p:nvSpPr>
        <p:spPr bwMode="auto">
          <a:xfrm>
            <a:off x="366713" y="841375"/>
            <a:ext cx="8320087"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endParaRPr lang="en-US" altLang="en-US" smtClean="0"/>
          </a:p>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57097" name="Rectangle 9"/>
          <p:cNvSpPr>
            <a:spLocks noGrp="1" noChangeArrowheads="1"/>
          </p:cNvSpPr>
          <p:nvPr>
            <p:ph type="title"/>
          </p:nvPr>
        </p:nvSpPr>
        <p:spPr bwMode="auto">
          <a:xfrm>
            <a:off x="228600" y="214313"/>
            <a:ext cx="8704263" cy="627062"/>
          </a:xfrm>
          <a:prstGeom prst="rect">
            <a:avLst/>
          </a:prstGeom>
          <a:solidFill>
            <a:srgbClr val="3755FF"/>
          </a:solidFill>
          <a:ln w="9525">
            <a:noFill/>
            <a:miter lim="800000"/>
            <a:headEnd/>
            <a:tailEnd/>
          </a:ln>
          <a:effectLst>
            <a:outerShdw dist="35921" dir="2700000" algn="ctr" rotWithShape="0">
              <a:schemeClr val="tx2"/>
            </a:outerShdw>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300">
          <a:solidFill>
            <a:schemeClr val="tx1"/>
          </a:solidFill>
          <a:latin typeface="+mj-lt"/>
          <a:ea typeface="+mj-ea"/>
          <a:cs typeface="+mj-cs"/>
        </a:defRPr>
      </a:lvl1pPr>
      <a:lvl2pPr algn="ctr" rtl="0" eaLnBrk="0" fontAlgn="base" hangingPunct="0">
        <a:spcBef>
          <a:spcPct val="0"/>
        </a:spcBef>
        <a:spcAft>
          <a:spcPct val="0"/>
        </a:spcAft>
        <a:defRPr sz="4300">
          <a:solidFill>
            <a:schemeClr val="tx1"/>
          </a:solidFill>
          <a:latin typeface="Arial" pitchFamily="34" charset="0"/>
        </a:defRPr>
      </a:lvl2pPr>
      <a:lvl3pPr algn="ctr" rtl="0" eaLnBrk="0" fontAlgn="base" hangingPunct="0">
        <a:spcBef>
          <a:spcPct val="0"/>
        </a:spcBef>
        <a:spcAft>
          <a:spcPct val="0"/>
        </a:spcAft>
        <a:defRPr sz="4300">
          <a:solidFill>
            <a:schemeClr val="tx1"/>
          </a:solidFill>
          <a:latin typeface="Arial" pitchFamily="34" charset="0"/>
        </a:defRPr>
      </a:lvl3pPr>
      <a:lvl4pPr algn="ctr" rtl="0" eaLnBrk="0" fontAlgn="base" hangingPunct="0">
        <a:spcBef>
          <a:spcPct val="0"/>
        </a:spcBef>
        <a:spcAft>
          <a:spcPct val="0"/>
        </a:spcAft>
        <a:defRPr sz="4300">
          <a:solidFill>
            <a:schemeClr val="tx1"/>
          </a:solidFill>
          <a:latin typeface="Arial" pitchFamily="34" charset="0"/>
        </a:defRPr>
      </a:lvl4pPr>
      <a:lvl5pPr algn="ctr" rtl="0" eaLnBrk="0" fontAlgn="base" hangingPunct="0">
        <a:spcBef>
          <a:spcPct val="0"/>
        </a:spcBef>
        <a:spcAft>
          <a:spcPct val="0"/>
        </a:spcAft>
        <a:defRPr sz="4300">
          <a:solidFill>
            <a:schemeClr val="tx1"/>
          </a:solidFill>
          <a:latin typeface="Arial" pitchFamily="34" charset="0"/>
        </a:defRPr>
      </a:lvl5pPr>
      <a:lvl6pPr marL="457200" algn="ctr" rtl="0" eaLnBrk="0" fontAlgn="base" hangingPunct="0">
        <a:spcBef>
          <a:spcPct val="0"/>
        </a:spcBef>
        <a:spcAft>
          <a:spcPct val="0"/>
        </a:spcAft>
        <a:defRPr sz="4300">
          <a:solidFill>
            <a:schemeClr val="tx1"/>
          </a:solidFill>
          <a:latin typeface="Arial" pitchFamily="34" charset="0"/>
        </a:defRPr>
      </a:lvl6pPr>
      <a:lvl7pPr marL="914400" algn="ctr" rtl="0" eaLnBrk="0" fontAlgn="base" hangingPunct="0">
        <a:spcBef>
          <a:spcPct val="0"/>
        </a:spcBef>
        <a:spcAft>
          <a:spcPct val="0"/>
        </a:spcAft>
        <a:defRPr sz="4300">
          <a:solidFill>
            <a:schemeClr val="tx1"/>
          </a:solidFill>
          <a:latin typeface="Arial" pitchFamily="34" charset="0"/>
        </a:defRPr>
      </a:lvl7pPr>
      <a:lvl8pPr marL="1371600" algn="ctr" rtl="0" eaLnBrk="0" fontAlgn="base" hangingPunct="0">
        <a:spcBef>
          <a:spcPct val="0"/>
        </a:spcBef>
        <a:spcAft>
          <a:spcPct val="0"/>
        </a:spcAft>
        <a:defRPr sz="4300">
          <a:solidFill>
            <a:schemeClr val="tx1"/>
          </a:solidFill>
          <a:latin typeface="Arial" pitchFamily="34" charset="0"/>
        </a:defRPr>
      </a:lvl8pPr>
      <a:lvl9pPr marL="1828800" algn="ctr" rtl="0" eaLnBrk="0" fontAlgn="base" hangingPunct="0">
        <a:spcBef>
          <a:spcPct val="0"/>
        </a:spcBef>
        <a:spcAft>
          <a:spcPct val="0"/>
        </a:spcAft>
        <a:defRPr sz="4300">
          <a:solidFill>
            <a:schemeClr val="tx1"/>
          </a:solidFill>
          <a:latin typeface="Arial" pitchFamily="34" charset="0"/>
        </a:defRPr>
      </a:lvl9pPr>
    </p:titleStyle>
    <p:bodyStyle>
      <a:lvl1pPr marL="258763" indent="-258763" algn="l" rtl="0" eaLnBrk="0" fontAlgn="base" hangingPunct="0">
        <a:spcBef>
          <a:spcPct val="20000"/>
        </a:spcBef>
        <a:spcAft>
          <a:spcPct val="0"/>
        </a:spcAft>
        <a:buClr>
          <a:srgbClr val="EB8045"/>
        </a:buClr>
        <a:buFont typeface="Wingdings" panose="05000000000000000000" pitchFamily="2" charset="2"/>
        <a:buChar char=""/>
        <a:defRPr sz="2700">
          <a:solidFill>
            <a:schemeClr val="tx1"/>
          </a:solidFill>
          <a:latin typeface="+mn-lt"/>
          <a:ea typeface="+mn-ea"/>
          <a:cs typeface="+mn-cs"/>
        </a:defRPr>
      </a:lvl1pPr>
      <a:lvl2pPr marL="644525" indent="-257175" algn="l" rtl="0" eaLnBrk="0" fontAlgn="base" hangingPunct="0">
        <a:spcBef>
          <a:spcPct val="20000"/>
        </a:spcBef>
        <a:spcAft>
          <a:spcPct val="0"/>
        </a:spcAft>
        <a:buClr>
          <a:srgbClr val="478097"/>
        </a:buClr>
        <a:buFont typeface="Wingdings" panose="05000000000000000000" pitchFamily="2" charset="2"/>
        <a:buChar char=""/>
        <a:defRPr sz="2500">
          <a:solidFill>
            <a:schemeClr val="tx1"/>
          </a:solidFill>
          <a:latin typeface="+mn-lt"/>
        </a:defRPr>
      </a:lvl2pPr>
      <a:lvl3pPr marL="1031875" indent="-257175" algn="l" rtl="0" eaLnBrk="0" fontAlgn="base" hangingPunct="0">
        <a:spcBef>
          <a:spcPct val="20000"/>
        </a:spcBef>
        <a:spcAft>
          <a:spcPct val="0"/>
        </a:spcAft>
        <a:buClr>
          <a:srgbClr val="EB8045"/>
        </a:buClr>
        <a:buFont typeface="Wingdings" panose="05000000000000000000" pitchFamily="2" charset="2"/>
        <a:buChar char=""/>
        <a:defRPr sz="2300">
          <a:solidFill>
            <a:schemeClr val="tx1"/>
          </a:solidFill>
          <a:latin typeface="+mn-lt"/>
        </a:defRPr>
      </a:lvl3pPr>
      <a:lvl4pPr marL="1419225" indent="-257175" algn="l" rtl="0" eaLnBrk="0" fontAlgn="base" hangingPunct="0">
        <a:spcBef>
          <a:spcPct val="20000"/>
        </a:spcBef>
        <a:spcAft>
          <a:spcPct val="0"/>
        </a:spcAft>
        <a:buClr>
          <a:srgbClr val="478097"/>
        </a:buClr>
        <a:buFont typeface="Wingdings" panose="05000000000000000000" pitchFamily="2" charset="2"/>
        <a:buChar char=""/>
        <a:defRPr sz="2000">
          <a:solidFill>
            <a:schemeClr val="tx1"/>
          </a:solidFill>
          <a:latin typeface="+mn-lt"/>
        </a:defRPr>
      </a:lvl4pPr>
      <a:lvl5pPr marL="1806575" indent="-258763" algn="l" rtl="0" eaLnBrk="0" fontAlgn="base" hangingPunct="0">
        <a:spcBef>
          <a:spcPct val="20000"/>
        </a:spcBef>
        <a:spcAft>
          <a:spcPct val="0"/>
        </a:spcAft>
        <a:buClr>
          <a:srgbClr val="EB8045"/>
        </a:buClr>
        <a:buFont typeface="Wingdings" panose="05000000000000000000" pitchFamily="2" charset="2"/>
        <a:buChar char=""/>
        <a:defRPr sz="2000">
          <a:solidFill>
            <a:schemeClr val="tx1"/>
          </a:solidFill>
          <a:latin typeface="+mn-lt"/>
        </a:defRPr>
      </a:lvl5pPr>
      <a:lvl6pPr marL="2263775" indent="-258763" algn="l" rtl="0" eaLnBrk="0" fontAlgn="base" hangingPunct="0">
        <a:spcBef>
          <a:spcPct val="20000"/>
        </a:spcBef>
        <a:spcAft>
          <a:spcPct val="0"/>
        </a:spcAft>
        <a:buClr>
          <a:srgbClr val="EB8045"/>
        </a:buClr>
        <a:buFont typeface="Wingdings" pitchFamily="2" charset="2"/>
        <a:buChar char=""/>
        <a:defRPr sz="2000">
          <a:solidFill>
            <a:schemeClr val="tx1"/>
          </a:solidFill>
          <a:latin typeface="+mn-lt"/>
        </a:defRPr>
      </a:lvl6pPr>
      <a:lvl7pPr marL="2720975" indent="-258763" algn="l" rtl="0" eaLnBrk="0" fontAlgn="base" hangingPunct="0">
        <a:spcBef>
          <a:spcPct val="20000"/>
        </a:spcBef>
        <a:spcAft>
          <a:spcPct val="0"/>
        </a:spcAft>
        <a:buClr>
          <a:srgbClr val="EB8045"/>
        </a:buClr>
        <a:buFont typeface="Wingdings" pitchFamily="2" charset="2"/>
        <a:buChar char=""/>
        <a:defRPr sz="2000">
          <a:solidFill>
            <a:schemeClr val="tx1"/>
          </a:solidFill>
          <a:latin typeface="+mn-lt"/>
        </a:defRPr>
      </a:lvl7pPr>
      <a:lvl8pPr marL="3178175" indent="-258763" algn="l" rtl="0" eaLnBrk="0" fontAlgn="base" hangingPunct="0">
        <a:spcBef>
          <a:spcPct val="20000"/>
        </a:spcBef>
        <a:spcAft>
          <a:spcPct val="0"/>
        </a:spcAft>
        <a:buClr>
          <a:srgbClr val="EB8045"/>
        </a:buClr>
        <a:buFont typeface="Wingdings" pitchFamily="2" charset="2"/>
        <a:buChar char=""/>
        <a:defRPr sz="2000">
          <a:solidFill>
            <a:schemeClr val="tx1"/>
          </a:solidFill>
          <a:latin typeface="+mn-lt"/>
        </a:defRPr>
      </a:lvl8pPr>
      <a:lvl9pPr marL="3635375" indent="-258763" algn="l" rtl="0" eaLnBrk="0" fontAlgn="base" hangingPunct="0">
        <a:spcBef>
          <a:spcPct val="20000"/>
        </a:spcBef>
        <a:spcAft>
          <a:spcPct val="0"/>
        </a:spcAft>
        <a:buClr>
          <a:srgbClr val="EB8045"/>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2E7664-75FD-4563-A8EA-636588EDBE69}" type="datetimeFigureOut">
              <a:rPr lang="en-US" smtClean="0"/>
              <a:t>10/4/2022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E5D1F-F7B4-4146-A12F-3BD2F2C50174}" type="slidenum">
              <a:rPr lang="en-US" smtClean="0"/>
              <a:t>‹#›</a:t>
            </a:fld>
            <a:endParaRPr lang="en-US"/>
          </a:p>
        </p:txBody>
      </p:sp>
      <p:sp>
        <p:nvSpPr>
          <p:cNvPr id="7" name="Line 10"/>
          <p:cNvSpPr>
            <a:spLocks noChangeShapeType="1"/>
          </p:cNvSpPr>
          <p:nvPr userDrawn="1"/>
        </p:nvSpPr>
        <p:spPr bwMode="auto">
          <a:xfrm>
            <a:off x="423863" y="841375"/>
            <a:ext cx="8551862" cy="0"/>
          </a:xfrm>
          <a:prstGeom prst="line">
            <a:avLst/>
          </a:prstGeom>
          <a:noFill/>
          <a:ln w="38100">
            <a:solidFill>
              <a:schemeClr val="bg2"/>
            </a:solidFill>
            <a:round/>
            <a:headEnd/>
            <a:tailEnd/>
          </a:ln>
          <a:effectLst/>
        </p:spPr>
        <p:txBody>
          <a:bodyPr>
            <a:spAutoFit/>
          </a:bodyPr>
          <a:lstStyle/>
          <a:p>
            <a:pPr eaLnBrk="1" hangingPunct="1">
              <a:defRPr/>
            </a:pPr>
            <a:endParaRPr lang="en-US" sz="1600" b="0" u="none">
              <a:latin typeface="Arial" charset="0"/>
            </a:endParaRPr>
          </a:p>
        </p:txBody>
      </p:sp>
      <p:sp>
        <p:nvSpPr>
          <p:cNvPr id="8" name="Rectangle 13"/>
          <p:cNvSpPr>
            <a:spLocks noChangeArrowheads="1"/>
          </p:cNvSpPr>
          <p:nvPr userDrawn="1"/>
        </p:nvSpPr>
        <p:spPr bwMode="auto">
          <a:xfrm>
            <a:off x="8421688" y="6584950"/>
            <a:ext cx="596900" cy="304800"/>
          </a:xfrm>
          <a:prstGeom prst="rect">
            <a:avLst/>
          </a:prstGeom>
          <a:noFill/>
          <a:ln w="38100">
            <a:noFill/>
            <a:miter lim="800000"/>
            <a:headEnd/>
            <a:tailEnd/>
          </a:ln>
          <a:effec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eaLnBrk="1" hangingPunct="1"/>
            <a:r>
              <a:rPr lang="en-US" altLang="en-US" sz="1400" u="none">
                <a:cs typeface="Arial" panose="020B0604020202020204" pitchFamily="34" charset="0"/>
              </a:rPr>
              <a:t>2–</a:t>
            </a:r>
            <a:fld id="{C2A455FC-8EA4-4E78-B36B-9960C636CB95}" type="slidenum">
              <a:rPr lang="en-US" altLang="en-US" sz="1400" u="none"/>
              <a:pPr algn="ctr" eaLnBrk="1" hangingPunct="1"/>
              <a:t>‹#›</a:t>
            </a:fld>
            <a:endParaRPr lang="en-US" altLang="en-US" sz="1400" u="none"/>
          </a:p>
        </p:txBody>
      </p:sp>
    </p:spTree>
    <p:extLst>
      <p:ext uri="{BB962C8B-B14F-4D97-AF65-F5344CB8AC3E}">
        <p14:creationId xmlns:p14="http://schemas.microsoft.com/office/powerpoint/2010/main" val="328425086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Lecture# 2</a:t>
            </a:r>
            <a:br>
              <a:rPr lang="en-US" b="1" dirty="0" smtClean="0"/>
            </a:br>
            <a:r>
              <a:rPr lang="en-US" b="1" dirty="0" smtClean="0"/>
              <a:t>Introduction to Financial Statements</a:t>
            </a:r>
            <a:endParaRPr lang="en-US" b="1" dirty="0"/>
          </a:p>
        </p:txBody>
      </p:sp>
      <p:sp>
        <p:nvSpPr>
          <p:cNvPr id="2" name="Slide Number Placeholder 1"/>
          <p:cNvSpPr>
            <a:spLocks noGrp="1"/>
          </p:cNvSpPr>
          <p:nvPr>
            <p:ph type="sldNum" sz="quarter" idx="12"/>
          </p:nvPr>
        </p:nvSpPr>
        <p:spPr/>
        <p:txBody>
          <a:bodyPr/>
          <a:lstStyle/>
          <a:p>
            <a:fld id="{86CE5D1F-F7B4-4146-A12F-3BD2F2C50174}" type="slidenum">
              <a:rPr lang="en-US" smtClean="0"/>
              <a:t>1</a:t>
            </a:fld>
            <a:endParaRPr lang="en-US"/>
          </a:p>
        </p:txBody>
      </p:sp>
    </p:spTree>
    <p:extLst>
      <p:ext uri="{BB962C8B-B14F-4D97-AF65-F5344CB8AC3E}">
        <p14:creationId xmlns:p14="http://schemas.microsoft.com/office/powerpoint/2010/main" val="104523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352550" y="960531"/>
            <a:ext cx="314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eaLnBrk="1" hangingPunct="1"/>
            <a:r>
              <a:rPr lang="en-US" altLang="en-US" u="none">
                <a:cs typeface="Times New Roman" panose="02020603050405020304" pitchFamily="18" charset="0"/>
              </a:rPr>
              <a:t>What are liabilities?</a:t>
            </a:r>
            <a:r>
              <a:rPr lang="en-US" altLang="en-US" sz="2800" u="none"/>
              <a:t> </a:t>
            </a:r>
          </a:p>
        </p:txBody>
      </p:sp>
      <p:grpSp>
        <p:nvGrpSpPr>
          <p:cNvPr id="2" name="Group 5"/>
          <p:cNvGrpSpPr>
            <a:grpSpLocks/>
          </p:cNvGrpSpPr>
          <p:nvPr/>
        </p:nvGrpSpPr>
        <p:grpSpPr bwMode="auto">
          <a:xfrm>
            <a:off x="438150" y="1547100"/>
            <a:ext cx="8004175" cy="1217006"/>
            <a:chOff x="296" y="1746"/>
            <a:chExt cx="5042" cy="726"/>
          </a:xfrm>
        </p:grpSpPr>
        <p:sp>
          <p:nvSpPr>
            <p:cNvPr id="7184" name="Rectangle 6"/>
            <p:cNvSpPr>
              <a:spLocks noChangeArrowheads="1"/>
            </p:cNvSpPr>
            <p:nvPr/>
          </p:nvSpPr>
          <p:spPr bwMode="auto">
            <a:xfrm>
              <a:off x="927" y="2184"/>
              <a:ext cx="1056" cy="288"/>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7185" name="Text Box 7"/>
            <p:cNvSpPr txBox="1">
              <a:spLocks noChangeArrowheads="1"/>
            </p:cNvSpPr>
            <p:nvPr/>
          </p:nvSpPr>
          <p:spPr bwMode="auto">
            <a:xfrm>
              <a:off x="1079" y="1746"/>
              <a:ext cx="425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u="none" dirty="0">
                  <a:cs typeface="Times New Roman" panose="02020603050405020304" pitchFamily="18" charset="0"/>
                </a:rPr>
                <a:t>Liabilities</a:t>
              </a:r>
              <a:r>
                <a:rPr lang="en-US" altLang="en-US" u="none" dirty="0">
                  <a:solidFill>
                    <a:schemeClr val="accent1"/>
                  </a:solidFill>
                  <a:cs typeface="Times New Roman" panose="02020603050405020304" pitchFamily="18" charset="0"/>
                </a:rPr>
                <a:t> </a:t>
              </a:r>
              <a:r>
                <a:rPr lang="en-US" altLang="en-US" u="none" dirty="0">
                  <a:cs typeface="Times New Roman" panose="02020603050405020304" pitchFamily="18" charset="0"/>
                </a:rPr>
                <a:t>are debts or obligations of a business</a:t>
              </a:r>
              <a:endParaRPr lang="en-US" altLang="en-US" sz="2800" u="none" dirty="0"/>
            </a:p>
          </p:txBody>
        </p:sp>
        <p:sp>
          <p:nvSpPr>
            <p:cNvPr id="7186" name="Text Box 8"/>
            <p:cNvSpPr txBox="1">
              <a:spLocks noChangeArrowheads="1"/>
            </p:cNvSpPr>
            <p:nvPr/>
          </p:nvSpPr>
          <p:spPr bwMode="auto">
            <a:xfrm>
              <a:off x="296" y="1791"/>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66"/>
                  </a:solidFill>
                </a:rPr>
                <a:t>ANSWER:</a:t>
              </a:r>
            </a:p>
          </p:txBody>
        </p:sp>
      </p:grpSp>
      <p:grpSp>
        <p:nvGrpSpPr>
          <p:cNvPr id="4" name="Group 12"/>
          <p:cNvGrpSpPr>
            <a:grpSpLocks/>
          </p:cNvGrpSpPr>
          <p:nvPr/>
        </p:nvGrpSpPr>
        <p:grpSpPr bwMode="auto">
          <a:xfrm>
            <a:off x="419412" y="3545666"/>
            <a:ext cx="8023225" cy="2724773"/>
            <a:chOff x="296" y="1791"/>
            <a:chExt cx="5054" cy="1098"/>
          </a:xfrm>
        </p:grpSpPr>
        <p:sp>
          <p:nvSpPr>
            <p:cNvPr id="7178" name="Rectangle 13"/>
            <p:cNvSpPr>
              <a:spLocks noChangeArrowheads="1"/>
            </p:cNvSpPr>
            <p:nvPr/>
          </p:nvSpPr>
          <p:spPr bwMode="auto">
            <a:xfrm>
              <a:off x="912" y="2167"/>
              <a:ext cx="1632" cy="288"/>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grpSp>
          <p:nvGrpSpPr>
            <p:cNvPr id="7179" name="Group 14"/>
            <p:cNvGrpSpPr>
              <a:grpSpLocks/>
            </p:cNvGrpSpPr>
            <p:nvPr/>
          </p:nvGrpSpPr>
          <p:grpSpPr bwMode="auto">
            <a:xfrm>
              <a:off x="296" y="1791"/>
              <a:ext cx="5054" cy="1098"/>
              <a:chOff x="296" y="1791"/>
              <a:chExt cx="5054" cy="1098"/>
            </a:xfrm>
          </p:grpSpPr>
          <p:sp>
            <p:nvSpPr>
              <p:cNvPr id="7180" name="Text Box 15"/>
              <p:cNvSpPr txBox="1">
                <a:spLocks noChangeArrowheads="1"/>
              </p:cNvSpPr>
              <p:nvPr/>
            </p:nvSpPr>
            <p:spPr bwMode="auto">
              <a:xfrm>
                <a:off x="1091" y="1810"/>
                <a:ext cx="4259" cy="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u="none" dirty="0">
                    <a:cs typeface="Times New Roman" panose="02020603050405020304" pitchFamily="18" charset="0"/>
                  </a:rPr>
                  <a:t>Owner’s equity</a:t>
                </a:r>
                <a:r>
                  <a:rPr lang="en-US" altLang="en-US" u="none" dirty="0">
                    <a:solidFill>
                      <a:schemeClr val="accent1"/>
                    </a:solidFill>
                    <a:cs typeface="Times New Roman" panose="02020603050405020304" pitchFamily="18" charset="0"/>
                  </a:rPr>
                  <a:t> </a:t>
                </a:r>
                <a:r>
                  <a:rPr lang="en-US" altLang="en-US" u="none" dirty="0">
                    <a:cs typeface="Times New Roman" panose="02020603050405020304" pitchFamily="18" charset="0"/>
                  </a:rPr>
                  <a:t>is the term used by sole proprietorships. It is the financial interest of an owner of a business. It is also called proprietorship or net worth </a:t>
                </a:r>
                <a:r>
                  <a:rPr lang="en-US" altLang="en-US" u="none" dirty="0" smtClean="0">
                    <a:cs typeface="Times New Roman" panose="02020603050405020304" pitchFamily="18" charset="0"/>
                  </a:rPr>
                  <a:t>.</a:t>
                </a:r>
              </a:p>
              <a:p>
                <a:endParaRPr lang="en-US" altLang="en-US" u="none" dirty="0">
                  <a:cs typeface="Times New Roman" panose="02020603050405020304" pitchFamily="18" charset="0"/>
                </a:endParaRPr>
              </a:p>
              <a:p>
                <a:r>
                  <a:rPr lang="en-US" altLang="en-US" u="none" dirty="0"/>
                  <a:t>Therefore, owners’ equity is always equal</a:t>
                </a:r>
              </a:p>
              <a:p>
                <a:r>
                  <a:rPr lang="en-US" altLang="en-US" u="none" dirty="0"/>
                  <a:t>to total assets minus total liabilities.</a:t>
                </a:r>
                <a:endParaRPr lang="en-US" altLang="en-US" u="none" dirty="0"/>
              </a:p>
            </p:txBody>
          </p:sp>
          <p:sp>
            <p:nvSpPr>
              <p:cNvPr id="7181" name="Text Box 16"/>
              <p:cNvSpPr txBox="1">
                <a:spLocks noChangeArrowheads="1"/>
              </p:cNvSpPr>
              <p:nvPr/>
            </p:nvSpPr>
            <p:spPr bwMode="auto">
              <a:xfrm>
                <a:off x="296" y="1791"/>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66"/>
                    </a:solidFill>
                  </a:rPr>
                  <a:t>ANSWER:</a:t>
                </a:r>
              </a:p>
            </p:txBody>
          </p:sp>
        </p:grpSp>
      </p:grpSp>
      <p:sp>
        <p:nvSpPr>
          <p:cNvPr id="7177" name="Text Box 18"/>
          <p:cNvSpPr txBox="1">
            <a:spLocks noChangeArrowheads="1"/>
          </p:cNvSpPr>
          <p:nvPr/>
        </p:nvSpPr>
        <p:spPr bwMode="auto">
          <a:xfrm>
            <a:off x="1318822" y="280707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pPr>
            <a:r>
              <a:rPr lang="en-US" altLang="en-US" u="none" dirty="0"/>
              <a:t>What is owner’s equity?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28650" y="914400"/>
            <a:ext cx="7886700" cy="5262563"/>
          </a:xfrm>
        </p:spPr>
        <p:txBody>
          <a:bodyPr/>
          <a:lstStyle/>
          <a:p>
            <a:r>
              <a:rPr lang="en-US" sz="2400" b="1" dirty="0">
                <a:latin typeface="LisboaSansOSF-Bold"/>
              </a:rPr>
              <a:t>Increases in Owners’ </a:t>
            </a:r>
            <a:r>
              <a:rPr lang="en-US" sz="2400" b="1" dirty="0" smtClean="0">
                <a:latin typeface="LisboaSansOSF-Bold"/>
              </a:rPr>
              <a:t>Equity : </a:t>
            </a:r>
            <a:r>
              <a:rPr lang="en-US" sz="2400" dirty="0"/>
              <a:t>The owners’ equity in a business comes from </a:t>
            </a:r>
            <a:r>
              <a:rPr lang="en-US" sz="2400" dirty="0" smtClean="0"/>
              <a:t>two primary sources</a:t>
            </a:r>
            <a:r>
              <a:rPr lang="en-US" sz="2400" dirty="0"/>
              <a:t>.</a:t>
            </a:r>
            <a:endParaRPr lang="en-US" sz="2400" dirty="0" smtClean="0"/>
          </a:p>
          <a:p>
            <a:pPr marL="0" indent="0">
              <a:buNone/>
            </a:pPr>
            <a:endParaRPr lang="en-US" sz="2400" dirty="0"/>
          </a:p>
          <a:p>
            <a:r>
              <a:rPr lang="en-US" sz="2400" dirty="0"/>
              <a:t>1. </a:t>
            </a:r>
            <a:r>
              <a:rPr lang="en-US" sz="2400" i="1" dirty="0"/>
              <a:t>Investments of cash or other assets </a:t>
            </a:r>
            <a:r>
              <a:rPr lang="en-US" sz="2400" dirty="0"/>
              <a:t>by owners.</a:t>
            </a:r>
          </a:p>
          <a:p>
            <a:r>
              <a:rPr lang="en-US" sz="2400" dirty="0"/>
              <a:t>2. </a:t>
            </a:r>
            <a:r>
              <a:rPr lang="en-US" sz="2400" i="1" dirty="0"/>
              <a:t>Earnings </a:t>
            </a:r>
            <a:r>
              <a:rPr lang="en-US" sz="2400" dirty="0"/>
              <a:t>from profitable operation of the business</a:t>
            </a:r>
            <a:r>
              <a:rPr lang="en-US" sz="2400" dirty="0" smtClean="0"/>
              <a:t>.</a:t>
            </a:r>
          </a:p>
          <a:p>
            <a:endParaRPr lang="en-US" sz="2400" b="1" dirty="0">
              <a:latin typeface="LisboaSansOSF-Bold"/>
            </a:endParaRPr>
          </a:p>
          <a:p>
            <a:r>
              <a:rPr lang="en-US" sz="2400" b="1" dirty="0"/>
              <a:t>Decreases in Owners’ </a:t>
            </a:r>
            <a:r>
              <a:rPr lang="en-US" sz="2400" b="1" dirty="0" smtClean="0"/>
              <a:t>Equity:  </a:t>
            </a:r>
            <a:r>
              <a:rPr lang="en-US" sz="2400" dirty="0"/>
              <a:t>Decreases in owners’ equity also are caused in </a:t>
            </a:r>
            <a:r>
              <a:rPr lang="en-US" sz="2400" dirty="0" smtClean="0"/>
              <a:t>two ways.</a:t>
            </a:r>
          </a:p>
          <a:p>
            <a:pPr marL="0" indent="0">
              <a:buNone/>
            </a:pPr>
            <a:endParaRPr lang="en-US" sz="2400" dirty="0"/>
          </a:p>
          <a:p>
            <a:r>
              <a:rPr lang="en-US" sz="2400" dirty="0"/>
              <a:t>1. </a:t>
            </a:r>
            <a:r>
              <a:rPr lang="en-US" sz="2400" i="1" dirty="0"/>
              <a:t>Payments of cash or transfers of other assets </a:t>
            </a:r>
            <a:r>
              <a:rPr lang="en-US" sz="2400" dirty="0"/>
              <a:t>to owners.</a:t>
            </a:r>
          </a:p>
          <a:p>
            <a:r>
              <a:rPr lang="en-US" sz="2400" dirty="0"/>
              <a:t>2. </a:t>
            </a:r>
            <a:r>
              <a:rPr lang="en-US" sz="2400" i="1" dirty="0"/>
              <a:t>Losses </a:t>
            </a:r>
            <a:r>
              <a:rPr lang="en-US" sz="2400" dirty="0"/>
              <a:t>from unprofitable operation of the business.</a:t>
            </a:r>
            <a:endParaRPr lang="en-US" sz="2400" b="1" dirty="0" smtClean="0">
              <a:latin typeface="LisboaSansOSF-Bold"/>
            </a:endParaRPr>
          </a:p>
          <a:p>
            <a:endParaRPr lang="en-US" dirty="0"/>
          </a:p>
        </p:txBody>
      </p:sp>
      <p:sp>
        <p:nvSpPr>
          <p:cNvPr id="2" name="Slide Number Placeholder 1"/>
          <p:cNvSpPr>
            <a:spLocks noGrp="1"/>
          </p:cNvSpPr>
          <p:nvPr>
            <p:ph type="sldNum" sz="quarter" idx="12"/>
          </p:nvPr>
        </p:nvSpPr>
        <p:spPr/>
        <p:txBody>
          <a:bodyPr/>
          <a:lstStyle/>
          <a:p>
            <a:fld id="{86CE5D1F-F7B4-4146-A12F-3BD2F2C50174}" type="slidenum">
              <a:rPr lang="en-US" smtClean="0"/>
              <a:t>11</a:t>
            </a:fld>
            <a:endParaRPr lang="en-US"/>
          </a:p>
        </p:txBody>
      </p:sp>
    </p:spTree>
    <p:extLst>
      <p:ext uri="{BB962C8B-B14F-4D97-AF65-F5344CB8AC3E}">
        <p14:creationId xmlns:p14="http://schemas.microsoft.com/office/powerpoint/2010/main" val="17600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4252913" y="5108575"/>
            <a:ext cx="520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b="0" u="none">
                <a:solidFill>
                  <a:srgbClr val="FFFFFF"/>
                </a:solidFill>
                <a:latin typeface="Bazooka" charset="0"/>
              </a:rPr>
              <a:t>37</a:t>
            </a:r>
          </a:p>
        </p:txBody>
      </p:sp>
      <p:sp>
        <p:nvSpPr>
          <p:cNvPr id="17412" name="Rectangle 3"/>
          <p:cNvSpPr>
            <a:spLocks noChangeArrowheads="1"/>
          </p:cNvSpPr>
          <p:nvPr/>
        </p:nvSpPr>
        <p:spPr bwMode="auto">
          <a:xfrm>
            <a:off x="609600" y="2032000"/>
            <a:ext cx="8229600" cy="3390900"/>
          </a:xfrm>
          <a:prstGeom prst="rect">
            <a:avLst/>
          </a:prstGeom>
          <a:solidFill>
            <a:srgbClr val="EDFCD8"/>
          </a:solidFill>
          <a:ln w="38100">
            <a:solidFill>
              <a:schemeClr val="tx2"/>
            </a:solidFill>
            <a:miter lim="800000"/>
            <a:headEnd/>
            <a:tailEnd/>
          </a:ln>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endParaRPr lang="en-US" altLang="en-US" sz="2800" u="none">
              <a:solidFill>
                <a:srgbClr val="000000"/>
              </a:solidFill>
            </a:endParaRPr>
          </a:p>
          <a:p>
            <a:pPr algn="ctr"/>
            <a:endParaRPr lang="en-US" altLang="en-US" sz="2800" u="none">
              <a:solidFill>
                <a:srgbClr val="000000"/>
              </a:solidFill>
            </a:endParaRPr>
          </a:p>
          <a:p>
            <a:pPr algn="ctr"/>
            <a:endParaRPr lang="en-US" altLang="en-US" sz="2800" u="none">
              <a:solidFill>
                <a:srgbClr val="000000"/>
              </a:solidFill>
            </a:endParaRPr>
          </a:p>
          <a:p>
            <a:endParaRPr lang="en-US" altLang="en-US" sz="2000" u="none">
              <a:solidFill>
                <a:srgbClr val="000000"/>
              </a:solidFill>
              <a:latin typeface="Times New Roman" panose="02020603050405020304" pitchFamily="18" charset="0"/>
            </a:endParaRPr>
          </a:p>
          <a:p>
            <a:r>
              <a:rPr lang="en-US" altLang="en-US" sz="1800" u="none">
                <a:solidFill>
                  <a:srgbClr val="000000"/>
                </a:solidFill>
              </a:rPr>
              <a:t>   Carolyn Wells, Capital, December 1, 2013</a:t>
            </a:r>
          </a:p>
          <a:p>
            <a:r>
              <a:rPr lang="en-US" altLang="en-US" sz="1800" u="none">
                <a:solidFill>
                  <a:srgbClr val="000000"/>
                </a:solidFill>
              </a:rPr>
              <a:t>   Net Income for December</a:t>
            </a:r>
          </a:p>
          <a:p>
            <a:r>
              <a:rPr lang="en-US" altLang="en-US" sz="1800" u="none">
                <a:solidFill>
                  <a:srgbClr val="000000"/>
                </a:solidFill>
              </a:rPr>
              <a:t>   Less Withdrawals for December</a:t>
            </a:r>
          </a:p>
          <a:p>
            <a:r>
              <a:rPr lang="en-US" altLang="en-US" sz="1800" u="none">
                <a:solidFill>
                  <a:srgbClr val="000000"/>
                </a:solidFill>
              </a:rPr>
              <a:t>   Increase in Capital</a:t>
            </a:r>
          </a:p>
          <a:p>
            <a:r>
              <a:rPr lang="en-US" altLang="en-US" sz="1800" u="none">
                <a:solidFill>
                  <a:srgbClr val="000000"/>
                </a:solidFill>
              </a:rPr>
              <a:t>   Carolyn Wells, Capital, December 31, 2013</a:t>
            </a:r>
          </a:p>
          <a:p>
            <a:endParaRPr lang="en-US" altLang="en-US" sz="2000" u="none">
              <a:solidFill>
                <a:srgbClr val="000000"/>
              </a:solidFill>
              <a:latin typeface="Times New Roman" panose="02020603050405020304" pitchFamily="18" charset="0"/>
            </a:endParaRPr>
          </a:p>
        </p:txBody>
      </p:sp>
      <p:sp>
        <p:nvSpPr>
          <p:cNvPr id="17413" name="Rectangle 4"/>
          <p:cNvSpPr>
            <a:spLocks noChangeArrowheads="1"/>
          </p:cNvSpPr>
          <p:nvPr/>
        </p:nvSpPr>
        <p:spPr bwMode="auto">
          <a:xfrm>
            <a:off x="5410200" y="3937000"/>
            <a:ext cx="1752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chemeClr val="tx2"/>
                </a:solidFill>
              </a:rPr>
              <a:t>$38,350.00</a:t>
            </a:r>
          </a:p>
          <a:p>
            <a:r>
              <a:rPr lang="en-US" altLang="en-US" sz="1800">
                <a:solidFill>
                  <a:schemeClr val="tx2"/>
                </a:solidFill>
              </a:rPr>
              <a:t>    5,000.00</a:t>
            </a:r>
            <a:endParaRPr lang="en-US" altLang="en-US" sz="1800" u="none">
              <a:solidFill>
                <a:schemeClr val="tx2"/>
              </a:solidFill>
            </a:endParaRPr>
          </a:p>
        </p:txBody>
      </p:sp>
      <p:sp>
        <p:nvSpPr>
          <p:cNvPr id="17414" name="Rectangle 5"/>
          <p:cNvSpPr>
            <a:spLocks noChangeArrowheads="1"/>
          </p:cNvSpPr>
          <p:nvPr/>
        </p:nvSpPr>
        <p:spPr bwMode="auto">
          <a:xfrm>
            <a:off x="7162800" y="3632200"/>
            <a:ext cx="18288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pPr>
            <a:r>
              <a:rPr lang="en-US" altLang="en-US" sz="1800" u="none">
                <a:solidFill>
                  <a:srgbClr val="000000"/>
                </a:solidFill>
              </a:rPr>
              <a:t>  $100,000.00</a:t>
            </a:r>
          </a:p>
          <a:p>
            <a:endParaRPr lang="en-US" altLang="en-US" sz="1800">
              <a:solidFill>
                <a:srgbClr val="000000"/>
              </a:solidFill>
            </a:endParaRPr>
          </a:p>
          <a:p>
            <a:endParaRPr lang="en-US" altLang="en-US" sz="1800">
              <a:solidFill>
                <a:srgbClr val="000000"/>
              </a:solidFill>
            </a:endParaRPr>
          </a:p>
          <a:p>
            <a:r>
              <a:rPr lang="en-US" altLang="en-US" sz="1800">
                <a:solidFill>
                  <a:srgbClr val="000000"/>
                </a:solidFill>
              </a:rPr>
              <a:t>     33,350.00</a:t>
            </a:r>
          </a:p>
          <a:p>
            <a:r>
              <a:rPr lang="en-US" altLang="en-US" sz="1800" u="none">
                <a:solidFill>
                  <a:srgbClr val="000000"/>
                </a:solidFill>
              </a:rPr>
              <a:t> $133,350.00</a:t>
            </a:r>
          </a:p>
        </p:txBody>
      </p:sp>
      <p:sp>
        <p:nvSpPr>
          <p:cNvPr id="17415" name="Line 6"/>
          <p:cNvSpPr>
            <a:spLocks noChangeShapeType="1"/>
          </p:cNvSpPr>
          <p:nvPr/>
        </p:nvSpPr>
        <p:spPr bwMode="auto">
          <a:xfrm>
            <a:off x="7488238" y="5080000"/>
            <a:ext cx="990600" cy="0"/>
          </a:xfrm>
          <a:prstGeom prst="line">
            <a:avLst/>
          </a:prstGeom>
          <a:noFill/>
          <a:ln w="57150" cmpd="thinThick">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5527" name="Text Box 7"/>
          <p:cNvSpPr txBox="1">
            <a:spLocks noChangeArrowheads="1"/>
          </p:cNvSpPr>
          <p:nvPr/>
        </p:nvSpPr>
        <p:spPr bwMode="auto">
          <a:xfrm>
            <a:off x="928688" y="2120900"/>
            <a:ext cx="731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r>
              <a:rPr lang="en-US" altLang="en-US" sz="2000" u="none">
                <a:solidFill>
                  <a:srgbClr val="000000"/>
                </a:solidFill>
              </a:rPr>
              <a:t>Wells’ Consulting Services</a:t>
            </a:r>
          </a:p>
          <a:p>
            <a:pPr algn="ctr"/>
            <a:r>
              <a:rPr lang="en-US" altLang="en-US" sz="2000" u="none">
                <a:solidFill>
                  <a:srgbClr val="000000"/>
                </a:solidFill>
              </a:rPr>
              <a:t>Statement of Owner’s Equity</a:t>
            </a:r>
          </a:p>
          <a:p>
            <a:pPr algn="ctr"/>
            <a:r>
              <a:rPr lang="en-US" altLang="en-US" sz="2000" u="none">
                <a:solidFill>
                  <a:srgbClr val="000000"/>
                </a:solidFill>
              </a:rPr>
              <a:t>Month Ended December 31, 2013</a:t>
            </a:r>
          </a:p>
        </p:txBody>
      </p:sp>
      <p:sp>
        <p:nvSpPr>
          <p:cNvPr id="17417" name="Text Box 10"/>
          <p:cNvSpPr txBox="1">
            <a:spLocks noChangeArrowheads="1"/>
          </p:cNvSpPr>
          <p:nvPr/>
        </p:nvSpPr>
        <p:spPr bwMode="auto">
          <a:xfrm>
            <a:off x="1441450" y="1184275"/>
            <a:ext cx="6559550" cy="588963"/>
          </a:xfrm>
          <a:prstGeom prst="rect">
            <a:avLst/>
          </a:prstGeom>
          <a:solidFill>
            <a:srgbClr val="FFFF99"/>
          </a:solidFill>
          <a:ln w="9525">
            <a:solidFill>
              <a:schemeClr val="tx1"/>
            </a:solidFill>
            <a:miter lim="800000"/>
            <a:headEnd/>
            <a:tailEnd/>
          </a:ln>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spcBef>
                <a:spcPct val="50000"/>
              </a:spcBef>
            </a:pPr>
            <a:r>
              <a:rPr lang="en-US" altLang="en-US" sz="3200" u="none"/>
              <a:t>A Statement of Owner’s Equity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75527">
                                            <p:txEl>
                                              <p:pRg st="0" end="0"/>
                                            </p:txEl>
                                          </p:spTgt>
                                        </p:tgtEl>
                                        <p:attrNameLst>
                                          <p:attrName>style.visibility</p:attrName>
                                        </p:attrNameLst>
                                      </p:cBhvr>
                                      <p:to>
                                        <p:strVal val="visible"/>
                                      </p:to>
                                    </p:set>
                                    <p:animEffect transition="in" filter="blinds(horizontal)">
                                      <p:cBhvr>
                                        <p:cTn id="7" dur="500"/>
                                        <p:tgtEl>
                                          <p:spTgt spid="875527">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75527">
                                            <p:txEl>
                                              <p:pRg st="1" end="1"/>
                                            </p:txEl>
                                          </p:spTgt>
                                        </p:tgtEl>
                                        <p:attrNameLst>
                                          <p:attrName>style.visibility</p:attrName>
                                        </p:attrNameLst>
                                      </p:cBhvr>
                                      <p:to>
                                        <p:strVal val="visible"/>
                                      </p:to>
                                    </p:set>
                                    <p:animEffect transition="in" filter="blinds(horizontal)">
                                      <p:cBhvr>
                                        <p:cTn id="11" dur="500"/>
                                        <p:tgtEl>
                                          <p:spTgt spid="875527">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75527">
                                            <p:txEl>
                                              <p:pRg st="2" end="2"/>
                                            </p:txEl>
                                          </p:spTgt>
                                        </p:tgtEl>
                                        <p:attrNameLst>
                                          <p:attrName>style.visibility</p:attrName>
                                        </p:attrNameLst>
                                      </p:cBhvr>
                                      <p:to>
                                        <p:strVal val="visible"/>
                                      </p:to>
                                    </p:set>
                                    <p:animEffect transition="in" filter="blinds(horizontal)">
                                      <p:cBhvr>
                                        <p:cTn id="15" dur="500"/>
                                        <p:tgtEl>
                                          <p:spTgt spid="8755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7"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body" idx="4294967295"/>
          </p:nvPr>
        </p:nvSpPr>
        <p:spPr>
          <a:xfrm>
            <a:off x="1054100" y="1836738"/>
            <a:ext cx="8089900" cy="2133600"/>
          </a:xfrm>
          <a:noFill/>
        </p:spPr>
        <p:txBody>
          <a:bodyPr/>
          <a:lstStyle/>
          <a:p>
            <a:pPr eaLnBrk="1" hangingPunct="1">
              <a:buClr>
                <a:schemeClr val="tx1"/>
              </a:buClr>
              <a:buSzPct val="80000"/>
              <a:buFont typeface="Wingdings" panose="05000000000000000000" pitchFamily="2" charset="2"/>
              <a:buChar char="l"/>
            </a:pPr>
            <a:r>
              <a:rPr lang="en-US" altLang="en-US" sz="2400" b="1" smtClean="0"/>
              <a:t>In accounting terms the firm’s assets must equal the total of its liabilities and owner’s equity.</a:t>
            </a:r>
          </a:p>
          <a:p>
            <a:pPr eaLnBrk="1" hangingPunct="1">
              <a:buClr>
                <a:schemeClr val="tx1"/>
              </a:buClr>
              <a:buSzPct val="80000"/>
              <a:buFont typeface="Wingdings" panose="05000000000000000000" pitchFamily="2" charset="2"/>
              <a:buChar char="l"/>
            </a:pPr>
            <a:r>
              <a:rPr lang="en-US" altLang="en-US" sz="2400" b="1" smtClean="0"/>
              <a:t>This equality can be expressed in equation form as:</a:t>
            </a:r>
          </a:p>
          <a:p>
            <a:pPr eaLnBrk="1" hangingPunct="1">
              <a:buClr>
                <a:schemeClr val="tx1"/>
              </a:buClr>
              <a:buSzPct val="80000"/>
              <a:buFont typeface="Wingdings" panose="05000000000000000000" pitchFamily="2" charset="2"/>
              <a:buChar char="l"/>
            </a:pPr>
            <a:endParaRPr lang="en-US" altLang="en-US" sz="2000" b="1" smtClean="0"/>
          </a:p>
        </p:txBody>
      </p:sp>
      <p:grpSp>
        <p:nvGrpSpPr>
          <p:cNvPr id="2" name="Group 3"/>
          <p:cNvGrpSpPr>
            <a:grpSpLocks/>
          </p:cNvGrpSpPr>
          <p:nvPr/>
        </p:nvGrpSpPr>
        <p:grpSpPr bwMode="auto">
          <a:xfrm>
            <a:off x="879475" y="3462338"/>
            <a:ext cx="7624763" cy="519112"/>
            <a:chOff x="669" y="3024"/>
            <a:chExt cx="4803" cy="327"/>
          </a:xfrm>
        </p:grpSpPr>
        <p:sp>
          <p:nvSpPr>
            <p:cNvPr id="11273" name="Text Box 4"/>
            <p:cNvSpPr txBox="1">
              <a:spLocks noChangeArrowheads="1"/>
            </p:cNvSpPr>
            <p:nvPr/>
          </p:nvSpPr>
          <p:spPr bwMode="auto">
            <a:xfrm>
              <a:off x="669" y="3024"/>
              <a:ext cx="4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pPr>
              <a:r>
                <a:rPr lang="en-US" altLang="en-US" sz="2800" dirty="0">
                  <a:solidFill>
                    <a:srgbClr val="3333FF"/>
                  </a:solidFill>
                </a:rPr>
                <a:t>Assets     =     Liabilities   +   Owner’s Equity</a:t>
              </a:r>
            </a:p>
          </p:txBody>
        </p:sp>
        <p:sp>
          <p:nvSpPr>
            <p:cNvPr id="11274" name="Line 5"/>
            <p:cNvSpPr>
              <a:spLocks noChangeShapeType="1"/>
            </p:cNvSpPr>
            <p:nvPr/>
          </p:nvSpPr>
          <p:spPr bwMode="auto">
            <a:xfrm>
              <a:off x="734" y="3059"/>
              <a:ext cx="45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1269" name="Text Box 6"/>
          <p:cNvSpPr txBox="1">
            <a:spLocks noChangeArrowheads="1"/>
          </p:cNvSpPr>
          <p:nvPr/>
        </p:nvSpPr>
        <p:spPr bwMode="auto">
          <a:xfrm>
            <a:off x="673100" y="1030288"/>
            <a:ext cx="7994650" cy="588962"/>
          </a:xfrm>
          <a:prstGeom prst="rect">
            <a:avLst/>
          </a:prstGeom>
          <a:solidFill>
            <a:srgbClr val="FFFF99"/>
          </a:solidFill>
          <a:ln w="9525">
            <a:solidFill>
              <a:schemeClr val="tx1"/>
            </a:solidFill>
            <a:miter lim="800000"/>
            <a:headEnd/>
            <a:tailEnd/>
          </a:ln>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r">
              <a:spcBef>
                <a:spcPct val="50000"/>
              </a:spcBef>
            </a:pPr>
            <a:r>
              <a:rPr lang="en-US" altLang="en-US" sz="3200" u="none">
                <a:solidFill>
                  <a:schemeClr val="tx2"/>
                </a:solidFill>
              </a:rPr>
              <a:t>The Fundamental Accounting Equation</a:t>
            </a:r>
          </a:p>
        </p:txBody>
      </p:sp>
      <p:sp>
        <p:nvSpPr>
          <p:cNvPr id="11270" name="Text Box 7"/>
          <p:cNvSpPr txBox="1">
            <a:spLocks noChangeArrowheads="1"/>
          </p:cNvSpPr>
          <p:nvPr/>
        </p:nvSpPr>
        <p:spPr bwMode="auto">
          <a:xfrm>
            <a:off x="595313" y="4330700"/>
            <a:ext cx="808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pPr>
            <a:endParaRPr lang="en-US" altLang="en-US"/>
          </a:p>
        </p:txBody>
      </p:sp>
      <p:sp>
        <p:nvSpPr>
          <p:cNvPr id="784392" name="Rectangle 8"/>
          <p:cNvSpPr>
            <a:spLocks noChangeArrowheads="1"/>
          </p:cNvSpPr>
          <p:nvPr/>
        </p:nvSpPr>
        <p:spPr bwMode="auto">
          <a:xfrm>
            <a:off x="654050" y="428625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buSzPct val="80000"/>
              <a:buFont typeface="Wingdings" panose="05000000000000000000" pitchFamily="2" charset="2"/>
              <a:buChar char="l"/>
            </a:pPr>
            <a:r>
              <a:rPr lang="en-US" altLang="en-US" u="none"/>
              <a:t>The entire accounting process of analyzing, recording and reporting business transactions is based on the fundamental accounting equation</a:t>
            </a:r>
            <a:endParaRPr lang="en-US" altLang="en-US" sz="2800" u="none">
              <a:solidFill>
                <a:srgbClr val="3333FF"/>
              </a:solidFill>
            </a:endParaRPr>
          </a:p>
        </p:txBody>
      </p:sp>
      <p:sp>
        <p:nvSpPr>
          <p:cNvPr id="784393" name="Rectangle 9"/>
          <p:cNvSpPr>
            <a:spLocks noChangeArrowheads="1"/>
          </p:cNvSpPr>
          <p:nvPr/>
        </p:nvSpPr>
        <p:spPr bwMode="auto">
          <a:xfrm>
            <a:off x="652463" y="5626100"/>
            <a:ext cx="809148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258763" indent="-258763">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eaLnBrk="1" hangingPunct="1">
              <a:spcBef>
                <a:spcPct val="50000"/>
              </a:spcBef>
              <a:buClr>
                <a:schemeClr val="tx1"/>
              </a:buClr>
              <a:buSzPct val="80000"/>
              <a:buFont typeface="Wingdings" panose="05000000000000000000" pitchFamily="2" charset="2"/>
              <a:buChar char="l"/>
            </a:pPr>
            <a:r>
              <a:rPr lang="en-US" altLang="en-US" u="none"/>
              <a:t>If any two parts of the equation are known, the third part can be determined. </a:t>
            </a:r>
            <a:endParaRPr lang="en-US" altLang="en-US" b="0" u="none"/>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4386">
                                            <p:txEl>
                                              <p:pRg st="0" end="0"/>
                                            </p:txEl>
                                          </p:spTgt>
                                        </p:tgtEl>
                                        <p:attrNameLst>
                                          <p:attrName>style.visibility</p:attrName>
                                        </p:attrNameLst>
                                      </p:cBhvr>
                                      <p:to>
                                        <p:strVal val="visible"/>
                                      </p:to>
                                    </p:set>
                                    <p:anim calcmode="lin" valueType="num">
                                      <p:cBhvr additive="base">
                                        <p:cTn id="7" dur="500" fill="hold"/>
                                        <p:tgtEl>
                                          <p:spTgt spid="784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4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4386">
                                            <p:txEl>
                                              <p:pRg st="1" end="1"/>
                                            </p:txEl>
                                          </p:spTgt>
                                        </p:tgtEl>
                                        <p:attrNameLst>
                                          <p:attrName>style.visibility</p:attrName>
                                        </p:attrNameLst>
                                      </p:cBhvr>
                                      <p:to>
                                        <p:strVal val="visible"/>
                                      </p:to>
                                    </p:set>
                                    <p:anim calcmode="lin" valueType="num">
                                      <p:cBhvr additive="base">
                                        <p:cTn id="13" dur="500" fill="hold"/>
                                        <p:tgtEl>
                                          <p:spTgt spid="784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4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784392"/>
                                        </p:tgtEl>
                                        <p:attrNameLst>
                                          <p:attrName>style.visibility</p:attrName>
                                        </p:attrNameLst>
                                      </p:cBhvr>
                                      <p:to>
                                        <p:strVal val="visible"/>
                                      </p:to>
                                    </p:set>
                                    <p:anim calcmode="lin" valueType="num">
                                      <p:cBhvr additive="base">
                                        <p:cTn id="24" dur="500" fill="hold"/>
                                        <p:tgtEl>
                                          <p:spTgt spid="784392"/>
                                        </p:tgtEl>
                                        <p:attrNameLst>
                                          <p:attrName>ppt_x</p:attrName>
                                        </p:attrNameLst>
                                      </p:cBhvr>
                                      <p:tavLst>
                                        <p:tav tm="0">
                                          <p:val>
                                            <p:strVal val="0-#ppt_w/2"/>
                                          </p:val>
                                        </p:tav>
                                        <p:tav tm="100000">
                                          <p:val>
                                            <p:strVal val="#ppt_x"/>
                                          </p:val>
                                        </p:tav>
                                      </p:tavLst>
                                    </p:anim>
                                    <p:anim calcmode="lin" valueType="num">
                                      <p:cBhvr additive="base">
                                        <p:cTn id="25" dur="500" fill="hold"/>
                                        <p:tgtEl>
                                          <p:spTgt spid="78439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84393">
                                            <p:txEl>
                                              <p:pRg st="0" end="0"/>
                                            </p:txEl>
                                          </p:spTgt>
                                        </p:tgtEl>
                                        <p:attrNameLst>
                                          <p:attrName>style.visibility</p:attrName>
                                        </p:attrNameLst>
                                      </p:cBhvr>
                                      <p:to>
                                        <p:strVal val="visible"/>
                                      </p:to>
                                    </p:set>
                                    <p:anim calcmode="lin" valueType="num">
                                      <p:cBhvr additive="base">
                                        <p:cTn id="30" dur="500" fill="hold"/>
                                        <p:tgtEl>
                                          <p:spTgt spid="784393">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8439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6" grpId="0" build="p" autoUpdateAnimBg="0"/>
      <p:bldP spid="784392" grpId="0" autoUpdateAnimBg="0"/>
      <p:bldP spid="78439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610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08" name="Text Box 8"/>
          <p:cNvSpPr txBox="1">
            <a:spLocks noChangeArrowheads="1"/>
          </p:cNvSpPr>
          <p:nvPr/>
        </p:nvSpPr>
        <p:spPr bwMode="auto">
          <a:xfrm>
            <a:off x="381000" y="54102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buSzPct val="80000"/>
              <a:buFont typeface="Wingdings" panose="05000000000000000000" pitchFamily="2" charset="2"/>
              <a:buChar char="l"/>
            </a:pPr>
            <a:r>
              <a:rPr lang="en-US" altLang="en-US" sz="2000" u="none">
                <a:cs typeface="Arial" panose="020B0604020202020204" pitchFamily="34" charset="0"/>
              </a:rPr>
              <a:t> Liabilities – the amount owed to the creditors</a:t>
            </a:r>
          </a:p>
        </p:txBody>
      </p:sp>
      <p:sp>
        <p:nvSpPr>
          <p:cNvPr id="768012" name="Text Box 12"/>
          <p:cNvSpPr txBox="1">
            <a:spLocks noChangeArrowheads="1"/>
          </p:cNvSpPr>
          <p:nvPr/>
        </p:nvSpPr>
        <p:spPr bwMode="auto">
          <a:xfrm>
            <a:off x="381000" y="50292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50000"/>
              </a:spcBef>
              <a:buSzPct val="80000"/>
              <a:buFont typeface="Wingdings" panose="05000000000000000000" pitchFamily="2" charset="2"/>
              <a:buChar char="l"/>
            </a:pPr>
            <a:r>
              <a:rPr lang="en-US" altLang="en-US" sz="2000" u="none">
                <a:cs typeface="Arial" panose="020B0604020202020204" pitchFamily="34" charset="0"/>
              </a:rPr>
              <a:t> Assets – the amount and types of property owned by the business</a:t>
            </a:r>
          </a:p>
        </p:txBody>
      </p:sp>
      <p:sp>
        <p:nvSpPr>
          <p:cNvPr id="768013" name="Text Box 13"/>
          <p:cNvSpPr txBox="1">
            <a:spLocks noChangeArrowheads="1"/>
          </p:cNvSpPr>
          <p:nvPr/>
        </p:nvSpPr>
        <p:spPr bwMode="auto">
          <a:xfrm>
            <a:off x="381000" y="57912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spcBef>
                <a:spcPct val="20000"/>
              </a:spcBef>
              <a:buSzPct val="80000"/>
              <a:buFont typeface="Wingdings" panose="05000000000000000000" pitchFamily="2" charset="2"/>
              <a:buChar char="l"/>
            </a:pPr>
            <a:r>
              <a:rPr lang="en-US" altLang="en-US" sz="2000" u="none">
                <a:cs typeface="Arial" panose="020B0604020202020204" pitchFamily="34" charset="0"/>
              </a:rPr>
              <a:t> Equity – the owner’s interest</a:t>
            </a:r>
          </a:p>
        </p:txBody>
      </p:sp>
      <p:sp>
        <p:nvSpPr>
          <p:cNvPr id="768030" name="Oval 30"/>
          <p:cNvSpPr>
            <a:spLocks noChangeArrowheads="1"/>
          </p:cNvSpPr>
          <p:nvPr/>
        </p:nvSpPr>
        <p:spPr bwMode="auto">
          <a:xfrm>
            <a:off x="1423988" y="2525713"/>
            <a:ext cx="1266825" cy="3683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768031" name="Line 31"/>
          <p:cNvSpPr>
            <a:spLocks noChangeShapeType="1"/>
          </p:cNvSpPr>
          <p:nvPr/>
        </p:nvSpPr>
        <p:spPr bwMode="auto">
          <a:xfrm flipH="1">
            <a:off x="1143000" y="2894013"/>
            <a:ext cx="914400" cy="2189162"/>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768032" name="Oval 32"/>
          <p:cNvSpPr>
            <a:spLocks noChangeArrowheads="1"/>
          </p:cNvSpPr>
          <p:nvPr/>
        </p:nvSpPr>
        <p:spPr bwMode="auto">
          <a:xfrm>
            <a:off x="5562600" y="2525713"/>
            <a:ext cx="1828800" cy="3683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768033" name="Line 33"/>
          <p:cNvSpPr>
            <a:spLocks noChangeShapeType="1"/>
          </p:cNvSpPr>
          <p:nvPr/>
        </p:nvSpPr>
        <p:spPr bwMode="auto">
          <a:xfrm flipH="1">
            <a:off x="1423988" y="2894013"/>
            <a:ext cx="4724400" cy="2619375"/>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68037" name="Oval 37"/>
          <p:cNvSpPr>
            <a:spLocks noChangeArrowheads="1"/>
          </p:cNvSpPr>
          <p:nvPr/>
        </p:nvSpPr>
        <p:spPr bwMode="auto">
          <a:xfrm>
            <a:off x="5638800" y="3441700"/>
            <a:ext cx="1966913" cy="3683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768038" name="Line 38"/>
          <p:cNvSpPr>
            <a:spLocks noChangeShapeType="1"/>
          </p:cNvSpPr>
          <p:nvPr/>
        </p:nvSpPr>
        <p:spPr bwMode="auto">
          <a:xfrm flipH="1">
            <a:off x="1752600" y="3810000"/>
            <a:ext cx="4724400" cy="1997075"/>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030"/>
                                        </p:tgtEl>
                                        <p:attrNameLst>
                                          <p:attrName>style.visibility</p:attrName>
                                        </p:attrNameLst>
                                      </p:cBhvr>
                                      <p:to>
                                        <p:strVal val="visible"/>
                                      </p:to>
                                    </p:set>
                                    <p:animEffect transition="in" filter="dissolve">
                                      <p:cBhvr>
                                        <p:cTn id="7" dur="500"/>
                                        <p:tgtEl>
                                          <p:spTgt spid="76803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8031"/>
                                        </p:tgtEl>
                                        <p:attrNameLst>
                                          <p:attrName>style.visibility</p:attrName>
                                        </p:attrNameLst>
                                      </p:cBhvr>
                                      <p:to>
                                        <p:strVal val="visible"/>
                                      </p:to>
                                    </p:set>
                                    <p:animEffect transition="in" filter="wipe(up)">
                                      <p:cBhvr>
                                        <p:cTn id="11" dur="500"/>
                                        <p:tgtEl>
                                          <p:spTgt spid="768031"/>
                                        </p:tgtEl>
                                      </p:cBhvr>
                                    </p:animEffect>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768012"/>
                                        </p:tgtEl>
                                        <p:attrNameLst>
                                          <p:attrName>style.visibility</p:attrName>
                                        </p:attrNameLst>
                                      </p:cBhvr>
                                      <p:to>
                                        <p:strVal val="visible"/>
                                      </p:to>
                                    </p:set>
                                    <p:anim calcmode="lin" valueType="num">
                                      <p:cBhvr additive="base">
                                        <p:cTn id="15" dur="500" fill="hold"/>
                                        <p:tgtEl>
                                          <p:spTgt spid="768012"/>
                                        </p:tgtEl>
                                        <p:attrNameLst>
                                          <p:attrName>ppt_x</p:attrName>
                                        </p:attrNameLst>
                                      </p:cBhvr>
                                      <p:tavLst>
                                        <p:tav tm="0">
                                          <p:val>
                                            <p:strVal val="1+#ppt_w/2"/>
                                          </p:val>
                                        </p:tav>
                                        <p:tav tm="100000">
                                          <p:val>
                                            <p:strVal val="#ppt_x"/>
                                          </p:val>
                                        </p:tav>
                                      </p:tavLst>
                                    </p:anim>
                                    <p:anim calcmode="lin" valueType="num">
                                      <p:cBhvr additive="base">
                                        <p:cTn id="16" dur="500" fill="hold"/>
                                        <p:tgtEl>
                                          <p:spTgt spid="76801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68032"/>
                                        </p:tgtEl>
                                        <p:attrNameLst>
                                          <p:attrName>style.visibility</p:attrName>
                                        </p:attrNameLst>
                                      </p:cBhvr>
                                      <p:to>
                                        <p:strVal val="visible"/>
                                      </p:to>
                                    </p:set>
                                    <p:animEffect transition="in" filter="dissolve">
                                      <p:cBhvr>
                                        <p:cTn id="21" dur="500"/>
                                        <p:tgtEl>
                                          <p:spTgt spid="768032"/>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68033"/>
                                        </p:tgtEl>
                                        <p:attrNameLst>
                                          <p:attrName>style.visibility</p:attrName>
                                        </p:attrNameLst>
                                      </p:cBhvr>
                                      <p:to>
                                        <p:strVal val="visible"/>
                                      </p:to>
                                    </p:set>
                                    <p:animEffect transition="in" filter="wipe(up)">
                                      <p:cBhvr>
                                        <p:cTn id="25" dur="500"/>
                                        <p:tgtEl>
                                          <p:spTgt spid="768033"/>
                                        </p:tgtEl>
                                      </p:cBhvr>
                                    </p:animEffect>
                                  </p:childTnLst>
                                </p:cTn>
                              </p:par>
                            </p:childTnLst>
                          </p:cTn>
                        </p:par>
                        <p:par>
                          <p:cTn id="26" fill="hold" nodeType="afterGroup">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768008"/>
                                        </p:tgtEl>
                                        <p:attrNameLst>
                                          <p:attrName>style.visibility</p:attrName>
                                        </p:attrNameLst>
                                      </p:cBhvr>
                                      <p:to>
                                        <p:strVal val="visible"/>
                                      </p:to>
                                    </p:set>
                                    <p:anim calcmode="lin" valueType="num">
                                      <p:cBhvr additive="base">
                                        <p:cTn id="29" dur="500" fill="hold"/>
                                        <p:tgtEl>
                                          <p:spTgt spid="768008"/>
                                        </p:tgtEl>
                                        <p:attrNameLst>
                                          <p:attrName>ppt_x</p:attrName>
                                        </p:attrNameLst>
                                      </p:cBhvr>
                                      <p:tavLst>
                                        <p:tav tm="0">
                                          <p:val>
                                            <p:strVal val="1+#ppt_w/2"/>
                                          </p:val>
                                        </p:tav>
                                        <p:tav tm="100000">
                                          <p:val>
                                            <p:strVal val="#ppt_x"/>
                                          </p:val>
                                        </p:tav>
                                      </p:tavLst>
                                    </p:anim>
                                    <p:anim calcmode="lin" valueType="num">
                                      <p:cBhvr additive="base">
                                        <p:cTn id="30" dur="500" fill="hold"/>
                                        <p:tgtEl>
                                          <p:spTgt spid="76800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68037"/>
                                        </p:tgtEl>
                                        <p:attrNameLst>
                                          <p:attrName>style.visibility</p:attrName>
                                        </p:attrNameLst>
                                      </p:cBhvr>
                                      <p:to>
                                        <p:strVal val="visible"/>
                                      </p:to>
                                    </p:set>
                                    <p:animEffect transition="in" filter="dissolve">
                                      <p:cBhvr>
                                        <p:cTn id="35" dur="500"/>
                                        <p:tgtEl>
                                          <p:spTgt spid="768037"/>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768038"/>
                                        </p:tgtEl>
                                        <p:attrNameLst>
                                          <p:attrName>style.visibility</p:attrName>
                                        </p:attrNameLst>
                                      </p:cBhvr>
                                      <p:to>
                                        <p:strVal val="visible"/>
                                      </p:to>
                                    </p:set>
                                    <p:animEffect transition="in" filter="wipe(up)">
                                      <p:cBhvr>
                                        <p:cTn id="39" dur="500"/>
                                        <p:tgtEl>
                                          <p:spTgt spid="768038"/>
                                        </p:tgtEl>
                                      </p:cBhvr>
                                    </p:animEffect>
                                  </p:childTnLst>
                                </p:cTn>
                              </p:par>
                            </p:childTnLst>
                          </p:cTn>
                        </p:par>
                        <p:par>
                          <p:cTn id="40" fill="hold" nodeType="afterGroup">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768013"/>
                                        </p:tgtEl>
                                        <p:attrNameLst>
                                          <p:attrName>style.visibility</p:attrName>
                                        </p:attrNameLst>
                                      </p:cBhvr>
                                      <p:to>
                                        <p:strVal val="visible"/>
                                      </p:to>
                                    </p:set>
                                    <p:anim calcmode="lin" valueType="num">
                                      <p:cBhvr additive="base">
                                        <p:cTn id="43" dur="500" fill="hold"/>
                                        <p:tgtEl>
                                          <p:spTgt spid="768013"/>
                                        </p:tgtEl>
                                        <p:attrNameLst>
                                          <p:attrName>ppt_x</p:attrName>
                                        </p:attrNameLst>
                                      </p:cBhvr>
                                      <p:tavLst>
                                        <p:tav tm="0">
                                          <p:val>
                                            <p:strVal val="1+#ppt_w/2"/>
                                          </p:val>
                                        </p:tav>
                                        <p:tav tm="100000">
                                          <p:val>
                                            <p:strVal val="#ppt_x"/>
                                          </p:val>
                                        </p:tav>
                                      </p:tavLst>
                                    </p:anim>
                                    <p:anim calcmode="lin" valueType="num">
                                      <p:cBhvr additive="base">
                                        <p:cTn id="44" dur="500" fill="hold"/>
                                        <p:tgtEl>
                                          <p:spTgt spid="768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8" grpId="0" autoUpdateAnimBg="0"/>
      <p:bldP spid="768012" grpId="0" autoUpdateAnimBg="0"/>
      <p:bldP spid="768013" grpId="0" autoUpdateAnimBg="0"/>
      <p:bldP spid="768030" grpId="0" animBg="1"/>
      <p:bldP spid="768031" grpId="0" animBg="1"/>
      <p:bldP spid="768032" grpId="0" animBg="1"/>
      <p:bldP spid="768033" grpId="0" animBg="1"/>
      <p:bldP spid="768037" grpId="0" animBg="1"/>
      <p:bldP spid="7680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Text Box 4"/>
          <p:cNvSpPr txBox="1">
            <a:spLocks noChangeArrowheads="1"/>
          </p:cNvSpPr>
          <p:nvPr/>
        </p:nvSpPr>
        <p:spPr bwMode="auto">
          <a:xfrm>
            <a:off x="1719302" y="811072"/>
            <a:ext cx="32608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eaLnBrk="1" hangingPunct="1"/>
            <a:r>
              <a:rPr lang="en-US" altLang="en-US" sz="2800" u="none" dirty="0"/>
              <a:t>What is revenue</a:t>
            </a:r>
            <a:r>
              <a:rPr lang="en-US" altLang="en-US" sz="2800" u="none" dirty="0" smtClean="0"/>
              <a:t>? </a:t>
            </a:r>
            <a:endParaRPr lang="en-US" altLang="en-US" sz="2800" u="none" dirty="0"/>
          </a:p>
        </p:txBody>
      </p:sp>
      <p:grpSp>
        <p:nvGrpSpPr>
          <p:cNvPr id="3" name="Group 5"/>
          <p:cNvGrpSpPr>
            <a:grpSpLocks/>
          </p:cNvGrpSpPr>
          <p:nvPr/>
        </p:nvGrpSpPr>
        <p:grpSpPr bwMode="auto">
          <a:xfrm>
            <a:off x="469900" y="1484050"/>
            <a:ext cx="7704138" cy="5694360"/>
            <a:chOff x="296" y="1891"/>
            <a:chExt cx="4853" cy="3587"/>
          </a:xfrm>
        </p:grpSpPr>
        <p:sp>
          <p:nvSpPr>
            <p:cNvPr id="13317" name="Rectangle 6"/>
            <p:cNvSpPr>
              <a:spLocks noChangeArrowheads="1"/>
            </p:cNvSpPr>
            <p:nvPr/>
          </p:nvSpPr>
          <p:spPr bwMode="auto">
            <a:xfrm>
              <a:off x="864" y="2304"/>
              <a:ext cx="976" cy="288"/>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13318" name="Text Box 7"/>
            <p:cNvSpPr txBox="1">
              <a:spLocks noChangeArrowheads="1"/>
            </p:cNvSpPr>
            <p:nvPr/>
          </p:nvSpPr>
          <p:spPr bwMode="auto">
            <a:xfrm>
              <a:off x="296" y="1916"/>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dirty="0">
                  <a:solidFill>
                    <a:srgbClr val="000066"/>
                  </a:solidFill>
                </a:rPr>
                <a:t>ANSWER:</a:t>
              </a:r>
            </a:p>
          </p:txBody>
        </p:sp>
        <p:sp>
          <p:nvSpPr>
            <p:cNvPr id="13319" name="Text Box 8"/>
            <p:cNvSpPr txBox="1">
              <a:spLocks noChangeArrowheads="1"/>
            </p:cNvSpPr>
            <p:nvPr/>
          </p:nvSpPr>
          <p:spPr bwMode="auto">
            <a:xfrm>
              <a:off x="1100" y="1891"/>
              <a:ext cx="4049" cy="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2800" u="none" dirty="0">
                  <a:cs typeface="Times New Roman" panose="02020603050405020304" pitchFamily="18" charset="0"/>
                </a:rPr>
                <a:t>A revenue is an inflow of money or other assets that results from the sales of goods or services or from the use of money or property. It is also called income.</a:t>
              </a:r>
              <a:r>
                <a:rPr lang="en-US" altLang="en-US" sz="2800" u="none" dirty="0"/>
                <a:t> </a:t>
              </a:r>
              <a:r>
                <a:rPr lang="en-US" altLang="en-US" sz="2800" u="none" dirty="0" smtClean="0"/>
                <a:t>  </a:t>
              </a:r>
            </a:p>
            <a:p>
              <a:endParaRPr lang="en-US" altLang="en-US" sz="2800" u="none" dirty="0" smtClean="0"/>
            </a:p>
            <a:p>
              <a:r>
                <a:rPr lang="en-US" altLang="en-US" sz="2800" u="none" dirty="0"/>
                <a:t>What is an expense</a:t>
              </a:r>
              <a:r>
                <a:rPr lang="en-US" altLang="en-US" sz="2800" u="none" dirty="0" smtClean="0"/>
                <a:t>?</a:t>
              </a:r>
            </a:p>
            <a:p>
              <a:endParaRPr lang="en-US" altLang="en-US" sz="2800" u="none" dirty="0" smtClean="0"/>
            </a:p>
            <a:p>
              <a:r>
                <a:rPr lang="en-US" altLang="en-US" sz="2800" u="none" dirty="0">
                  <a:cs typeface="Times New Roman" panose="02020603050405020304" pitchFamily="18" charset="0"/>
                </a:rPr>
                <a:t>An expense is an outflow of cash, use of other assets, or incurring of a liability</a:t>
              </a:r>
              <a:r>
                <a:rPr lang="en-US" altLang="en-US" sz="2800" u="none" dirty="0" smtClean="0"/>
                <a:t>.</a:t>
              </a:r>
              <a:endParaRPr lang="en-US" altLang="en-US" sz="2800" u="none" dirty="0"/>
            </a:p>
            <a:p>
              <a:endParaRPr lang="en-US" altLang="en-US" sz="2800" u="none" dirty="0" smtClean="0"/>
            </a:p>
            <a:p>
              <a:endParaRPr lang="en-US" altLang="en-US" sz="2800" u="none" dirty="0"/>
            </a:p>
          </p:txBody>
        </p:sp>
        <p:sp>
          <p:nvSpPr>
            <p:cNvPr id="11" name="Text Box 7"/>
            <p:cNvSpPr txBox="1">
              <a:spLocks noChangeArrowheads="1"/>
            </p:cNvSpPr>
            <p:nvPr/>
          </p:nvSpPr>
          <p:spPr bwMode="auto">
            <a:xfrm>
              <a:off x="329" y="4087"/>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dirty="0">
                  <a:solidFill>
                    <a:srgbClr val="000066"/>
                  </a:solidFill>
                </a:rPr>
                <a:t>ANSWER: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Line 2"/>
          <p:cNvSpPr>
            <a:spLocks noChangeShapeType="1"/>
          </p:cNvSpPr>
          <p:nvPr/>
        </p:nvSpPr>
        <p:spPr bwMode="auto">
          <a:xfrm>
            <a:off x="3641725" y="2414588"/>
            <a:ext cx="0" cy="2065337"/>
          </a:xfrm>
          <a:prstGeom prst="line">
            <a:avLst/>
          </a:prstGeom>
          <a:noFill/>
          <a:ln w="31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36" name="Line 3"/>
          <p:cNvSpPr>
            <a:spLocks noChangeShapeType="1"/>
          </p:cNvSpPr>
          <p:nvPr/>
        </p:nvSpPr>
        <p:spPr bwMode="auto">
          <a:xfrm>
            <a:off x="7781925" y="2414588"/>
            <a:ext cx="1588" cy="2065337"/>
          </a:xfrm>
          <a:prstGeom prst="line">
            <a:avLst/>
          </a:prstGeom>
          <a:noFill/>
          <a:ln w="31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37" name="Line 4"/>
          <p:cNvSpPr>
            <a:spLocks noChangeShapeType="1"/>
          </p:cNvSpPr>
          <p:nvPr/>
        </p:nvSpPr>
        <p:spPr bwMode="auto">
          <a:xfrm>
            <a:off x="3336925" y="2414588"/>
            <a:ext cx="0" cy="2065337"/>
          </a:xfrm>
          <a:prstGeom prst="line">
            <a:avLst/>
          </a:prstGeom>
          <a:noFill/>
          <a:ln w="31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38" name="Line 5"/>
          <p:cNvSpPr>
            <a:spLocks noChangeShapeType="1"/>
          </p:cNvSpPr>
          <p:nvPr/>
        </p:nvSpPr>
        <p:spPr bwMode="auto">
          <a:xfrm>
            <a:off x="8083550" y="2414588"/>
            <a:ext cx="1588" cy="2065337"/>
          </a:xfrm>
          <a:prstGeom prst="line">
            <a:avLst/>
          </a:prstGeom>
          <a:noFill/>
          <a:ln w="31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39" name="Rectangle 6"/>
          <p:cNvSpPr>
            <a:spLocks noChangeArrowheads="1"/>
          </p:cNvSpPr>
          <p:nvPr/>
        </p:nvSpPr>
        <p:spPr bwMode="auto">
          <a:xfrm>
            <a:off x="517525" y="1735138"/>
            <a:ext cx="8362950" cy="3327400"/>
          </a:xfrm>
          <a:prstGeom prst="rect">
            <a:avLst/>
          </a:prstGeom>
          <a:solidFill>
            <a:srgbClr val="EDFCD8"/>
          </a:solidFill>
          <a:ln w="57150">
            <a:solidFill>
              <a:schemeClr val="tx2"/>
            </a:solidFill>
            <a:miter lim="800000"/>
            <a:headEnd/>
            <a:tailEnd/>
          </a:ln>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18440" name="Line 7"/>
          <p:cNvSpPr>
            <a:spLocks noChangeShapeType="1"/>
          </p:cNvSpPr>
          <p:nvPr/>
        </p:nvSpPr>
        <p:spPr bwMode="auto">
          <a:xfrm>
            <a:off x="517525" y="2776538"/>
            <a:ext cx="8362950" cy="0"/>
          </a:xfrm>
          <a:prstGeom prst="line">
            <a:avLst/>
          </a:prstGeom>
          <a:noFill/>
          <a:ln w="38100" cmpd="dbl">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8"/>
          <p:cNvSpPr>
            <a:spLocks noChangeShapeType="1"/>
          </p:cNvSpPr>
          <p:nvPr/>
        </p:nvSpPr>
        <p:spPr bwMode="auto">
          <a:xfrm>
            <a:off x="4403725" y="2776538"/>
            <a:ext cx="1588" cy="2286000"/>
          </a:xfrm>
          <a:prstGeom prst="line">
            <a:avLst/>
          </a:prstGeom>
          <a:noFill/>
          <a:ln w="38100" cmpd="dbl">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Text Box 10"/>
          <p:cNvSpPr txBox="1">
            <a:spLocks noChangeArrowheads="1"/>
          </p:cNvSpPr>
          <p:nvPr/>
        </p:nvSpPr>
        <p:spPr bwMode="auto">
          <a:xfrm>
            <a:off x="517525" y="2954338"/>
            <a:ext cx="38862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400" b="0" u="none">
                <a:solidFill>
                  <a:srgbClr val="000099"/>
                </a:solidFill>
              </a:rPr>
              <a:t>                           </a:t>
            </a:r>
            <a:r>
              <a:rPr lang="en-US" altLang="en-US" sz="1400">
                <a:solidFill>
                  <a:srgbClr val="000099"/>
                </a:solidFill>
              </a:rPr>
              <a:t>Assets</a:t>
            </a:r>
          </a:p>
          <a:p>
            <a:endParaRPr lang="en-US" altLang="en-US" sz="1400" u="none">
              <a:solidFill>
                <a:srgbClr val="000099"/>
              </a:solidFill>
            </a:endParaRPr>
          </a:p>
          <a:p>
            <a:r>
              <a:rPr lang="en-US" altLang="en-US" sz="1400" u="none">
                <a:solidFill>
                  <a:srgbClr val="000000"/>
                </a:solidFill>
              </a:rPr>
              <a:t>Cash                               </a:t>
            </a:r>
            <a:r>
              <a:rPr lang="en-US" altLang="en-US" sz="1000" u="none">
                <a:solidFill>
                  <a:srgbClr val="000000"/>
                </a:solidFill>
              </a:rPr>
              <a:t> </a:t>
            </a:r>
            <a:r>
              <a:rPr lang="en-US" altLang="en-US" sz="1100" u="none">
                <a:solidFill>
                  <a:srgbClr val="000000"/>
                </a:solidFill>
              </a:rPr>
              <a:t>    </a:t>
            </a:r>
            <a:r>
              <a:rPr lang="en-US" altLang="en-US" sz="1400" u="none">
                <a:solidFill>
                  <a:srgbClr val="000000"/>
                </a:solidFill>
              </a:rPr>
              <a:t>111,350.00</a:t>
            </a:r>
          </a:p>
          <a:p>
            <a:r>
              <a:rPr lang="en-US" altLang="en-US" sz="1400" u="none">
                <a:solidFill>
                  <a:srgbClr val="000000"/>
                </a:solidFill>
              </a:rPr>
              <a:t>Accounts Receivable      </a:t>
            </a:r>
            <a:r>
              <a:rPr lang="en-US" altLang="en-US" sz="1000" u="none">
                <a:solidFill>
                  <a:srgbClr val="000000"/>
                </a:solidFill>
              </a:rPr>
              <a:t>        </a:t>
            </a:r>
            <a:r>
              <a:rPr lang="en-US" altLang="en-US" sz="500" u="none">
                <a:solidFill>
                  <a:srgbClr val="000000"/>
                </a:solidFill>
              </a:rPr>
              <a:t> </a:t>
            </a:r>
            <a:r>
              <a:rPr lang="en-US" altLang="en-US" sz="1400" u="none">
                <a:solidFill>
                  <a:srgbClr val="000000"/>
                </a:solidFill>
              </a:rPr>
              <a:t>5,000.00</a:t>
            </a:r>
            <a:br>
              <a:rPr lang="en-US" altLang="en-US" sz="1400" u="none">
                <a:solidFill>
                  <a:srgbClr val="000000"/>
                </a:solidFill>
              </a:rPr>
            </a:br>
            <a:r>
              <a:rPr lang="en-US" altLang="en-US" sz="1400" u="none">
                <a:solidFill>
                  <a:srgbClr val="000000"/>
                </a:solidFill>
              </a:rPr>
              <a:t>Supplies                                 1,500.00                      </a:t>
            </a:r>
          </a:p>
          <a:p>
            <a:r>
              <a:rPr lang="en-US" altLang="en-US" sz="1400" u="none">
                <a:solidFill>
                  <a:srgbClr val="000000"/>
                </a:solidFill>
              </a:rPr>
              <a:t>Prepaid  Rent                         8,000.00          </a:t>
            </a:r>
          </a:p>
          <a:p>
            <a:r>
              <a:rPr lang="en-US" altLang="en-US" sz="1400" u="none">
                <a:solidFill>
                  <a:srgbClr val="000000"/>
                </a:solidFill>
              </a:rPr>
              <a:t>Equipment                  </a:t>
            </a:r>
            <a:r>
              <a:rPr lang="en-US" altLang="en-US" sz="1200" u="none">
                <a:solidFill>
                  <a:srgbClr val="000000"/>
                </a:solidFill>
              </a:rPr>
              <a:t>   </a:t>
            </a:r>
            <a:r>
              <a:rPr lang="en-US" altLang="en-US" sz="1400" u="none">
                <a:solidFill>
                  <a:srgbClr val="000000"/>
                </a:solidFill>
              </a:rPr>
              <a:t>       </a:t>
            </a:r>
            <a:r>
              <a:rPr lang="en-US" altLang="en-US" sz="1400">
                <a:solidFill>
                  <a:srgbClr val="000000"/>
                </a:solidFill>
              </a:rPr>
              <a:t>11,000.00</a:t>
            </a:r>
            <a:r>
              <a:rPr lang="en-US" altLang="en-US" sz="1400" u="none">
                <a:solidFill>
                  <a:srgbClr val="000000"/>
                </a:solidFill>
              </a:rPr>
              <a:t> </a:t>
            </a:r>
          </a:p>
          <a:p>
            <a:r>
              <a:rPr lang="en-US" altLang="en-US" sz="1400" u="none">
                <a:solidFill>
                  <a:srgbClr val="000000"/>
                </a:solidFill>
              </a:rPr>
              <a:t>Total Assets                       136,850.00</a:t>
            </a:r>
            <a:endParaRPr lang="en-US" altLang="en-US" sz="1400">
              <a:solidFill>
                <a:srgbClr val="000000"/>
              </a:solidFill>
            </a:endParaRPr>
          </a:p>
          <a:p>
            <a:pPr>
              <a:spcBef>
                <a:spcPct val="50000"/>
              </a:spcBef>
            </a:pPr>
            <a:endParaRPr lang="en-US" altLang="en-US" sz="1400" b="0" u="none"/>
          </a:p>
        </p:txBody>
      </p:sp>
      <p:sp>
        <p:nvSpPr>
          <p:cNvPr id="18443" name="Line 11"/>
          <p:cNvSpPr>
            <a:spLocks noChangeShapeType="1"/>
          </p:cNvSpPr>
          <p:nvPr/>
        </p:nvSpPr>
        <p:spPr bwMode="auto">
          <a:xfrm>
            <a:off x="2667000" y="4741863"/>
            <a:ext cx="10668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444" name="Group 12"/>
          <p:cNvGrpSpPr>
            <a:grpSpLocks/>
          </p:cNvGrpSpPr>
          <p:nvPr/>
        </p:nvGrpSpPr>
        <p:grpSpPr bwMode="auto">
          <a:xfrm>
            <a:off x="4403725" y="2954338"/>
            <a:ext cx="4800600" cy="2219325"/>
            <a:chOff x="2880" y="1800"/>
            <a:chExt cx="3024" cy="1234"/>
          </a:xfrm>
        </p:grpSpPr>
        <p:sp>
          <p:nvSpPr>
            <p:cNvPr id="18448" name="Text Box 13"/>
            <p:cNvSpPr txBox="1">
              <a:spLocks noChangeArrowheads="1"/>
            </p:cNvSpPr>
            <p:nvPr/>
          </p:nvSpPr>
          <p:spPr bwMode="auto">
            <a:xfrm>
              <a:off x="2880" y="1800"/>
              <a:ext cx="3024"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400" u="none" dirty="0">
                  <a:solidFill>
                    <a:srgbClr val="000000"/>
                  </a:solidFill>
                </a:rPr>
                <a:t>                                         </a:t>
              </a:r>
              <a:r>
                <a:rPr lang="en-US" altLang="en-US" sz="1400" dirty="0">
                  <a:solidFill>
                    <a:srgbClr val="000099"/>
                  </a:solidFill>
                </a:rPr>
                <a:t>Liabilities</a:t>
              </a:r>
            </a:p>
            <a:p>
              <a:endParaRPr lang="en-US" altLang="en-US" sz="1400" u="none" dirty="0">
                <a:solidFill>
                  <a:srgbClr val="000099"/>
                </a:solidFill>
              </a:endParaRPr>
            </a:p>
            <a:p>
              <a:r>
                <a:rPr lang="en-US" altLang="en-US" sz="1400" u="none" dirty="0">
                  <a:solidFill>
                    <a:srgbClr val="000000"/>
                  </a:solidFill>
                </a:rPr>
                <a:t>Accounts Payable            	                  3,500.00</a:t>
              </a:r>
            </a:p>
            <a:p>
              <a:endParaRPr lang="en-US" altLang="en-US" sz="1400" u="none" dirty="0">
                <a:solidFill>
                  <a:srgbClr val="000000"/>
                </a:solidFill>
              </a:endParaRPr>
            </a:p>
            <a:p>
              <a:r>
                <a:rPr lang="en-US" altLang="en-US" sz="1400" u="none" dirty="0">
                  <a:solidFill>
                    <a:srgbClr val="000000"/>
                  </a:solidFill>
                </a:rPr>
                <a:t>                          </a:t>
              </a:r>
            </a:p>
            <a:p>
              <a:r>
                <a:rPr lang="en-US" altLang="en-US" sz="1400" u="none" dirty="0">
                  <a:solidFill>
                    <a:srgbClr val="000000"/>
                  </a:solidFill>
                </a:rPr>
                <a:t>                                    </a:t>
              </a:r>
              <a:r>
                <a:rPr lang="en-US" altLang="en-US" sz="1400" dirty="0">
                  <a:solidFill>
                    <a:srgbClr val="000099"/>
                  </a:solidFill>
                </a:rPr>
                <a:t>Owner’s Equity</a:t>
              </a:r>
              <a:r>
                <a:rPr lang="en-US" altLang="en-US" sz="1400" u="none" dirty="0">
                  <a:solidFill>
                    <a:srgbClr val="000000"/>
                  </a:solidFill>
                </a:rPr>
                <a:t>         </a:t>
              </a:r>
            </a:p>
            <a:p>
              <a:r>
                <a:rPr lang="en-US" altLang="en-US" sz="1400" u="none" dirty="0">
                  <a:solidFill>
                    <a:srgbClr val="000000"/>
                  </a:solidFill>
                </a:rPr>
                <a:t>Carolyn Wells, Capital       	              </a:t>
              </a:r>
              <a:r>
                <a:rPr lang="en-US" altLang="en-US" sz="1400" dirty="0">
                  <a:solidFill>
                    <a:srgbClr val="000000"/>
                  </a:solidFill>
                </a:rPr>
                <a:t>133,350.00 </a:t>
              </a:r>
              <a:endParaRPr lang="en-US" altLang="en-US" sz="1400" u="none" dirty="0">
                <a:solidFill>
                  <a:srgbClr val="000000"/>
                </a:solidFill>
              </a:endParaRPr>
            </a:p>
            <a:p>
              <a:r>
                <a:rPr lang="en-US" altLang="en-US" sz="1400" u="none" dirty="0">
                  <a:solidFill>
                    <a:srgbClr val="000000"/>
                  </a:solidFill>
                </a:rPr>
                <a:t>Total Liabilities and Owner’s Equity         136, 850.00</a:t>
              </a:r>
            </a:p>
            <a:p>
              <a:r>
                <a:rPr lang="en-US" altLang="en-US" sz="1400" u="none" dirty="0">
                  <a:solidFill>
                    <a:srgbClr val="000000"/>
                  </a:solidFill>
                </a:rPr>
                <a:t>                                                                               </a:t>
              </a:r>
              <a:endParaRPr lang="en-US" altLang="en-US" sz="1400" dirty="0">
                <a:solidFill>
                  <a:srgbClr val="000000"/>
                </a:solidFill>
              </a:endParaRPr>
            </a:p>
            <a:p>
              <a:endParaRPr lang="en-US" altLang="en-US" sz="1400" u="none" dirty="0"/>
            </a:p>
          </p:txBody>
        </p:sp>
        <p:sp>
          <p:nvSpPr>
            <p:cNvPr id="18449" name="Line 14"/>
            <p:cNvSpPr>
              <a:spLocks noChangeShapeType="1"/>
            </p:cNvSpPr>
            <p:nvPr/>
          </p:nvSpPr>
          <p:spPr bwMode="auto">
            <a:xfrm>
              <a:off x="4944" y="2784"/>
              <a:ext cx="756"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89871" name="Rectangle 15"/>
          <p:cNvSpPr>
            <a:spLocks noChangeArrowheads="1"/>
          </p:cNvSpPr>
          <p:nvPr/>
        </p:nvSpPr>
        <p:spPr bwMode="auto">
          <a:xfrm>
            <a:off x="1355725" y="1812925"/>
            <a:ext cx="60960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r>
              <a:rPr lang="en-US" altLang="en-US" sz="1800" u="none">
                <a:solidFill>
                  <a:schemeClr val="tx2"/>
                </a:solidFill>
              </a:rPr>
              <a:t>Wells’ Consulting Services</a:t>
            </a:r>
          </a:p>
          <a:p>
            <a:pPr algn="ctr"/>
            <a:r>
              <a:rPr lang="en-US" altLang="en-US" sz="1800" u="none">
                <a:solidFill>
                  <a:schemeClr val="tx2"/>
                </a:solidFill>
              </a:rPr>
              <a:t>Balance Sheet</a:t>
            </a:r>
          </a:p>
          <a:p>
            <a:pPr algn="ctr"/>
            <a:r>
              <a:rPr lang="en-US" altLang="en-US" sz="1800" u="none">
                <a:solidFill>
                  <a:schemeClr val="tx2"/>
                </a:solidFill>
              </a:rPr>
              <a:t>December 31, 2013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89871">
                                            <p:txEl>
                                              <p:pRg st="0" end="0"/>
                                            </p:txEl>
                                          </p:spTgt>
                                        </p:tgtEl>
                                        <p:attrNameLst>
                                          <p:attrName>style.visibility</p:attrName>
                                        </p:attrNameLst>
                                      </p:cBhvr>
                                      <p:to>
                                        <p:strVal val="visible"/>
                                      </p:to>
                                    </p:set>
                                    <p:animEffect transition="in" filter="blinds(horizontal)">
                                      <p:cBhvr>
                                        <p:cTn id="7" dur="500"/>
                                        <p:tgtEl>
                                          <p:spTgt spid="889871">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89871">
                                            <p:txEl>
                                              <p:pRg st="1" end="1"/>
                                            </p:txEl>
                                          </p:spTgt>
                                        </p:tgtEl>
                                        <p:attrNameLst>
                                          <p:attrName>style.visibility</p:attrName>
                                        </p:attrNameLst>
                                      </p:cBhvr>
                                      <p:to>
                                        <p:strVal val="visible"/>
                                      </p:to>
                                    </p:set>
                                    <p:animEffect transition="in" filter="blinds(horizontal)">
                                      <p:cBhvr>
                                        <p:cTn id="11" dur="500"/>
                                        <p:tgtEl>
                                          <p:spTgt spid="889871">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89871">
                                            <p:txEl>
                                              <p:pRg st="2" end="2"/>
                                            </p:txEl>
                                          </p:spTgt>
                                        </p:tgtEl>
                                        <p:attrNameLst>
                                          <p:attrName>style.visibility</p:attrName>
                                        </p:attrNameLst>
                                      </p:cBhvr>
                                      <p:to>
                                        <p:strVal val="visible"/>
                                      </p:to>
                                    </p:set>
                                    <p:animEffect transition="in" filter="blinds(horizontal)">
                                      <p:cBhvr>
                                        <p:cTn id="15" dur="500"/>
                                        <p:tgtEl>
                                          <p:spTgt spid="8898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71"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Lets Practice Example</a:t>
            </a:r>
            <a:endParaRPr lang="en-US" b="1" dirty="0"/>
          </a:p>
        </p:txBody>
      </p:sp>
      <p:sp>
        <p:nvSpPr>
          <p:cNvPr id="2" name="Slide Number Placeholder 1"/>
          <p:cNvSpPr>
            <a:spLocks noGrp="1"/>
          </p:cNvSpPr>
          <p:nvPr>
            <p:ph type="sldNum" sz="quarter" idx="12"/>
          </p:nvPr>
        </p:nvSpPr>
        <p:spPr/>
        <p:txBody>
          <a:bodyPr/>
          <a:lstStyle/>
          <a:p>
            <a:fld id="{86CE5D1F-F7B4-4146-A12F-3BD2F2C50174}" type="slidenum">
              <a:rPr lang="en-US" smtClean="0"/>
              <a:t>17</a:t>
            </a:fld>
            <a:endParaRPr lang="en-US"/>
          </a:p>
        </p:txBody>
      </p:sp>
    </p:spTree>
    <p:extLst>
      <p:ext uri="{BB962C8B-B14F-4D97-AF65-F5344CB8AC3E}">
        <p14:creationId xmlns:p14="http://schemas.microsoft.com/office/powerpoint/2010/main" val="265373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3734"/>
            <a:ext cx="7886700" cy="1157289"/>
          </a:xfrm>
        </p:spPr>
        <p:txBody>
          <a:bodyPr/>
          <a:lstStyle/>
          <a:p>
            <a:r>
              <a:rPr lang="en-US" b="1" dirty="0" smtClean="0"/>
              <a:t>Financial Statement</a:t>
            </a:r>
            <a:endParaRPr lang="en-US" b="1" dirty="0"/>
          </a:p>
        </p:txBody>
      </p:sp>
      <p:sp>
        <p:nvSpPr>
          <p:cNvPr id="6" name="Content Placeholder 5"/>
          <p:cNvSpPr>
            <a:spLocks noGrp="1"/>
          </p:cNvSpPr>
          <p:nvPr>
            <p:ph idx="1"/>
          </p:nvPr>
        </p:nvSpPr>
        <p:spPr>
          <a:xfrm>
            <a:off x="628650" y="1524000"/>
            <a:ext cx="7886700" cy="4652963"/>
          </a:xfrm>
        </p:spPr>
        <p:txBody>
          <a:bodyPr>
            <a:normAutofit/>
          </a:bodyPr>
          <a:lstStyle/>
          <a:p>
            <a:pPr marL="0" indent="0">
              <a:buNone/>
            </a:pPr>
            <a:endParaRPr lang="en-US" sz="2800" dirty="0" smtClean="0">
              <a:solidFill>
                <a:srgbClr val="202124"/>
              </a:solidFill>
              <a:latin typeface="arial" panose="020B0604020202020204" pitchFamily="34" charset="0"/>
            </a:endParaRPr>
          </a:p>
          <a:p>
            <a:pPr marL="0" indent="0">
              <a:buNone/>
            </a:pPr>
            <a:r>
              <a:rPr lang="en-US" sz="2800" dirty="0" smtClean="0">
                <a:solidFill>
                  <a:srgbClr val="202124"/>
                </a:solidFill>
                <a:latin typeface="arial" panose="020B0604020202020204" pitchFamily="34" charset="0"/>
              </a:rPr>
              <a:t>Financial </a:t>
            </a:r>
            <a:r>
              <a:rPr lang="en-US" sz="2800" dirty="0">
                <a:solidFill>
                  <a:srgbClr val="202124"/>
                </a:solidFill>
                <a:latin typeface="arial" panose="020B0604020202020204" pitchFamily="34" charset="0"/>
              </a:rPr>
              <a:t>statements are </a:t>
            </a:r>
            <a:r>
              <a:rPr lang="en-US" sz="2800" b="1" dirty="0">
                <a:solidFill>
                  <a:srgbClr val="202124"/>
                </a:solidFill>
                <a:latin typeface="arial" panose="020B0604020202020204" pitchFamily="34" charset="0"/>
              </a:rPr>
              <a:t>written records that convey the business activities and the financial performance of a company</a:t>
            </a:r>
            <a:r>
              <a:rPr lang="en-US" sz="2800" dirty="0">
                <a:solidFill>
                  <a:srgbClr val="202124"/>
                </a:solidFill>
                <a:latin typeface="arial" panose="020B0604020202020204" pitchFamily="34" charset="0"/>
              </a:rPr>
              <a:t>. Financial statements are often audited by government agencies, accountants, firms, etc. to ensure accuracy and for tax, financing, or investing purposes</a:t>
            </a:r>
            <a:r>
              <a:rPr lang="en-US" sz="2800" dirty="0" smtClean="0">
                <a:solidFill>
                  <a:srgbClr val="202124"/>
                </a:solidFill>
                <a:latin typeface="arial" panose="020B0604020202020204" pitchFamily="34" charset="0"/>
              </a:rPr>
              <a:t>.</a:t>
            </a:r>
          </a:p>
          <a:p>
            <a:pPr marL="0" indent="0">
              <a:buNone/>
            </a:pPr>
            <a:endParaRPr lang="en-US" sz="2800" dirty="0"/>
          </a:p>
        </p:txBody>
      </p:sp>
      <p:sp>
        <p:nvSpPr>
          <p:cNvPr id="4" name="Slide Number Placeholder 3"/>
          <p:cNvSpPr>
            <a:spLocks noGrp="1"/>
          </p:cNvSpPr>
          <p:nvPr>
            <p:ph type="sldNum" sz="quarter" idx="12"/>
          </p:nvPr>
        </p:nvSpPr>
        <p:spPr>
          <a:xfrm>
            <a:off x="7076607" y="6538913"/>
            <a:ext cx="2057400" cy="365125"/>
          </a:xfrm>
        </p:spPr>
        <p:txBody>
          <a:bodyPr/>
          <a:lstStyle/>
          <a:p>
            <a:endParaRPr lang="en-US" dirty="0"/>
          </a:p>
        </p:txBody>
      </p:sp>
    </p:spTree>
    <p:extLst>
      <p:ext uri="{BB962C8B-B14F-4D97-AF65-F5344CB8AC3E}">
        <p14:creationId xmlns:p14="http://schemas.microsoft.com/office/powerpoint/2010/main" val="16689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76201"/>
            <a:ext cx="7886700" cy="1066800"/>
          </a:xfrm>
        </p:spPr>
        <p:txBody>
          <a:bodyPr/>
          <a:lstStyle/>
          <a:p>
            <a:r>
              <a:rPr lang="en-US" b="1" dirty="0" err="1" smtClean="0"/>
              <a:t>Cont</a:t>
            </a:r>
            <a:r>
              <a:rPr lang="en-US" b="1" dirty="0" smtClean="0"/>
              <a:t>:</a:t>
            </a:r>
            <a:endParaRPr lang="en-US" b="1" dirty="0"/>
          </a:p>
        </p:txBody>
      </p:sp>
      <p:sp>
        <p:nvSpPr>
          <p:cNvPr id="4" name="Content Placeholder 3"/>
          <p:cNvSpPr>
            <a:spLocks noGrp="1"/>
          </p:cNvSpPr>
          <p:nvPr>
            <p:ph idx="1"/>
          </p:nvPr>
        </p:nvSpPr>
        <p:spPr/>
        <p:txBody>
          <a:bodyPr/>
          <a:lstStyle/>
          <a:p>
            <a:endParaRPr lang="en-US" sz="2400" dirty="0" smtClean="0">
              <a:latin typeface="Times-Roman"/>
            </a:endParaRPr>
          </a:p>
          <a:p>
            <a:pPr marL="0" indent="0">
              <a:buNone/>
            </a:pPr>
            <a:r>
              <a:rPr lang="en-US" sz="2400" dirty="0" smtClean="0">
                <a:latin typeface="Times-Roman"/>
              </a:rPr>
              <a:t>     </a:t>
            </a:r>
            <a:r>
              <a:rPr lang="en-US" sz="2400" dirty="0" smtClean="0">
                <a:latin typeface="Arial" panose="020B0604020202020204" pitchFamily="34" charset="0"/>
                <a:cs typeface="Arial" panose="020B0604020202020204" pitchFamily="34" charset="0"/>
              </a:rPr>
              <a:t>The </a:t>
            </a:r>
            <a:r>
              <a:rPr lang="en-US" sz="2400" b="1" dirty="0" smtClean="0">
                <a:latin typeface="Arial" panose="020B0604020202020204" pitchFamily="34" charset="0"/>
                <a:cs typeface="Arial" panose="020B0604020202020204" pitchFamily="34" charset="0"/>
              </a:rPr>
              <a:t>statement of financial position , </a:t>
            </a:r>
            <a:r>
              <a:rPr lang="en-US" sz="2400" dirty="0" smtClean="0">
                <a:latin typeface="Arial" panose="020B0604020202020204" pitchFamily="34" charset="0"/>
                <a:cs typeface="Arial" panose="020B0604020202020204" pitchFamily="34" charset="0"/>
              </a:rPr>
              <a:t>or </a:t>
            </a:r>
            <a:r>
              <a:rPr lang="en-US" sz="2400" b="1" dirty="0" smtClean="0">
                <a:latin typeface="Arial" panose="020B0604020202020204" pitchFamily="34" charset="0"/>
                <a:cs typeface="Arial" panose="020B0604020202020204" pitchFamily="34" charset="0"/>
              </a:rPr>
              <a:t>balance sheet , </a:t>
            </a:r>
            <a:r>
              <a:rPr lang="en-US" sz="2400" dirty="0" smtClean="0">
                <a:latin typeface="Arial" panose="020B0604020202020204" pitchFamily="34" charset="0"/>
                <a:cs typeface="Arial" panose="020B0604020202020204" pitchFamily="34" charset="0"/>
              </a:rPr>
              <a:t>is a financial statement that describes where the enterprise stands at a specific date.</a:t>
            </a:r>
            <a:endParaRPr lang="en-US" sz="2400" dirty="0" smtClean="0">
              <a:solidFill>
                <a:srgbClr val="202124"/>
              </a:solidFill>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Equation:</a:t>
            </a:r>
          </a:p>
          <a:p>
            <a:pPr marL="0" indent="0">
              <a:buNone/>
            </a:pPr>
            <a:r>
              <a:rPr lang="en-US" dirty="0" smtClean="0"/>
              <a:t>                 </a:t>
            </a:r>
            <a:r>
              <a:rPr lang="en-US" sz="2800" b="1" dirty="0" smtClean="0">
                <a:solidFill>
                  <a:schemeClr val="accent5">
                    <a:lumMod val="75000"/>
                  </a:schemeClr>
                </a:solidFill>
              </a:rPr>
              <a:t>Assists = Liability + Owner Equity</a:t>
            </a:r>
          </a:p>
          <a:p>
            <a:pPr marL="0" indent="0">
              <a:buNone/>
            </a:pPr>
            <a:r>
              <a:rPr lang="en-US" sz="2800" b="1" dirty="0">
                <a:solidFill>
                  <a:schemeClr val="accent5">
                    <a:lumMod val="75000"/>
                  </a:schemeClr>
                </a:solidFill>
              </a:rPr>
              <a:t> </a:t>
            </a:r>
            <a:r>
              <a:rPr lang="en-US" sz="2800" b="1" dirty="0" smtClean="0">
                <a:solidFill>
                  <a:schemeClr val="accent5">
                    <a:lumMod val="75000"/>
                  </a:schemeClr>
                </a:solidFill>
              </a:rPr>
              <a:t>           Owner Equity = Assists - Liability</a:t>
            </a:r>
          </a:p>
          <a:p>
            <a:pPr marL="0" indent="0">
              <a:buNone/>
            </a:pPr>
            <a:endParaRPr lang="en-US" dirty="0"/>
          </a:p>
        </p:txBody>
      </p:sp>
      <p:sp>
        <p:nvSpPr>
          <p:cNvPr id="2" name="Slide Number Placeholder 1"/>
          <p:cNvSpPr>
            <a:spLocks noGrp="1"/>
          </p:cNvSpPr>
          <p:nvPr>
            <p:ph type="sldNum" sz="quarter" idx="12"/>
          </p:nvPr>
        </p:nvSpPr>
        <p:spPr/>
        <p:txBody>
          <a:bodyPr/>
          <a:lstStyle/>
          <a:p>
            <a:fld id="{86CE5D1F-F7B4-4146-A12F-3BD2F2C50174}" type="slidenum">
              <a:rPr lang="en-US" smtClean="0"/>
              <a:t>3</a:t>
            </a:fld>
            <a:endParaRPr lang="en-US"/>
          </a:p>
        </p:txBody>
      </p:sp>
    </p:spTree>
    <p:extLst>
      <p:ext uri="{BB962C8B-B14F-4D97-AF65-F5344CB8AC3E}">
        <p14:creationId xmlns:p14="http://schemas.microsoft.com/office/powerpoint/2010/main" val="385001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854074"/>
          </a:xfrm>
        </p:spPr>
        <p:txBody>
          <a:bodyPr/>
          <a:lstStyle/>
          <a:p>
            <a:r>
              <a:rPr lang="en-US" b="1" dirty="0"/>
              <a:t>I</a:t>
            </a:r>
            <a:r>
              <a:rPr lang="en-US" b="1" dirty="0" smtClean="0"/>
              <a:t>ncome </a:t>
            </a:r>
            <a:r>
              <a:rPr lang="en-US" b="1" dirty="0"/>
              <a:t>statement</a:t>
            </a:r>
            <a:endParaRPr lang="en-US" dirty="0"/>
          </a:p>
        </p:txBody>
      </p:sp>
      <p:sp>
        <p:nvSpPr>
          <p:cNvPr id="6" name="Content Placeholder 5"/>
          <p:cNvSpPr>
            <a:spLocks noGrp="1"/>
          </p:cNvSpPr>
          <p:nvPr>
            <p:ph idx="1"/>
          </p:nvPr>
        </p:nvSpPr>
        <p:spPr>
          <a:xfrm>
            <a:off x="628650" y="1219200"/>
            <a:ext cx="7886700" cy="4876800"/>
          </a:xfrm>
        </p:spPr>
        <p:txBody>
          <a:bodyPr>
            <a:normAutofit fontScale="92500" lnSpcReduction="10000"/>
          </a:bodyPr>
          <a:lstStyle/>
          <a:p>
            <a:pPr marL="0" indent="0">
              <a:buNone/>
            </a:pPr>
            <a:r>
              <a:rPr lang="en-US" sz="2800" dirty="0" smtClean="0">
                <a:latin typeface="Times-Roman"/>
              </a:rPr>
              <a:t>  </a:t>
            </a:r>
          </a:p>
          <a:p>
            <a:pPr marL="0" indent="0">
              <a:buNone/>
            </a:pPr>
            <a:r>
              <a:rPr lang="en-US" sz="2800" dirty="0" smtClean="0">
                <a:latin typeface="Times-Roman"/>
              </a:rPr>
              <a:t>An </a:t>
            </a:r>
            <a:r>
              <a:rPr lang="en-US" sz="2800" b="1" dirty="0">
                <a:latin typeface="Times-Bold"/>
              </a:rPr>
              <a:t>income statement </a:t>
            </a:r>
            <a:r>
              <a:rPr lang="en-US" sz="2800" dirty="0">
                <a:latin typeface="Times-Roman"/>
              </a:rPr>
              <a:t>is an activity statement </a:t>
            </a:r>
            <a:r>
              <a:rPr lang="en-US" sz="2800" dirty="0" smtClean="0">
                <a:latin typeface="Times-Roman"/>
              </a:rPr>
              <a:t>that shows </a:t>
            </a:r>
            <a:r>
              <a:rPr lang="en-US" sz="2800" dirty="0">
                <a:latin typeface="Times-Roman"/>
              </a:rPr>
              <a:t>the revenues and expenses for a designated period of time</a:t>
            </a:r>
            <a:r>
              <a:rPr lang="en-US" sz="2800" dirty="0" smtClean="0">
                <a:latin typeface="Times-Roman"/>
              </a:rPr>
              <a:t>.</a:t>
            </a:r>
          </a:p>
          <a:p>
            <a:r>
              <a:rPr lang="en-US" sz="2800" dirty="0" smtClean="0">
                <a:latin typeface="Times-Roman"/>
              </a:rPr>
              <a:t> </a:t>
            </a:r>
            <a:r>
              <a:rPr lang="en-US" sz="2800" b="1" dirty="0">
                <a:latin typeface="Times-Roman"/>
              </a:rPr>
              <a:t>Revenues</a:t>
            </a:r>
            <a:r>
              <a:rPr lang="en-US" sz="2800" dirty="0">
                <a:latin typeface="Times-Roman"/>
              </a:rPr>
              <a:t> already </a:t>
            </a:r>
            <a:r>
              <a:rPr lang="en-US" sz="2800" dirty="0" smtClean="0">
                <a:latin typeface="Times-Roman"/>
              </a:rPr>
              <a:t>have resulted </a:t>
            </a:r>
            <a:r>
              <a:rPr lang="en-US" sz="2800" dirty="0">
                <a:latin typeface="Times-Roman"/>
              </a:rPr>
              <a:t>in </a:t>
            </a:r>
            <a:r>
              <a:rPr lang="en-US" sz="2800" b="1" dirty="0">
                <a:latin typeface="Times-Roman"/>
              </a:rPr>
              <a:t>positive cash flows</a:t>
            </a:r>
            <a:r>
              <a:rPr lang="en-US" sz="2800" dirty="0">
                <a:latin typeface="Times-Roman"/>
              </a:rPr>
              <a:t>, or are expected to do so in the near future, as a result of </a:t>
            </a:r>
            <a:r>
              <a:rPr lang="en-US" sz="2800" dirty="0" smtClean="0">
                <a:latin typeface="Times-Roman"/>
              </a:rPr>
              <a:t>transactions with </a:t>
            </a:r>
            <a:r>
              <a:rPr lang="en-US" sz="2800" dirty="0">
                <a:latin typeface="Times-Roman"/>
              </a:rPr>
              <a:t>customers</a:t>
            </a:r>
            <a:r>
              <a:rPr lang="en-US" sz="2800" dirty="0" smtClean="0">
                <a:latin typeface="Times-Roman"/>
              </a:rPr>
              <a:t>.</a:t>
            </a:r>
          </a:p>
          <a:p>
            <a:r>
              <a:rPr lang="en-US" sz="2800" b="1" dirty="0" smtClean="0">
                <a:latin typeface="Times-Roman"/>
              </a:rPr>
              <a:t>Expenses</a:t>
            </a:r>
            <a:r>
              <a:rPr lang="en-US" sz="2800" dirty="0" smtClean="0">
                <a:latin typeface="Times-Roman"/>
              </a:rPr>
              <a:t> </a:t>
            </a:r>
            <a:r>
              <a:rPr lang="en-US" sz="2800" dirty="0">
                <a:latin typeface="Times-Roman"/>
              </a:rPr>
              <a:t>result in </a:t>
            </a:r>
            <a:r>
              <a:rPr lang="en-US" sz="2800" b="1" dirty="0">
                <a:latin typeface="Times-Bold"/>
              </a:rPr>
              <a:t>negative cash flows </a:t>
            </a:r>
            <a:r>
              <a:rPr lang="en-US" sz="2800" dirty="0">
                <a:latin typeface="Times-Roman"/>
              </a:rPr>
              <a:t>—either past, present, </a:t>
            </a:r>
            <a:r>
              <a:rPr lang="en-US" sz="2800" dirty="0" smtClean="0">
                <a:latin typeface="Times-Roman"/>
              </a:rPr>
              <a:t>or future</a:t>
            </a:r>
          </a:p>
          <a:p>
            <a:pPr marL="0" indent="0">
              <a:buNone/>
            </a:pPr>
            <a:endParaRPr lang="en-US" sz="2800" dirty="0" smtClean="0">
              <a:latin typeface="Times-Roman"/>
            </a:endParaRPr>
          </a:p>
          <a:p>
            <a:pPr marL="0" indent="0">
              <a:buNone/>
            </a:pPr>
            <a:r>
              <a:rPr lang="en-US" sz="2800" b="1" dirty="0">
                <a:latin typeface="Arial" panose="020B0604020202020204" pitchFamily="34" charset="0"/>
                <a:cs typeface="Arial" panose="020B0604020202020204" pitchFamily="34" charset="0"/>
              </a:rPr>
              <a:t>Equation</a:t>
            </a:r>
            <a:r>
              <a:rPr lang="en-US" sz="2800" b="1" dirty="0" smtClean="0">
                <a:latin typeface="Arial" panose="020B0604020202020204" pitchFamily="34" charset="0"/>
                <a:cs typeface="Arial" panose="020B0604020202020204" pitchFamily="34" charset="0"/>
              </a:rPr>
              <a:t>:</a:t>
            </a:r>
            <a:endParaRPr lang="en-US" sz="2800" dirty="0" smtClean="0">
              <a:latin typeface="Times-Roman"/>
            </a:endParaRPr>
          </a:p>
          <a:p>
            <a:pPr marL="0" indent="0">
              <a:buNone/>
            </a:pPr>
            <a:r>
              <a:rPr lang="en-US" sz="2800" dirty="0" smtClean="0">
                <a:latin typeface="Times-Roman"/>
              </a:rPr>
              <a:t>     </a:t>
            </a:r>
            <a:r>
              <a:rPr lang="en-US" sz="2800" b="1" dirty="0" smtClean="0">
                <a:solidFill>
                  <a:schemeClr val="accent5">
                    <a:lumMod val="75000"/>
                  </a:schemeClr>
                </a:solidFill>
                <a:latin typeface="Times-Roman"/>
              </a:rPr>
              <a:t>Revenue – Expenses = Net Income</a:t>
            </a:r>
            <a:endParaRPr lang="en-US" sz="28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86CE5D1F-F7B4-4146-A12F-3BD2F2C50174}" type="slidenum">
              <a:rPr lang="en-US" smtClean="0"/>
              <a:t>4</a:t>
            </a:fld>
            <a:endParaRPr lang="en-US"/>
          </a:p>
        </p:txBody>
      </p:sp>
    </p:spTree>
    <p:extLst>
      <p:ext uri="{BB962C8B-B14F-4D97-AF65-F5344CB8AC3E}">
        <p14:creationId xmlns:p14="http://schemas.microsoft.com/office/powerpoint/2010/main" val="71164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533400" y="2027238"/>
            <a:ext cx="8305800" cy="4025900"/>
          </a:xfrm>
          <a:prstGeom prst="rect">
            <a:avLst/>
          </a:prstGeom>
          <a:solidFill>
            <a:srgbClr val="EDFCD8"/>
          </a:solidFill>
          <a:ln w="38100">
            <a:solidFill>
              <a:schemeClr val="tx2"/>
            </a:solidFill>
            <a:miter lim="800000"/>
            <a:headEnd/>
            <a:tailEnd/>
          </a:ln>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endParaRPr lang="en-US" altLang="en-US" sz="2800" u="none">
              <a:solidFill>
                <a:srgbClr val="000000"/>
              </a:solidFill>
            </a:endParaRPr>
          </a:p>
          <a:p>
            <a:pPr algn="ctr"/>
            <a:endParaRPr lang="en-US" altLang="en-US" sz="2800" u="none">
              <a:solidFill>
                <a:srgbClr val="000000"/>
              </a:solidFill>
            </a:endParaRPr>
          </a:p>
          <a:p>
            <a:pPr algn="ctr"/>
            <a:endParaRPr lang="en-US" altLang="en-US" sz="2800" u="none">
              <a:solidFill>
                <a:srgbClr val="000000"/>
              </a:solidFill>
            </a:endParaRPr>
          </a:p>
          <a:p>
            <a:pPr algn="ctr"/>
            <a:endParaRPr lang="en-US" altLang="en-US" sz="2800"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a:p>
            <a:pPr algn="ctr"/>
            <a:endParaRPr lang="en-US" altLang="en-US" u="none">
              <a:solidFill>
                <a:srgbClr val="000000"/>
              </a:solidFill>
              <a:latin typeface="Times New Roman" panose="02020603050405020304" pitchFamily="18" charset="0"/>
            </a:endParaRPr>
          </a:p>
        </p:txBody>
      </p:sp>
      <p:sp>
        <p:nvSpPr>
          <p:cNvPr id="16388" name="Rectangle 3"/>
          <p:cNvSpPr>
            <a:spLocks noChangeArrowheads="1"/>
          </p:cNvSpPr>
          <p:nvPr/>
        </p:nvSpPr>
        <p:spPr bwMode="auto">
          <a:xfrm>
            <a:off x="366713" y="2752725"/>
            <a:ext cx="1809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sz="1800" b="0" u="none">
              <a:solidFill>
                <a:srgbClr val="FFFFFF"/>
              </a:solidFill>
              <a:latin typeface="Times New Roman" panose="02020603050405020304" pitchFamily="18" charset="0"/>
            </a:endParaRPr>
          </a:p>
          <a:p>
            <a:endParaRPr lang="en-US" altLang="en-US" sz="1800" b="0" u="none">
              <a:solidFill>
                <a:srgbClr val="FFFFFF"/>
              </a:solidFill>
              <a:latin typeface="Times New Roman" panose="02020603050405020304" pitchFamily="18" charset="0"/>
            </a:endParaRPr>
          </a:p>
          <a:p>
            <a:pPr eaLnBrk="1" hangingPunct="1"/>
            <a:endParaRPr lang="en-US" altLang="en-US" sz="1800" b="0" u="none">
              <a:solidFill>
                <a:srgbClr val="FFFFFF"/>
              </a:solidFill>
              <a:latin typeface="Times New Roman" panose="02020603050405020304" pitchFamily="18" charset="0"/>
            </a:endParaRPr>
          </a:p>
        </p:txBody>
      </p:sp>
      <p:sp>
        <p:nvSpPr>
          <p:cNvPr id="16389" name="Text Box 4"/>
          <p:cNvSpPr txBox="1">
            <a:spLocks noChangeArrowheads="1"/>
          </p:cNvSpPr>
          <p:nvPr/>
        </p:nvSpPr>
        <p:spPr bwMode="auto">
          <a:xfrm>
            <a:off x="533400" y="2955925"/>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00"/>
                </a:solidFill>
              </a:rPr>
              <a:t>Revenue						</a:t>
            </a:r>
          </a:p>
          <a:p>
            <a:r>
              <a:rPr lang="en-US" altLang="en-US" sz="1800" u="none">
                <a:solidFill>
                  <a:srgbClr val="000000"/>
                </a:solidFill>
              </a:rPr>
              <a:t>     Fees Income						  $47,000.00</a:t>
            </a:r>
            <a:endParaRPr lang="en-US" altLang="en-US" sz="1800" u="none"/>
          </a:p>
        </p:txBody>
      </p:sp>
      <p:sp>
        <p:nvSpPr>
          <p:cNvPr id="16390" name="Text Box 5"/>
          <p:cNvSpPr txBox="1">
            <a:spLocks noChangeArrowheads="1"/>
          </p:cNvSpPr>
          <p:nvPr/>
        </p:nvSpPr>
        <p:spPr bwMode="auto">
          <a:xfrm>
            <a:off x="533400" y="3717925"/>
            <a:ext cx="822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00"/>
                </a:solidFill>
              </a:rPr>
              <a:t>Expenses</a:t>
            </a:r>
          </a:p>
          <a:p>
            <a:r>
              <a:rPr lang="en-US" altLang="en-US" sz="1800" u="none">
                <a:solidFill>
                  <a:srgbClr val="000000"/>
                </a:solidFill>
              </a:rPr>
              <a:t>     Salaries Expense			             $8,000.00</a:t>
            </a:r>
          </a:p>
          <a:p>
            <a:r>
              <a:rPr lang="en-US" altLang="en-US" sz="1800" u="none">
                <a:solidFill>
                  <a:srgbClr val="000000"/>
                </a:solidFill>
              </a:rPr>
              <a:t>     Utilities Expense				 </a:t>
            </a:r>
            <a:r>
              <a:rPr lang="en-US" altLang="en-US" sz="1800">
                <a:solidFill>
                  <a:srgbClr val="000000"/>
                </a:solidFill>
              </a:rPr>
              <a:t>   650.00</a:t>
            </a:r>
          </a:p>
          <a:p>
            <a:r>
              <a:rPr lang="en-US" altLang="en-US" sz="1800" u="none">
                <a:solidFill>
                  <a:srgbClr val="000000"/>
                </a:solidFill>
              </a:rPr>
              <a:t>       Total Expenses					   </a:t>
            </a:r>
            <a:r>
              <a:rPr lang="en-US" altLang="en-US" sz="1800">
                <a:solidFill>
                  <a:srgbClr val="000000"/>
                </a:solidFill>
              </a:rPr>
              <a:t>  8,650.00</a:t>
            </a:r>
            <a:endParaRPr lang="en-US" altLang="en-US" sz="1800" u="none"/>
          </a:p>
        </p:txBody>
      </p:sp>
      <p:sp>
        <p:nvSpPr>
          <p:cNvPr id="16391" name="Rectangle 6"/>
          <p:cNvSpPr>
            <a:spLocks noChangeArrowheads="1"/>
          </p:cNvSpPr>
          <p:nvPr/>
        </p:nvSpPr>
        <p:spPr bwMode="auto">
          <a:xfrm>
            <a:off x="533400" y="5092700"/>
            <a:ext cx="82423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00"/>
                </a:solidFill>
              </a:rPr>
              <a:t>Net  Income					               $ 38,350.00</a:t>
            </a:r>
          </a:p>
        </p:txBody>
      </p:sp>
      <p:sp>
        <p:nvSpPr>
          <p:cNvPr id="16392" name="Line 7"/>
          <p:cNvSpPr>
            <a:spLocks noChangeShapeType="1"/>
          </p:cNvSpPr>
          <p:nvPr/>
        </p:nvSpPr>
        <p:spPr bwMode="auto">
          <a:xfrm>
            <a:off x="7218363" y="5486400"/>
            <a:ext cx="990600" cy="0"/>
          </a:xfrm>
          <a:prstGeom prst="line">
            <a:avLst/>
          </a:prstGeom>
          <a:noFill/>
          <a:ln w="57150" cmpd="thinThick">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Text Box 8"/>
          <p:cNvSpPr txBox="1">
            <a:spLocks noChangeArrowheads="1"/>
          </p:cNvSpPr>
          <p:nvPr/>
        </p:nvSpPr>
        <p:spPr bwMode="auto">
          <a:xfrm>
            <a:off x="3200400" y="19224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eaLnBrk="1" hangingPunct="1"/>
            <a:endParaRPr lang="en-US" altLang="en-US" sz="2000" b="0" u="none">
              <a:latin typeface="Times New Roman" panose="02020603050405020304" pitchFamily="18" charset="0"/>
            </a:endParaRPr>
          </a:p>
        </p:txBody>
      </p:sp>
      <p:sp>
        <p:nvSpPr>
          <p:cNvPr id="16394" name="Rectangle 9"/>
          <p:cNvSpPr>
            <a:spLocks noChangeArrowheads="1"/>
          </p:cNvSpPr>
          <p:nvPr/>
        </p:nvSpPr>
        <p:spPr bwMode="auto">
          <a:xfrm>
            <a:off x="366713" y="2752725"/>
            <a:ext cx="1809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sz="1800" b="0" u="none">
              <a:solidFill>
                <a:srgbClr val="FFFFFF"/>
              </a:solidFill>
              <a:latin typeface="Times New Roman" panose="02020603050405020304" pitchFamily="18" charset="0"/>
            </a:endParaRPr>
          </a:p>
          <a:p>
            <a:endParaRPr lang="en-US" altLang="en-US" sz="1800" b="0" u="none">
              <a:solidFill>
                <a:srgbClr val="FFFFFF"/>
              </a:solidFill>
              <a:latin typeface="Times New Roman" panose="02020603050405020304" pitchFamily="18" charset="0"/>
            </a:endParaRPr>
          </a:p>
          <a:p>
            <a:pPr eaLnBrk="1" hangingPunct="1"/>
            <a:endParaRPr lang="en-US" altLang="en-US" sz="1800" b="0" u="none">
              <a:solidFill>
                <a:srgbClr val="FFFFFF"/>
              </a:solidFill>
              <a:latin typeface="Times New Roman" panose="02020603050405020304" pitchFamily="18" charset="0"/>
            </a:endParaRPr>
          </a:p>
        </p:txBody>
      </p:sp>
      <p:sp>
        <p:nvSpPr>
          <p:cNvPr id="859146" name="Text Box 10"/>
          <p:cNvSpPr txBox="1">
            <a:spLocks noChangeArrowheads="1"/>
          </p:cNvSpPr>
          <p:nvPr/>
        </p:nvSpPr>
        <p:spPr bwMode="auto">
          <a:xfrm>
            <a:off x="355600" y="2058988"/>
            <a:ext cx="8331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r>
              <a:rPr lang="en-US" altLang="en-US" sz="2000" u="none">
                <a:solidFill>
                  <a:srgbClr val="000000"/>
                </a:solidFill>
              </a:rPr>
              <a:t>Wells’ Consulting Services</a:t>
            </a:r>
          </a:p>
          <a:p>
            <a:pPr algn="ctr"/>
            <a:r>
              <a:rPr lang="en-US" altLang="en-US" sz="2000" u="none">
                <a:solidFill>
                  <a:srgbClr val="000000"/>
                </a:solidFill>
              </a:rPr>
              <a:t>Income Statement</a:t>
            </a:r>
          </a:p>
          <a:p>
            <a:pPr algn="ctr"/>
            <a:r>
              <a:rPr lang="en-US" altLang="en-US" sz="2000" u="none">
                <a:solidFill>
                  <a:srgbClr val="000000"/>
                </a:solidFill>
              </a:rPr>
              <a:t>Month Ended December 31, 2013</a:t>
            </a:r>
            <a:endParaRPr lang="en-US" altLang="en-US" sz="2000" u="none"/>
          </a:p>
        </p:txBody>
      </p:sp>
      <p:sp>
        <p:nvSpPr>
          <p:cNvPr id="859147" name="AutoShape 11"/>
          <p:cNvSpPr>
            <a:spLocks noChangeArrowheads="1"/>
          </p:cNvSpPr>
          <p:nvPr/>
        </p:nvSpPr>
        <p:spPr bwMode="auto">
          <a:xfrm>
            <a:off x="547688" y="990600"/>
            <a:ext cx="2881312" cy="854075"/>
          </a:xfrm>
          <a:prstGeom prst="roundRect">
            <a:avLst>
              <a:gd name="adj" fmla="val 16667"/>
            </a:avLst>
          </a:prstGeom>
          <a:solidFill>
            <a:srgbClr val="FFFF99"/>
          </a:solidFill>
          <a:ln w="9525">
            <a:solidFill>
              <a:srgbClr val="990033"/>
            </a:solidFill>
            <a:round/>
            <a:headEnd/>
            <a:tailEnd/>
          </a:ln>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r>
              <a:rPr lang="en-US" altLang="en-US" sz="1600" u="none">
                <a:solidFill>
                  <a:srgbClr val="000066"/>
                </a:solidFill>
              </a:rPr>
              <a:t>The income statement has</a:t>
            </a:r>
          </a:p>
          <a:p>
            <a:pPr algn="ctr"/>
            <a:r>
              <a:rPr lang="en-US" altLang="en-US" sz="1600" u="none">
                <a:solidFill>
                  <a:srgbClr val="000066"/>
                </a:solidFill>
              </a:rPr>
              <a:t>a three-line heading</a:t>
            </a:r>
          </a:p>
        </p:txBody>
      </p:sp>
      <p:sp>
        <p:nvSpPr>
          <p:cNvPr id="859148" name="Line 12"/>
          <p:cNvSpPr>
            <a:spLocks noChangeShapeType="1"/>
          </p:cNvSpPr>
          <p:nvPr/>
        </p:nvSpPr>
        <p:spPr bwMode="auto">
          <a:xfrm>
            <a:off x="3429000" y="1601788"/>
            <a:ext cx="685800" cy="512762"/>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9149" name="AutoShape 13"/>
          <p:cNvSpPr>
            <a:spLocks noChangeArrowheads="1"/>
          </p:cNvSpPr>
          <p:nvPr/>
        </p:nvSpPr>
        <p:spPr bwMode="auto">
          <a:xfrm>
            <a:off x="4114800" y="1066800"/>
            <a:ext cx="4724400" cy="730250"/>
          </a:xfrm>
          <a:prstGeom prst="roundRect">
            <a:avLst>
              <a:gd name="adj" fmla="val 16667"/>
            </a:avLst>
          </a:prstGeom>
          <a:solidFill>
            <a:srgbClr val="FFFF99"/>
          </a:solidFill>
          <a:ln w="9525">
            <a:solidFill>
              <a:srgbClr val="990033"/>
            </a:solidFill>
            <a:round/>
            <a:headEnd/>
            <a:tailEnd/>
          </a:ln>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algn="ctr"/>
            <a:r>
              <a:rPr lang="en-US" altLang="en-US" sz="1600" u="none">
                <a:solidFill>
                  <a:srgbClr val="000066"/>
                </a:solidFill>
              </a:rPr>
              <a:t>The third line shows that the report covers</a:t>
            </a:r>
            <a:br>
              <a:rPr lang="en-US" altLang="en-US" sz="1600" u="none">
                <a:solidFill>
                  <a:srgbClr val="000066"/>
                </a:solidFill>
              </a:rPr>
            </a:br>
            <a:r>
              <a:rPr lang="en-US" altLang="en-US" sz="1600" u="none">
                <a:solidFill>
                  <a:srgbClr val="000066"/>
                </a:solidFill>
              </a:rPr>
              <a:t> operations over a period of time </a:t>
            </a:r>
          </a:p>
        </p:txBody>
      </p:sp>
      <p:sp>
        <p:nvSpPr>
          <p:cNvPr id="859150" name="Line 14"/>
          <p:cNvSpPr>
            <a:spLocks noChangeShapeType="1"/>
          </p:cNvSpPr>
          <p:nvPr/>
        </p:nvSpPr>
        <p:spPr bwMode="auto">
          <a:xfrm flipH="1">
            <a:off x="6477000" y="1797050"/>
            <a:ext cx="360363" cy="828675"/>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859147"/>
                                        </p:tgtEl>
                                        <p:attrNameLst>
                                          <p:attrName>style.visibility</p:attrName>
                                        </p:attrNameLst>
                                      </p:cBhvr>
                                      <p:to>
                                        <p:strVal val="visible"/>
                                      </p:to>
                                    </p:set>
                                    <p:anim calcmode="lin" valueType="num">
                                      <p:cBhvr>
                                        <p:cTn id="7" dur="500" fill="hold"/>
                                        <p:tgtEl>
                                          <p:spTgt spid="859147"/>
                                        </p:tgtEl>
                                        <p:attrNameLst>
                                          <p:attrName>ppt_x</p:attrName>
                                        </p:attrNameLst>
                                      </p:cBhvr>
                                      <p:tavLst>
                                        <p:tav tm="0">
                                          <p:val>
                                            <p:strVal val="#ppt_x-#ppt_w/2"/>
                                          </p:val>
                                        </p:tav>
                                        <p:tav tm="100000">
                                          <p:val>
                                            <p:strVal val="#ppt_x"/>
                                          </p:val>
                                        </p:tav>
                                      </p:tavLst>
                                    </p:anim>
                                    <p:anim calcmode="lin" valueType="num">
                                      <p:cBhvr>
                                        <p:cTn id="8" dur="500" fill="hold"/>
                                        <p:tgtEl>
                                          <p:spTgt spid="859147"/>
                                        </p:tgtEl>
                                        <p:attrNameLst>
                                          <p:attrName>ppt_y</p:attrName>
                                        </p:attrNameLst>
                                      </p:cBhvr>
                                      <p:tavLst>
                                        <p:tav tm="0">
                                          <p:val>
                                            <p:strVal val="#ppt_y"/>
                                          </p:val>
                                        </p:tav>
                                        <p:tav tm="100000">
                                          <p:val>
                                            <p:strVal val="#ppt_y"/>
                                          </p:val>
                                        </p:tav>
                                      </p:tavLst>
                                    </p:anim>
                                    <p:anim calcmode="lin" valueType="num">
                                      <p:cBhvr>
                                        <p:cTn id="9" dur="500" fill="hold"/>
                                        <p:tgtEl>
                                          <p:spTgt spid="859147"/>
                                        </p:tgtEl>
                                        <p:attrNameLst>
                                          <p:attrName>ppt_w</p:attrName>
                                        </p:attrNameLst>
                                      </p:cBhvr>
                                      <p:tavLst>
                                        <p:tav tm="0">
                                          <p:val>
                                            <p:fltVal val="0"/>
                                          </p:val>
                                        </p:tav>
                                        <p:tav tm="100000">
                                          <p:val>
                                            <p:strVal val="#ppt_w"/>
                                          </p:val>
                                        </p:tav>
                                      </p:tavLst>
                                    </p:anim>
                                    <p:anim calcmode="lin" valueType="num">
                                      <p:cBhvr>
                                        <p:cTn id="10" dur="500" fill="hold"/>
                                        <p:tgtEl>
                                          <p:spTgt spid="85914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859148"/>
                                        </p:tgtEl>
                                        <p:attrNameLst>
                                          <p:attrName>style.visibility</p:attrName>
                                        </p:attrNameLst>
                                      </p:cBhvr>
                                      <p:to>
                                        <p:strVal val="visible"/>
                                      </p:to>
                                    </p:set>
                                    <p:anim calcmode="lin" valueType="num">
                                      <p:cBhvr>
                                        <p:cTn id="14" dur="500" fill="hold"/>
                                        <p:tgtEl>
                                          <p:spTgt spid="859148"/>
                                        </p:tgtEl>
                                        <p:attrNameLst>
                                          <p:attrName>ppt_x</p:attrName>
                                        </p:attrNameLst>
                                      </p:cBhvr>
                                      <p:tavLst>
                                        <p:tav tm="0">
                                          <p:val>
                                            <p:strVal val="#ppt_x"/>
                                          </p:val>
                                        </p:tav>
                                        <p:tav tm="100000">
                                          <p:val>
                                            <p:strVal val="#ppt_x"/>
                                          </p:val>
                                        </p:tav>
                                      </p:tavLst>
                                    </p:anim>
                                    <p:anim calcmode="lin" valueType="num">
                                      <p:cBhvr>
                                        <p:cTn id="15" dur="500" fill="hold"/>
                                        <p:tgtEl>
                                          <p:spTgt spid="859148"/>
                                        </p:tgtEl>
                                        <p:attrNameLst>
                                          <p:attrName>ppt_y</p:attrName>
                                        </p:attrNameLst>
                                      </p:cBhvr>
                                      <p:tavLst>
                                        <p:tav tm="0">
                                          <p:val>
                                            <p:strVal val="#ppt_y-#ppt_h/2"/>
                                          </p:val>
                                        </p:tav>
                                        <p:tav tm="100000">
                                          <p:val>
                                            <p:strVal val="#ppt_y"/>
                                          </p:val>
                                        </p:tav>
                                      </p:tavLst>
                                    </p:anim>
                                    <p:anim calcmode="lin" valueType="num">
                                      <p:cBhvr>
                                        <p:cTn id="16" dur="500" fill="hold"/>
                                        <p:tgtEl>
                                          <p:spTgt spid="859148"/>
                                        </p:tgtEl>
                                        <p:attrNameLst>
                                          <p:attrName>ppt_w</p:attrName>
                                        </p:attrNameLst>
                                      </p:cBhvr>
                                      <p:tavLst>
                                        <p:tav tm="0">
                                          <p:val>
                                            <p:strVal val="#ppt_w"/>
                                          </p:val>
                                        </p:tav>
                                        <p:tav tm="100000">
                                          <p:val>
                                            <p:strVal val="#ppt_w"/>
                                          </p:val>
                                        </p:tav>
                                      </p:tavLst>
                                    </p:anim>
                                    <p:anim calcmode="lin" valueType="num">
                                      <p:cBhvr>
                                        <p:cTn id="17" dur="500" fill="hold"/>
                                        <p:tgtEl>
                                          <p:spTgt spid="85914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859146"/>
                                        </p:tgtEl>
                                        <p:attrNameLst>
                                          <p:attrName>style.visibility</p:attrName>
                                        </p:attrNameLst>
                                      </p:cBhvr>
                                      <p:to>
                                        <p:strVal val="visible"/>
                                      </p:to>
                                    </p:set>
                                    <p:animEffect transition="in" filter="blinds(horizontal)">
                                      <p:cBhvr>
                                        <p:cTn id="21" dur="500"/>
                                        <p:tgtEl>
                                          <p:spTgt spid="859146"/>
                                        </p:tgtEl>
                                      </p:cBhvr>
                                    </p:animEffect>
                                  </p:childTnLst>
                                </p:cTn>
                              </p:par>
                            </p:childTnLst>
                          </p:cTn>
                        </p:par>
                        <p:par>
                          <p:cTn id="22" fill="hold" nodeType="afterGroup">
                            <p:stCondLst>
                              <p:cond delay="1500"/>
                            </p:stCondLst>
                            <p:childTnLst>
                              <p:par>
                                <p:cTn id="23" presetID="17" presetClass="entr" presetSubtype="8" fill="hold" grpId="0" nodeType="afterEffect">
                                  <p:stCondLst>
                                    <p:cond delay="0"/>
                                  </p:stCondLst>
                                  <p:childTnLst>
                                    <p:set>
                                      <p:cBhvr>
                                        <p:cTn id="24" dur="1" fill="hold">
                                          <p:stCondLst>
                                            <p:cond delay="0"/>
                                          </p:stCondLst>
                                        </p:cTn>
                                        <p:tgtEl>
                                          <p:spTgt spid="859149"/>
                                        </p:tgtEl>
                                        <p:attrNameLst>
                                          <p:attrName>style.visibility</p:attrName>
                                        </p:attrNameLst>
                                      </p:cBhvr>
                                      <p:to>
                                        <p:strVal val="visible"/>
                                      </p:to>
                                    </p:set>
                                    <p:anim calcmode="lin" valueType="num">
                                      <p:cBhvr>
                                        <p:cTn id="25" dur="500" fill="hold"/>
                                        <p:tgtEl>
                                          <p:spTgt spid="859149"/>
                                        </p:tgtEl>
                                        <p:attrNameLst>
                                          <p:attrName>ppt_x</p:attrName>
                                        </p:attrNameLst>
                                      </p:cBhvr>
                                      <p:tavLst>
                                        <p:tav tm="0">
                                          <p:val>
                                            <p:strVal val="#ppt_x-#ppt_w/2"/>
                                          </p:val>
                                        </p:tav>
                                        <p:tav tm="100000">
                                          <p:val>
                                            <p:strVal val="#ppt_x"/>
                                          </p:val>
                                        </p:tav>
                                      </p:tavLst>
                                    </p:anim>
                                    <p:anim calcmode="lin" valueType="num">
                                      <p:cBhvr>
                                        <p:cTn id="26" dur="500" fill="hold"/>
                                        <p:tgtEl>
                                          <p:spTgt spid="859149"/>
                                        </p:tgtEl>
                                        <p:attrNameLst>
                                          <p:attrName>ppt_y</p:attrName>
                                        </p:attrNameLst>
                                      </p:cBhvr>
                                      <p:tavLst>
                                        <p:tav tm="0">
                                          <p:val>
                                            <p:strVal val="#ppt_y"/>
                                          </p:val>
                                        </p:tav>
                                        <p:tav tm="100000">
                                          <p:val>
                                            <p:strVal val="#ppt_y"/>
                                          </p:val>
                                        </p:tav>
                                      </p:tavLst>
                                    </p:anim>
                                    <p:anim calcmode="lin" valueType="num">
                                      <p:cBhvr>
                                        <p:cTn id="27" dur="500" fill="hold"/>
                                        <p:tgtEl>
                                          <p:spTgt spid="859149"/>
                                        </p:tgtEl>
                                        <p:attrNameLst>
                                          <p:attrName>ppt_w</p:attrName>
                                        </p:attrNameLst>
                                      </p:cBhvr>
                                      <p:tavLst>
                                        <p:tav tm="0">
                                          <p:val>
                                            <p:fltVal val="0"/>
                                          </p:val>
                                        </p:tav>
                                        <p:tav tm="100000">
                                          <p:val>
                                            <p:strVal val="#ppt_w"/>
                                          </p:val>
                                        </p:tav>
                                      </p:tavLst>
                                    </p:anim>
                                    <p:anim calcmode="lin" valueType="num">
                                      <p:cBhvr>
                                        <p:cTn id="28" dur="500" fill="hold"/>
                                        <p:tgtEl>
                                          <p:spTgt spid="859149"/>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000"/>
                            </p:stCondLst>
                            <p:childTnLst>
                              <p:par>
                                <p:cTn id="30" presetID="17" presetClass="entr" presetSubtype="1" fill="hold" grpId="0" nodeType="afterEffect">
                                  <p:stCondLst>
                                    <p:cond delay="0"/>
                                  </p:stCondLst>
                                  <p:childTnLst>
                                    <p:set>
                                      <p:cBhvr>
                                        <p:cTn id="31" dur="1" fill="hold">
                                          <p:stCondLst>
                                            <p:cond delay="0"/>
                                          </p:stCondLst>
                                        </p:cTn>
                                        <p:tgtEl>
                                          <p:spTgt spid="859150"/>
                                        </p:tgtEl>
                                        <p:attrNameLst>
                                          <p:attrName>style.visibility</p:attrName>
                                        </p:attrNameLst>
                                      </p:cBhvr>
                                      <p:to>
                                        <p:strVal val="visible"/>
                                      </p:to>
                                    </p:set>
                                    <p:anim calcmode="lin" valueType="num">
                                      <p:cBhvr>
                                        <p:cTn id="32" dur="500" fill="hold"/>
                                        <p:tgtEl>
                                          <p:spTgt spid="859150"/>
                                        </p:tgtEl>
                                        <p:attrNameLst>
                                          <p:attrName>ppt_x</p:attrName>
                                        </p:attrNameLst>
                                      </p:cBhvr>
                                      <p:tavLst>
                                        <p:tav tm="0">
                                          <p:val>
                                            <p:strVal val="#ppt_x"/>
                                          </p:val>
                                        </p:tav>
                                        <p:tav tm="100000">
                                          <p:val>
                                            <p:strVal val="#ppt_x"/>
                                          </p:val>
                                        </p:tav>
                                      </p:tavLst>
                                    </p:anim>
                                    <p:anim calcmode="lin" valueType="num">
                                      <p:cBhvr>
                                        <p:cTn id="33" dur="500" fill="hold"/>
                                        <p:tgtEl>
                                          <p:spTgt spid="859150"/>
                                        </p:tgtEl>
                                        <p:attrNameLst>
                                          <p:attrName>ppt_y</p:attrName>
                                        </p:attrNameLst>
                                      </p:cBhvr>
                                      <p:tavLst>
                                        <p:tav tm="0">
                                          <p:val>
                                            <p:strVal val="#ppt_y-#ppt_h/2"/>
                                          </p:val>
                                        </p:tav>
                                        <p:tav tm="100000">
                                          <p:val>
                                            <p:strVal val="#ppt_y"/>
                                          </p:val>
                                        </p:tav>
                                      </p:tavLst>
                                    </p:anim>
                                    <p:anim calcmode="lin" valueType="num">
                                      <p:cBhvr>
                                        <p:cTn id="34" dur="500" fill="hold"/>
                                        <p:tgtEl>
                                          <p:spTgt spid="859150"/>
                                        </p:tgtEl>
                                        <p:attrNameLst>
                                          <p:attrName>ppt_w</p:attrName>
                                        </p:attrNameLst>
                                      </p:cBhvr>
                                      <p:tavLst>
                                        <p:tav tm="0">
                                          <p:val>
                                            <p:strVal val="#ppt_w"/>
                                          </p:val>
                                        </p:tav>
                                        <p:tav tm="100000">
                                          <p:val>
                                            <p:strVal val="#ppt_w"/>
                                          </p:val>
                                        </p:tav>
                                      </p:tavLst>
                                    </p:anim>
                                    <p:anim calcmode="lin" valueType="num">
                                      <p:cBhvr>
                                        <p:cTn id="35" dur="500" fill="hold"/>
                                        <p:tgtEl>
                                          <p:spTgt spid="859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46" grpId="0" autoUpdateAnimBg="0"/>
      <p:bldP spid="859147" grpId="0" animBg="1" autoUpdateAnimBg="0"/>
      <p:bldP spid="859148" grpId="0" animBg="1"/>
      <p:bldP spid="859149" grpId="0" animBg="1" autoUpdateAnimBg="0"/>
      <p:bldP spid="8591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1"/>
            <a:ext cx="7886700" cy="1143000"/>
          </a:xfrm>
        </p:spPr>
        <p:txBody>
          <a:bodyPr/>
          <a:lstStyle/>
          <a:p>
            <a:r>
              <a:rPr lang="en-US" b="1" dirty="0"/>
              <a:t>S</a:t>
            </a:r>
            <a:r>
              <a:rPr lang="en-US" b="1" dirty="0" smtClean="0"/>
              <a:t>tatement </a:t>
            </a:r>
            <a:r>
              <a:rPr lang="en-US" b="1" dirty="0"/>
              <a:t>of cash flows</a:t>
            </a:r>
            <a:endParaRPr lang="en-US" dirty="0"/>
          </a:p>
        </p:txBody>
      </p:sp>
      <p:sp>
        <p:nvSpPr>
          <p:cNvPr id="7" name="Content Placeholder 6"/>
          <p:cNvSpPr>
            <a:spLocks noGrp="1"/>
          </p:cNvSpPr>
          <p:nvPr>
            <p:ph idx="1"/>
          </p:nvPr>
        </p:nvSpPr>
        <p:spPr>
          <a:xfrm>
            <a:off x="628650" y="1295400"/>
            <a:ext cx="7886700" cy="4881563"/>
          </a:xfrm>
        </p:spPr>
        <p:txBody>
          <a:bodyPr/>
          <a:lstStyle/>
          <a:p>
            <a:pPr marL="0" indent="0">
              <a:buNone/>
            </a:pPr>
            <a:r>
              <a:rPr lang="en-US" dirty="0" smtClean="0"/>
              <a:t>  </a:t>
            </a:r>
          </a:p>
          <a:p>
            <a:r>
              <a:rPr lang="en-US" dirty="0" smtClean="0"/>
              <a:t>  </a:t>
            </a:r>
            <a:r>
              <a:rPr lang="en-US" sz="2400" dirty="0">
                <a:latin typeface="Times-Roman"/>
              </a:rPr>
              <a:t>The </a:t>
            </a:r>
            <a:r>
              <a:rPr lang="en-US" sz="2400" b="1" dirty="0">
                <a:latin typeface="Times-Bold"/>
              </a:rPr>
              <a:t>statement of cash flows </a:t>
            </a:r>
            <a:r>
              <a:rPr lang="en-US" sz="2400" dirty="0">
                <a:latin typeface="Times-Roman"/>
              </a:rPr>
              <a:t>is particularly important in understanding an enterprise </a:t>
            </a:r>
            <a:r>
              <a:rPr lang="en-US" sz="2400" dirty="0" smtClean="0">
                <a:latin typeface="Times-Roman"/>
              </a:rPr>
              <a:t>for purposes </a:t>
            </a:r>
            <a:r>
              <a:rPr lang="en-US" sz="2400" dirty="0">
                <a:latin typeface="Times-Roman"/>
              </a:rPr>
              <a:t>of investment and credit decisions</a:t>
            </a:r>
            <a:r>
              <a:rPr lang="en-US" sz="2400" dirty="0" smtClean="0">
                <a:latin typeface="Times-Roman"/>
              </a:rPr>
              <a:t>.</a:t>
            </a:r>
          </a:p>
          <a:p>
            <a:pPr marL="0" indent="0">
              <a:buNone/>
            </a:pPr>
            <a:r>
              <a:rPr lang="en-US" sz="2400" dirty="0">
                <a:latin typeface="Times-Roman"/>
              </a:rPr>
              <a:t> </a:t>
            </a:r>
            <a:r>
              <a:rPr lang="en-US" sz="2400" dirty="0" smtClean="0">
                <a:latin typeface="Times-Roman"/>
              </a:rPr>
              <a:t>     —the </a:t>
            </a:r>
            <a:r>
              <a:rPr lang="en-US" sz="2400" dirty="0">
                <a:latin typeface="Times-Roman"/>
              </a:rPr>
              <a:t>cash received from </a:t>
            </a:r>
            <a:r>
              <a:rPr lang="en-US" sz="2400" dirty="0" smtClean="0">
                <a:latin typeface="Times-Roman"/>
              </a:rPr>
              <a:t>revenues and </a:t>
            </a:r>
            <a:r>
              <a:rPr lang="en-US" sz="2400" dirty="0">
                <a:latin typeface="Times-Roman"/>
              </a:rPr>
              <a:t>other </a:t>
            </a:r>
            <a:r>
              <a:rPr lang="en-US" sz="2400" dirty="0" smtClean="0">
                <a:latin typeface="Times-Roman"/>
              </a:rPr>
              <a:t>            transactions </a:t>
            </a:r>
            <a:r>
              <a:rPr lang="en-US" sz="2400" dirty="0">
                <a:latin typeface="Times-Roman"/>
              </a:rPr>
              <a:t>as well as the cash paid for </a:t>
            </a:r>
            <a:r>
              <a:rPr lang="en-US" sz="2400" dirty="0" smtClean="0">
                <a:latin typeface="Times-Roman"/>
              </a:rPr>
              <a:t>certain   expenses </a:t>
            </a:r>
            <a:r>
              <a:rPr lang="en-US" sz="2400" dirty="0">
                <a:latin typeface="Times-Roman"/>
              </a:rPr>
              <a:t>and other </a:t>
            </a:r>
            <a:r>
              <a:rPr lang="en-US" sz="2400" dirty="0" smtClean="0">
                <a:latin typeface="Times-Roman"/>
              </a:rPr>
              <a:t>acquisitions during </a:t>
            </a:r>
            <a:r>
              <a:rPr lang="en-US" sz="2400" dirty="0">
                <a:latin typeface="Times-Roman"/>
              </a:rPr>
              <a:t>the period</a:t>
            </a:r>
            <a:r>
              <a:rPr lang="en-US" sz="2400" dirty="0" smtClean="0">
                <a:latin typeface="Times-Roman"/>
              </a:rPr>
              <a:t>.</a:t>
            </a:r>
          </a:p>
          <a:p>
            <a:pPr marL="0" indent="0">
              <a:buNone/>
            </a:pPr>
            <a:endParaRPr lang="en-US" sz="2400" dirty="0">
              <a:latin typeface="Times-Roman"/>
            </a:endParaRPr>
          </a:p>
          <a:p>
            <a:pPr marL="0" lvl="0" indent="0">
              <a:buNone/>
            </a:pPr>
            <a:r>
              <a:rPr lang="en-US" sz="2400" b="1" dirty="0">
                <a:solidFill>
                  <a:prstClr val="black"/>
                </a:solidFill>
                <a:latin typeface="Arial" panose="020B0604020202020204" pitchFamily="34" charset="0"/>
                <a:cs typeface="Arial" panose="020B0604020202020204" pitchFamily="34" charset="0"/>
              </a:rPr>
              <a:t>Equation:</a:t>
            </a:r>
          </a:p>
          <a:p>
            <a:pPr marL="0" indent="0">
              <a:buNone/>
            </a:pPr>
            <a:r>
              <a:rPr lang="en-US" dirty="0">
                <a:solidFill>
                  <a:srgbClr val="202124"/>
                </a:solidFill>
                <a:latin typeface="arial" panose="020B0604020202020204" pitchFamily="34" charset="0"/>
              </a:rPr>
              <a:t>Cash Flow = Cash from operating activities </a:t>
            </a:r>
            <a:r>
              <a:rPr lang="en-US" dirty="0" smtClean="0">
                <a:solidFill>
                  <a:srgbClr val="202124"/>
                </a:solidFill>
                <a:latin typeface="arial" panose="020B0604020202020204" pitchFamily="34" charset="0"/>
              </a:rPr>
              <a:t>+(-) </a:t>
            </a:r>
            <a:r>
              <a:rPr lang="en-US" dirty="0">
                <a:solidFill>
                  <a:srgbClr val="202124"/>
                </a:solidFill>
                <a:latin typeface="arial" panose="020B0604020202020204" pitchFamily="34" charset="0"/>
              </a:rPr>
              <a:t>Cash from investing activities </a:t>
            </a:r>
            <a:r>
              <a:rPr lang="en-US" dirty="0" smtClean="0">
                <a:solidFill>
                  <a:srgbClr val="202124"/>
                </a:solidFill>
                <a:latin typeface="arial" panose="020B0604020202020204" pitchFamily="34" charset="0"/>
              </a:rPr>
              <a:t>+(-) </a:t>
            </a:r>
            <a:r>
              <a:rPr lang="en-US" dirty="0">
                <a:solidFill>
                  <a:srgbClr val="202124"/>
                </a:solidFill>
                <a:latin typeface="arial" panose="020B0604020202020204" pitchFamily="34" charset="0"/>
              </a:rPr>
              <a:t>Cash from financing activities + Beginning cash balance</a:t>
            </a:r>
            <a:endParaRPr lang="en-US" dirty="0"/>
          </a:p>
        </p:txBody>
      </p:sp>
      <p:sp>
        <p:nvSpPr>
          <p:cNvPr id="5" name="Slide Number Placeholder 4"/>
          <p:cNvSpPr>
            <a:spLocks noGrp="1"/>
          </p:cNvSpPr>
          <p:nvPr>
            <p:ph type="sldNum" sz="quarter" idx="12"/>
          </p:nvPr>
        </p:nvSpPr>
        <p:spPr/>
        <p:txBody>
          <a:bodyPr/>
          <a:lstStyle/>
          <a:p>
            <a:fld id="{86CE5D1F-F7B4-4146-A12F-3BD2F2C50174}" type="slidenum">
              <a:rPr lang="en-US" smtClean="0"/>
              <a:t>6</a:t>
            </a:fld>
            <a:endParaRPr lang="en-US"/>
          </a:p>
        </p:txBody>
      </p:sp>
    </p:spTree>
    <p:extLst>
      <p:ext uri="{BB962C8B-B14F-4D97-AF65-F5344CB8AC3E}">
        <p14:creationId xmlns:p14="http://schemas.microsoft.com/office/powerpoint/2010/main" val="322960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23888" y="838200"/>
            <a:ext cx="7886700" cy="2852737"/>
          </a:xfrm>
        </p:spPr>
        <p:txBody>
          <a:bodyPr/>
          <a:lstStyle/>
          <a:p>
            <a:r>
              <a:rPr lang="en-US" b="1" dirty="0"/>
              <a:t>The Concept of the Business </a:t>
            </a:r>
            <a:r>
              <a:rPr lang="en-US" b="1" dirty="0" smtClean="0"/>
              <a:t>  Entity</a:t>
            </a:r>
            <a:endParaRPr lang="en-US" dirty="0"/>
          </a:p>
        </p:txBody>
      </p:sp>
    </p:spTree>
    <p:extLst>
      <p:ext uri="{BB962C8B-B14F-4D97-AF65-F5344CB8AC3E}">
        <p14:creationId xmlns:p14="http://schemas.microsoft.com/office/powerpoint/2010/main" val="26655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Text Box 4"/>
          <p:cNvSpPr txBox="1">
            <a:spLocks noChangeArrowheads="1"/>
          </p:cNvSpPr>
          <p:nvPr/>
        </p:nvSpPr>
        <p:spPr bwMode="auto">
          <a:xfrm>
            <a:off x="1066800" y="2792412"/>
            <a:ext cx="321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pPr eaLnBrk="1" hangingPunct="1"/>
            <a:r>
              <a:rPr lang="en-US" altLang="en-US" sz="2800" u="none" dirty="0">
                <a:cs typeface="Times New Roman" panose="02020603050405020304" pitchFamily="18" charset="0"/>
              </a:rPr>
              <a:t>What are assets?</a:t>
            </a:r>
            <a:r>
              <a:rPr lang="en-US" altLang="en-US" sz="2800" u="none" dirty="0"/>
              <a:t> </a:t>
            </a:r>
          </a:p>
        </p:txBody>
      </p:sp>
      <p:grpSp>
        <p:nvGrpSpPr>
          <p:cNvPr id="3" name="Group 5"/>
          <p:cNvGrpSpPr>
            <a:grpSpLocks/>
          </p:cNvGrpSpPr>
          <p:nvPr/>
        </p:nvGrpSpPr>
        <p:grpSpPr bwMode="auto">
          <a:xfrm>
            <a:off x="752475" y="3576637"/>
            <a:ext cx="7683500" cy="2001496"/>
            <a:chOff x="296" y="1791"/>
            <a:chExt cx="4840" cy="685"/>
          </a:xfrm>
        </p:grpSpPr>
        <p:sp>
          <p:nvSpPr>
            <p:cNvPr id="6152" name="Rectangle 6"/>
            <p:cNvSpPr>
              <a:spLocks noChangeArrowheads="1"/>
            </p:cNvSpPr>
            <p:nvPr/>
          </p:nvSpPr>
          <p:spPr bwMode="auto">
            <a:xfrm>
              <a:off x="912" y="2175"/>
              <a:ext cx="768" cy="288"/>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endParaRPr lang="en-US" altLang="en-US"/>
            </a:p>
          </p:txBody>
        </p:sp>
        <p:sp>
          <p:nvSpPr>
            <p:cNvPr id="6153" name="Text Box 7"/>
            <p:cNvSpPr txBox="1">
              <a:spLocks noChangeArrowheads="1"/>
            </p:cNvSpPr>
            <p:nvPr/>
          </p:nvSpPr>
          <p:spPr bwMode="auto">
            <a:xfrm>
              <a:off x="494" y="2149"/>
              <a:ext cx="46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2800" u="none" dirty="0">
                  <a:cs typeface="Times New Roman" panose="02020603050405020304" pitchFamily="18" charset="0"/>
                </a:rPr>
                <a:t>Assets</a:t>
              </a:r>
              <a:r>
                <a:rPr lang="en-US" altLang="en-US" sz="2800" u="none" dirty="0">
                  <a:solidFill>
                    <a:schemeClr val="accent1"/>
                  </a:solidFill>
                  <a:cs typeface="Times New Roman" panose="02020603050405020304" pitchFamily="18" charset="0"/>
                </a:rPr>
                <a:t> </a:t>
              </a:r>
              <a:r>
                <a:rPr lang="en-US" altLang="en-US" sz="2800" u="none" dirty="0">
                  <a:cs typeface="Times New Roman" panose="02020603050405020304" pitchFamily="18" charset="0"/>
                </a:rPr>
                <a:t>are property owned by a business</a:t>
              </a:r>
              <a:r>
                <a:rPr lang="en-US" altLang="en-US" sz="2800" u="none" dirty="0" smtClean="0">
                  <a:cs typeface="Times New Roman" panose="02020603050405020304" pitchFamily="18" charset="0"/>
                </a:rPr>
                <a:t>.</a:t>
              </a:r>
            </a:p>
            <a:p>
              <a:r>
                <a:rPr lang="en-US" altLang="en-US" sz="2800" u="none" dirty="0" err="1" smtClean="0"/>
                <a:t>e.g</a:t>
              </a:r>
              <a:r>
                <a:rPr lang="en-US" altLang="en-US" sz="2800" u="none" dirty="0" smtClean="0"/>
                <a:t> cash ,land , building, equipment.</a:t>
              </a:r>
              <a:endParaRPr lang="en-US" altLang="en-US" sz="2800" u="none" dirty="0"/>
            </a:p>
          </p:txBody>
        </p:sp>
        <p:sp>
          <p:nvSpPr>
            <p:cNvPr id="6154" name="Text Box 8"/>
            <p:cNvSpPr txBox="1">
              <a:spLocks noChangeArrowheads="1"/>
            </p:cNvSpPr>
            <p:nvPr/>
          </p:nvSpPr>
          <p:spPr bwMode="auto">
            <a:xfrm>
              <a:off x="296" y="1791"/>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1800" u="none">
                  <a:solidFill>
                    <a:srgbClr val="000066"/>
                  </a:solidFill>
                </a:rPr>
                <a:t>ANSWER:</a:t>
              </a:r>
            </a:p>
          </p:txBody>
        </p:sp>
      </p:grpSp>
      <p:sp>
        <p:nvSpPr>
          <p:cNvPr id="757772" name="Rectangle 12"/>
          <p:cNvSpPr>
            <a:spLocks noChangeArrowheads="1"/>
          </p:cNvSpPr>
          <p:nvPr/>
        </p:nvSpPr>
        <p:spPr bwMode="auto">
          <a:xfrm>
            <a:off x="2133600" y="1311275"/>
            <a:ext cx="4921250" cy="127952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u="sng">
                <a:solidFill>
                  <a:schemeClr val="tx1"/>
                </a:solidFill>
                <a:latin typeface="Arial" panose="020B0604020202020204" pitchFamily="34" charset="0"/>
              </a:defRPr>
            </a:lvl1pPr>
            <a:lvl2pPr marL="742950" indent="-285750">
              <a:defRPr sz="2400" b="1" u="sng">
                <a:solidFill>
                  <a:schemeClr val="tx1"/>
                </a:solidFill>
                <a:latin typeface="Arial" panose="020B0604020202020204" pitchFamily="34" charset="0"/>
              </a:defRPr>
            </a:lvl2pPr>
            <a:lvl3pPr marL="1143000" indent="-228600">
              <a:defRPr sz="2400" b="1" u="sng">
                <a:solidFill>
                  <a:schemeClr val="tx1"/>
                </a:solidFill>
                <a:latin typeface="Arial" panose="020B0604020202020204" pitchFamily="34" charset="0"/>
              </a:defRPr>
            </a:lvl3pPr>
            <a:lvl4pPr marL="1600200" indent="-228600">
              <a:defRPr sz="2400" b="1" u="sng">
                <a:solidFill>
                  <a:schemeClr val="tx1"/>
                </a:solidFill>
                <a:latin typeface="Arial" panose="020B0604020202020204" pitchFamily="34" charset="0"/>
              </a:defRPr>
            </a:lvl4pPr>
            <a:lvl5pPr marL="2057400" indent="-228600">
              <a:defRPr sz="2400" b="1" u="sng">
                <a:solidFill>
                  <a:schemeClr val="tx1"/>
                </a:solidFill>
                <a:latin typeface="Arial" panose="020B0604020202020204" pitchFamily="34" charset="0"/>
              </a:defRPr>
            </a:lvl5pPr>
            <a:lvl6pPr marL="2514600" indent="-228600" eaLnBrk="0" fontAlgn="base" hangingPunct="0">
              <a:spcBef>
                <a:spcPct val="0"/>
              </a:spcBef>
              <a:spcAft>
                <a:spcPct val="0"/>
              </a:spcAft>
              <a:defRPr sz="2400" b="1" u="sng">
                <a:solidFill>
                  <a:schemeClr val="tx1"/>
                </a:solidFill>
                <a:latin typeface="Arial" panose="020B0604020202020204" pitchFamily="34" charset="0"/>
              </a:defRPr>
            </a:lvl6pPr>
            <a:lvl7pPr marL="2971800" indent="-228600" eaLnBrk="0" fontAlgn="base" hangingPunct="0">
              <a:spcBef>
                <a:spcPct val="0"/>
              </a:spcBef>
              <a:spcAft>
                <a:spcPct val="0"/>
              </a:spcAft>
              <a:defRPr sz="2400" b="1" u="sng">
                <a:solidFill>
                  <a:schemeClr val="tx1"/>
                </a:solidFill>
                <a:latin typeface="Arial" panose="020B0604020202020204" pitchFamily="34" charset="0"/>
              </a:defRPr>
            </a:lvl7pPr>
            <a:lvl8pPr marL="3429000" indent="-228600" eaLnBrk="0" fontAlgn="base" hangingPunct="0">
              <a:spcBef>
                <a:spcPct val="0"/>
              </a:spcBef>
              <a:spcAft>
                <a:spcPct val="0"/>
              </a:spcAft>
              <a:defRPr sz="2400" b="1" u="sng">
                <a:solidFill>
                  <a:schemeClr val="tx1"/>
                </a:solidFill>
                <a:latin typeface="Arial" panose="020B0604020202020204" pitchFamily="34" charset="0"/>
              </a:defRPr>
            </a:lvl8pPr>
            <a:lvl9pPr marL="3886200" indent="-228600" eaLnBrk="0" fontAlgn="base" hangingPunct="0">
              <a:spcBef>
                <a:spcPct val="0"/>
              </a:spcBef>
              <a:spcAft>
                <a:spcPct val="0"/>
              </a:spcAft>
              <a:defRPr sz="2400" b="1" u="sng">
                <a:solidFill>
                  <a:schemeClr val="tx1"/>
                </a:solidFill>
                <a:latin typeface="Arial" panose="020B0604020202020204" pitchFamily="34" charset="0"/>
              </a:defRPr>
            </a:lvl9pPr>
          </a:lstStyle>
          <a:p>
            <a:r>
              <a:rPr lang="en-US" altLang="en-US" sz="3600" u="none" dirty="0">
                <a:solidFill>
                  <a:srgbClr val="004477"/>
                </a:solidFill>
                <a:latin typeface="Palatino Linotype" panose="02040502050505030304" pitchFamily="18" charset="0"/>
                <a:cs typeface="Arial" panose="020B0604020202020204" pitchFamily="34" charset="0"/>
              </a:rPr>
              <a:t>Assets, Liabilities, and Owner’s Equity</a:t>
            </a:r>
            <a:r>
              <a:rPr lang="en-US" altLang="en-US" sz="3600" u="none" dirty="0">
                <a:solidFill>
                  <a:srgbClr val="004477"/>
                </a:solidFill>
                <a:latin typeface="Palatino Linotype" panose="0204050205050503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772"/>
                                        </p:tgtEl>
                                        <p:attrNameLst>
                                          <p:attrName>style.visibility</p:attrName>
                                        </p:attrNameLst>
                                      </p:cBhvr>
                                      <p:to>
                                        <p:strVal val="visible"/>
                                      </p:to>
                                    </p:set>
                                    <p:animEffect transition="in" filter="fade">
                                      <p:cBhvr>
                                        <p:cTn id="7" dur="2000"/>
                                        <p:tgtEl>
                                          <p:spTgt spid="757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333"/>
            <a:ext cx="7886700" cy="1325563"/>
          </a:xfrm>
        </p:spPr>
        <p:txBody>
          <a:bodyPr/>
          <a:lstStyle/>
          <a:p>
            <a:r>
              <a:rPr lang="en-US" sz="3600" b="1" dirty="0">
                <a:latin typeface="LisboaSansOSF-Bold"/>
              </a:rPr>
              <a:t>The Cost Principle</a:t>
            </a:r>
            <a:endParaRPr lang="en-US" dirty="0"/>
          </a:p>
        </p:txBody>
      </p:sp>
      <p:sp>
        <p:nvSpPr>
          <p:cNvPr id="3" name="Content Placeholder 2"/>
          <p:cNvSpPr>
            <a:spLocks noGrp="1"/>
          </p:cNvSpPr>
          <p:nvPr>
            <p:ph idx="1"/>
          </p:nvPr>
        </p:nvSpPr>
        <p:spPr>
          <a:xfrm>
            <a:off x="628650" y="1357731"/>
            <a:ext cx="7886700" cy="4998620"/>
          </a:xfrm>
        </p:spPr>
        <p:txBody>
          <a:bodyPr>
            <a:normAutofit/>
          </a:bodyPr>
          <a:lstStyle/>
          <a:p>
            <a:endParaRPr lang="en-US" dirty="0" smtClean="0"/>
          </a:p>
          <a:p>
            <a:pPr marL="0" indent="0">
              <a:buNone/>
            </a:pPr>
            <a:r>
              <a:rPr lang="en-US" dirty="0"/>
              <a:t> </a:t>
            </a:r>
            <a:r>
              <a:rPr lang="en-US" dirty="0" smtClean="0"/>
              <a:t>         </a:t>
            </a:r>
            <a:r>
              <a:rPr lang="en-US" sz="2400" dirty="0">
                <a:latin typeface="Times-Roman"/>
              </a:rPr>
              <a:t>Assets such as land, buildings, merchandise, and equipment </a:t>
            </a:r>
            <a:r>
              <a:rPr lang="en-US" sz="2400" dirty="0" smtClean="0">
                <a:latin typeface="Times-Roman"/>
              </a:rPr>
              <a:t>are  typical </a:t>
            </a:r>
            <a:r>
              <a:rPr lang="en-US" sz="2400" dirty="0">
                <a:latin typeface="Times-Roman"/>
              </a:rPr>
              <a:t>of the many economic resources that are required in producing revenue for the business. The prevailing accounting view is that such assets should be presented at their cost.</a:t>
            </a:r>
            <a:endParaRPr lang="en-US" sz="2400" dirty="0" smtClean="0">
              <a:latin typeface="Times-Roman"/>
            </a:endParaRPr>
          </a:p>
        </p:txBody>
      </p:sp>
      <p:sp>
        <p:nvSpPr>
          <p:cNvPr id="4" name="Slide Number Placeholder 3"/>
          <p:cNvSpPr>
            <a:spLocks noGrp="1"/>
          </p:cNvSpPr>
          <p:nvPr>
            <p:ph type="sldNum" sz="quarter" idx="12"/>
          </p:nvPr>
        </p:nvSpPr>
        <p:spPr/>
        <p:txBody>
          <a:bodyPr/>
          <a:lstStyle/>
          <a:p>
            <a:fld id="{86CE5D1F-F7B4-4146-A12F-3BD2F2C50174}" type="slidenum">
              <a:rPr lang="en-US" smtClean="0"/>
              <a:t>9</a:t>
            </a:fld>
            <a:endParaRPr lang="en-US"/>
          </a:p>
        </p:txBody>
      </p:sp>
    </p:spTree>
    <p:extLst>
      <p:ext uri="{BB962C8B-B14F-4D97-AF65-F5344CB8AC3E}">
        <p14:creationId xmlns:p14="http://schemas.microsoft.com/office/powerpoint/2010/main" val="2121754189"/>
      </p:ext>
    </p:extLst>
  </p:cSld>
  <p:clrMapOvr>
    <a:masterClrMapping/>
  </p:clrMapOvr>
</p:sld>
</file>

<file path=ppt/theme/theme1.xml><?xml version="1.0" encoding="utf-8"?>
<a:theme xmlns:a="http://schemas.openxmlformats.org/drawingml/2006/main" name="3_Price T07">
  <a:themeElements>
    <a:clrScheme name="3_Price T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3_Price T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sng" strike="noStrike" cap="none" normalizeH="0" baseline="0" smtClean="0">
            <a:ln>
              <a:noFill/>
            </a:ln>
            <a:solidFill>
              <a:schemeClr val="tx1"/>
            </a:solidFill>
            <a:effectLst/>
            <a:latin typeface="Arial" pitchFamily="34" charset="0"/>
          </a:defRPr>
        </a:defPPr>
      </a:lstStyle>
    </a:lnDef>
  </a:objectDefaults>
  <a:extraClrSchemeLst>
    <a:extraClrScheme>
      <a:clrScheme name="3_Price T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rice T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rice T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rice T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rice T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rice T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rice T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rice T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rice T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rice T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rice T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rice T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rice T07">
  <a:themeElements>
    <a:clrScheme name="4_Price T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4_Price T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sng" strike="noStrike" cap="none" normalizeH="0" baseline="0" smtClean="0">
            <a:ln>
              <a:noFill/>
            </a:ln>
            <a:solidFill>
              <a:schemeClr val="tx1"/>
            </a:solidFill>
            <a:effectLst/>
            <a:latin typeface="Arial" pitchFamily="34" charset="0"/>
          </a:defRPr>
        </a:defPPr>
      </a:lstStyle>
    </a:lnDef>
  </a:objectDefaults>
  <a:extraClrSchemeLst>
    <a:extraClrScheme>
      <a:clrScheme name="4_Price T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Price T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Price T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Price T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Price T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Price T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Price T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Price T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Price T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Price T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Price T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Price T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TotalTime>
  <Pages>56</Pages>
  <Words>842</Words>
  <Application>Microsoft Office PowerPoint</Application>
  <PresentationFormat>On-screen Show (4:3)</PresentationFormat>
  <Paragraphs>142</Paragraphs>
  <Slides>17</Slides>
  <Notes>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Arial</vt:lpstr>
      <vt:lpstr>Bazooka</vt:lpstr>
      <vt:lpstr>Calibri</vt:lpstr>
      <vt:lpstr>Calibri Light</vt:lpstr>
      <vt:lpstr>LisboaSansOSF-Bold</vt:lpstr>
      <vt:lpstr>Palatino Linotype</vt:lpstr>
      <vt:lpstr>Times New Roman</vt:lpstr>
      <vt:lpstr>Times-Bold</vt:lpstr>
      <vt:lpstr>Times-Roman</vt:lpstr>
      <vt:lpstr>Wingdings</vt:lpstr>
      <vt:lpstr>3_Price T07</vt:lpstr>
      <vt:lpstr>4_Price T07</vt:lpstr>
      <vt:lpstr>Office Theme</vt:lpstr>
      <vt:lpstr>Lecture# 2 Introduction to Financial Statements</vt:lpstr>
      <vt:lpstr>Financial Statement</vt:lpstr>
      <vt:lpstr>Cont:</vt:lpstr>
      <vt:lpstr>Income statement</vt:lpstr>
      <vt:lpstr>PowerPoint Presentation</vt:lpstr>
      <vt:lpstr>Statement of cash flows</vt:lpstr>
      <vt:lpstr>The Concept of the Business   Entity</vt:lpstr>
      <vt:lpstr>PowerPoint Presentation</vt:lpstr>
      <vt:lpstr>The Cost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Practice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college accounting</dc:subject>
  <dc:creator>Glencoe/McGraw-Hill</dc:creator>
  <cp:lastModifiedBy>SeemaBaji</cp:lastModifiedBy>
  <cp:revision>1750</cp:revision>
  <cp:lastPrinted>1995-11-01T12:42:10Z</cp:lastPrinted>
  <dcterms:created xsi:type="dcterms:W3CDTF">1996-09-08T19:01:22Z</dcterms:created>
  <dcterms:modified xsi:type="dcterms:W3CDTF">2022-10-04T18:45:38Z</dcterms:modified>
</cp:coreProperties>
</file>