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85" r:id="rId3"/>
    <p:sldId id="286" r:id="rId4"/>
    <p:sldId id="276" r:id="rId5"/>
    <p:sldId id="277" r:id="rId6"/>
    <p:sldId id="278" r:id="rId7"/>
    <p:sldId id="279" r:id="rId8"/>
    <p:sldId id="284" r:id="rId9"/>
    <p:sldId id="280" r:id="rId10"/>
    <p:sldId id="282" r:id="rId11"/>
    <p:sldId id="283" r:id="rId12"/>
    <p:sldId id="281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13955-7F6D-457D-942A-B54B89F880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2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18CF3-C8F1-48C7-915E-D3533097E1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53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B84E5-C841-45ED-BEA5-4A9F4271B8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48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24E87-DAA4-4EDC-90E9-1263ACE7EB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28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C76D0-399F-4357-97FB-7B816B6943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81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C2F0B-E3D3-49F0-A9B0-4A5A3A20DC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66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04013-4E62-4BAA-B10F-FA311986F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85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6D2FE-6F01-480E-A3A6-BAB23C187E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76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5C70E-E3D9-4C46-87F4-9E4E72D80D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94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C43A1-678E-4497-BD8C-0180F983CB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27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F2509-2288-4B26-97CF-D91A0305A2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37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FDE89-C111-4F6A-8DF2-0EA3324EB6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65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D8CF3C7-C093-4B33-AEBF-CCDB79A42A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228600"/>
            <a:ext cx="6858000" cy="2290763"/>
          </a:xfrm>
        </p:spPr>
        <p:txBody>
          <a:bodyPr/>
          <a:lstStyle/>
          <a:p>
            <a:r>
              <a:rPr lang="en-US" sz="3600" b="1" dirty="0" smtClean="0"/>
              <a:t>Lecture:5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/>
              <a:t>The Accounting cycle: Report Financial statement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1782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P:1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1417639"/>
            <a:ext cx="8610600" cy="52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4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Solution P:2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47737"/>
            <a:ext cx="8839200" cy="57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5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P:3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88" y="1752600"/>
            <a:ext cx="84616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2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AFTER STUDYING THIS CHAPTER, YOU</a:t>
            </a:r>
            <a:br>
              <a:rPr lang="en-US" sz="2800" b="1" dirty="0"/>
            </a:br>
            <a:r>
              <a:rPr lang="en-US" sz="2800" b="1" dirty="0"/>
              <a:t>SHOULD BE ABLE TO: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sz="2800" dirty="0"/>
              <a:t>Prepare an income statement, a statement </a:t>
            </a:r>
            <a:r>
              <a:rPr lang="en-US" sz="2800" dirty="0" smtClean="0"/>
              <a:t>of retained </a:t>
            </a:r>
            <a:r>
              <a:rPr lang="en-US" sz="2800" dirty="0"/>
              <a:t>earnings, and a balance sheet.</a:t>
            </a:r>
          </a:p>
          <a:p>
            <a:r>
              <a:rPr lang="en-US" sz="2800" dirty="0"/>
              <a:t>Explain how the income statement and </a:t>
            </a:r>
            <a:r>
              <a:rPr lang="en-US" sz="2800" dirty="0" smtClean="0"/>
              <a:t>the statement </a:t>
            </a:r>
            <a:r>
              <a:rPr lang="en-US" sz="2800" dirty="0"/>
              <a:t>of retained earnings relate to </a:t>
            </a:r>
            <a:r>
              <a:rPr lang="en-US" sz="2800" dirty="0" smtClean="0"/>
              <a:t>the balance </a:t>
            </a:r>
            <a:r>
              <a:rPr lang="en-US" sz="2800" dirty="0"/>
              <a:t>sheet.</a:t>
            </a:r>
          </a:p>
          <a:p>
            <a:r>
              <a:rPr lang="en-US" sz="2800" dirty="0"/>
              <a:t>Explain the concept of </a:t>
            </a:r>
            <a:r>
              <a:rPr lang="en-US" sz="2800" i="1" dirty="0"/>
              <a:t>adequate disclosure.</a:t>
            </a:r>
          </a:p>
          <a:p>
            <a:r>
              <a:rPr lang="en-US" sz="2800" dirty="0"/>
              <a:t>Explain the purposes of </a:t>
            </a:r>
            <a:r>
              <a:rPr lang="en-US" sz="2800" i="1" dirty="0"/>
              <a:t>closing </a:t>
            </a:r>
            <a:r>
              <a:rPr lang="en-US" sz="2800" i="1" dirty="0" smtClean="0"/>
              <a:t>entries; </a:t>
            </a:r>
            <a:r>
              <a:rPr lang="en-US" sz="2800" dirty="0" smtClean="0"/>
              <a:t>prepare </a:t>
            </a:r>
            <a:r>
              <a:rPr lang="en-US" sz="2800" dirty="0"/>
              <a:t>these entries.</a:t>
            </a:r>
          </a:p>
          <a:p>
            <a:r>
              <a:rPr lang="en-US" sz="2800" dirty="0"/>
              <a:t>Prepare an after-closing trial </a:t>
            </a:r>
            <a:r>
              <a:rPr lang="en-US" sz="2800" dirty="0" smtClean="0"/>
              <a:t>balance. Use </a:t>
            </a:r>
            <a:r>
              <a:rPr lang="en-US" sz="2800" dirty="0"/>
              <a:t>financial statement information </a:t>
            </a:r>
            <a:r>
              <a:rPr lang="en-US" sz="2800" dirty="0" smtClean="0"/>
              <a:t>to evaluate </a:t>
            </a:r>
            <a:r>
              <a:rPr lang="en-US" sz="2800" dirty="0"/>
              <a:t>profitability and liquidity.</a:t>
            </a:r>
          </a:p>
          <a:p>
            <a:r>
              <a:rPr lang="en-US" sz="2800" dirty="0"/>
              <a:t>Explain how </a:t>
            </a:r>
            <a:r>
              <a:rPr lang="en-US" sz="2800" i="1" dirty="0"/>
              <a:t>interim </a:t>
            </a:r>
            <a:r>
              <a:rPr lang="en-US" sz="2800" dirty="0"/>
              <a:t>financial statements are</a:t>
            </a:r>
          </a:p>
          <a:p>
            <a:r>
              <a:rPr lang="en-US" sz="2800" dirty="0"/>
              <a:t>prepared in a business that closes its</a:t>
            </a:r>
          </a:p>
          <a:p>
            <a:r>
              <a:rPr lang="en-US" sz="2800" dirty="0"/>
              <a:t>accounts only at year-end.</a:t>
            </a:r>
          </a:p>
          <a:p>
            <a:r>
              <a:rPr lang="en-US" sz="2800" dirty="0"/>
              <a:t>Prepare a worksheet and explain its uses.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392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presenting the company’s</a:t>
            </a:r>
            <a:br>
              <a:rPr lang="en-US" sz="3200" dirty="0"/>
            </a:br>
            <a:r>
              <a:rPr lang="en-US" sz="3200" i="1" dirty="0"/>
              <a:t>adjusted </a:t>
            </a:r>
            <a:r>
              <a:rPr lang="en-US" sz="3200" dirty="0"/>
              <a:t>trial balance at year-end.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4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197"/>
            <a:ext cx="8229600" cy="972403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672" y="990600"/>
            <a:ext cx="8209128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8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sz="2400" b="1" dirty="0"/>
              <a:t>FINANCIAL </a:t>
            </a:r>
            <a:r>
              <a:rPr lang="en-US" sz="2400" b="1" dirty="0" smtClean="0"/>
              <a:t>STATEMENT ARTICULATION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1"/>
            <a:ext cx="9067800" cy="627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2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2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sz="2400" b="1" dirty="0" smtClean="0"/>
              <a:t>Abdullah sons </a:t>
            </a:r>
            <a:r>
              <a:rPr lang="en-US" sz="2400" b="1" dirty="0"/>
              <a:t>Company’s </a:t>
            </a:r>
            <a:r>
              <a:rPr lang="en-US" sz="2400" dirty="0"/>
              <a:t>current asset and liability balances for the past two years are as follows.  Net income for the year was </a:t>
            </a:r>
            <a:r>
              <a:rPr lang="en-US" sz="2400" b="1" dirty="0" err="1"/>
              <a:t>Rs</a:t>
            </a:r>
            <a:r>
              <a:rPr lang="en-US" sz="2400" b="1" dirty="0"/>
              <a:t>. 120,000 </a:t>
            </a:r>
            <a:r>
              <a:rPr lang="en-US" sz="2400" dirty="0"/>
              <a:t>and depreciation expense was </a:t>
            </a:r>
            <a:r>
              <a:rPr lang="en-US" sz="2400" b="1" dirty="0" err="1"/>
              <a:t>Rs</a:t>
            </a:r>
            <a:r>
              <a:rPr lang="en-US" sz="2400" b="1" dirty="0"/>
              <a:t>. 15,000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b="1" i="1" dirty="0"/>
              <a:t>Required: </a:t>
            </a:r>
            <a:r>
              <a:rPr lang="en-US" sz="2400" dirty="0"/>
              <a:t>You are require to prepare operating </a:t>
            </a:r>
            <a:r>
              <a:rPr lang="en-US" sz="2400" dirty="0" smtClean="0"/>
              <a:t>activities. .section </a:t>
            </a:r>
            <a:r>
              <a:rPr lang="en-US" sz="2400" dirty="0"/>
              <a:t>of cash flow statement?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667000"/>
            <a:ext cx="8915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0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r>
              <a:rPr lang="en-US" sz="2400" b="1" dirty="0" smtClean="0"/>
              <a:t>Moons </a:t>
            </a:r>
            <a:r>
              <a:rPr lang="en-US" sz="2400" b="1" dirty="0"/>
              <a:t>Corporation’s </a:t>
            </a:r>
            <a:r>
              <a:rPr lang="en-US" sz="2400" dirty="0"/>
              <a:t>current asset and liability balances for the past two years are as follows.  Net income for the year was </a:t>
            </a:r>
            <a:r>
              <a:rPr lang="en-US" sz="2400" b="1" dirty="0" err="1"/>
              <a:t>Rs</a:t>
            </a:r>
            <a:r>
              <a:rPr lang="en-US" sz="2400" b="1" dirty="0"/>
              <a:t>. 150,000</a:t>
            </a:r>
            <a:r>
              <a:rPr lang="en-US" sz="2400" dirty="0"/>
              <a:t>, depreciation expense was </a:t>
            </a:r>
            <a:r>
              <a:rPr lang="en-US" sz="2400" b="1" dirty="0" err="1"/>
              <a:t>Rs</a:t>
            </a:r>
            <a:r>
              <a:rPr lang="en-US" sz="2400" b="1" dirty="0"/>
              <a:t>. 22,000</a:t>
            </a:r>
            <a:r>
              <a:rPr lang="en-US" sz="2400" dirty="0"/>
              <a:t>, and gain on sale of land was </a:t>
            </a:r>
            <a:r>
              <a:rPr lang="en-US" sz="2400" b="1" dirty="0" err="1"/>
              <a:t>Rs</a:t>
            </a:r>
            <a:r>
              <a:rPr lang="en-US" sz="2400" b="1" dirty="0"/>
              <a:t>. 28,000</a:t>
            </a:r>
            <a:r>
              <a:rPr lang="en-US" sz="2400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971800"/>
            <a:ext cx="8763000" cy="375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9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       </a:t>
            </a:r>
            <a:r>
              <a:rPr lang="en-US" sz="2400" b="1" dirty="0" err="1" smtClean="0"/>
              <a:t>Usama</a:t>
            </a:r>
            <a:r>
              <a:rPr lang="en-US" sz="2400" b="1" dirty="0" smtClean="0"/>
              <a:t> </a:t>
            </a:r>
            <a:r>
              <a:rPr lang="en-US" sz="2400" b="1" dirty="0"/>
              <a:t>Ali Khan Company </a:t>
            </a:r>
            <a:r>
              <a:rPr lang="en-US" sz="2400" dirty="0"/>
              <a:t>experienced the following at end of year, December 2017: 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Issued preferred stock for </a:t>
            </a:r>
            <a:r>
              <a:rPr lang="en-US" sz="2400" b="1" dirty="0" err="1"/>
              <a:t>Rs</a:t>
            </a:r>
            <a:r>
              <a:rPr lang="en-US" sz="2400" b="1" dirty="0"/>
              <a:t>. 250,000</a:t>
            </a:r>
          </a:p>
          <a:p>
            <a:r>
              <a:rPr lang="en-US" sz="2400" dirty="0"/>
              <a:t>Repurchased </a:t>
            </a:r>
            <a:r>
              <a:rPr lang="en-US" sz="2400" b="1" dirty="0" err="1"/>
              <a:t>Rs</a:t>
            </a:r>
            <a:r>
              <a:rPr lang="en-US" sz="2400" b="1" dirty="0"/>
              <a:t>. 140,000 </a:t>
            </a:r>
            <a:r>
              <a:rPr lang="en-US" sz="2400" dirty="0"/>
              <a:t>of its own common stock</a:t>
            </a:r>
          </a:p>
          <a:p>
            <a:r>
              <a:rPr lang="en-US" sz="2400" dirty="0"/>
              <a:t>Borrowed </a:t>
            </a:r>
            <a:r>
              <a:rPr lang="en-US" sz="2400" b="1" dirty="0" err="1"/>
              <a:t>Rs</a:t>
            </a:r>
            <a:r>
              <a:rPr lang="en-US" sz="2400" b="1" dirty="0"/>
              <a:t>. 200,000 </a:t>
            </a:r>
            <a:r>
              <a:rPr lang="en-US" sz="2400" dirty="0"/>
              <a:t>from a bank issuing a 5 year note</a:t>
            </a:r>
          </a:p>
          <a:p>
            <a:r>
              <a:rPr lang="en-US" sz="2400" dirty="0"/>
              <a:t>Retired bonds by paying </a:t>
            </a:r>
            <a:r>
              <a:rPr lang="en-US" sz="2400" b="1" dirty="0" err="1"/>
              <a:t>Rs</a:t>
            </a:r>
            <a:r>
              <a:rPr lang="en-US" sz="2400" b="1" dirty="0"/>
              <a:t>. 55,000</a:t>
            </a:r>
          </a:p>
          <a:p>
            <a:r>
              <a:rPr lang="en-US" sz="2400" dirty="0"/>
              <a:t>Declared dividends of </a:t>
            </a:r>
            <a:r>
              <a:rPr lang="en-US" sz="2400" b="1" dirty="0" err="1"/>
              <a:t>Rs</a:t>
            </a:r>
            <a:r>
              <a:rPr lang="en-US" sz="2400" b="1" dirty="0"/>
              <a:t>. 135,000 </a:t>
            </a:r>
            <a:r>
              <a:rPr lang="en-US" sz="2400" dirty="0"/>
              <a:t>payable on March 1, </a:t>
            </a:r>
            <a:r>
              <a:rPr lang="en-US" sz="2400" dirty="0" smtClean="0"/>
              <a:t>2018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r>
              <a:rPr lang="en-US" sz="2400" b="1" i="1" dirty="0"/>
              <a:t>Required: </a:t>
            </a:r>
            <a:r>
              <a:rPr lang="en-US" sz="2400" dirty="0"/>
              <a:t>Prepare the financing section of the statement of cash flows.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80848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217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Default Design</vt:lpstr>
      <vt:lpstr>Lecture:5 The Accounting cycle: Report Financial statement </vt:lpstr>
      <vt:lpstr>AFTER STUDYING THIS CHAPTER, YOU SHOULD BE ABLE TO:</vt:lpstr>
      <vt:lpstr>presenting the company’s adjusted trial balance at year-end.</vt:lpstr>
      <vt:lpstr>Demonstration</vt:lpstr>
      <vt:lpstr>FINANCIAL STATEMENT ARTICULATION</vt:lpstr>
      <vt:lpstr>Class Practice</vt:lpstr>
      <vt:lpstr>Problem 1</vt:lpstr>
      <vt:lpstr>Problem 2</vt:lpstr>
      <vt:lpstr>Problem 3</vt:lpstr>
      <vt:lpstr>Solution P:1</vt:lpstr>
      <vt:lpstr>Solution P:2</vt:lpstr>
      <vt:lpstr>Solution P:3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Entries</dc:title>
  <dc:creator>Carol Springer</dc:creator>
  <cp:lastModifiedBy>SeemaBaji</cp:lastModifiedBy>
  <cp:revision>64</cp:revision>
  <dcterms:created xsi:type="dcterms:W3CDTF">2007-09-05T17:46:07Z</dcterms:created>
  <dcterms:modified xsi:type="dcterms:W3CDTF">2022-11-27T11:02:55Z</dcterms:modified>
</cp:coreProperties>
</file>