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57" r:id="rId5"/>
    <p:sldId id="270" r:id="rId6"/>
    <p:sldId id="271" r:id="rId7"/>
    <p:sldId id="272" r:id="rId8"/>
    <p:sldId id="274" r:id="rId9"/>
    <p:sldId id="273" r:id="rId10"/>
    <p:sldId id="258" r:id="rId11"/>
    <p:sldId id="275" r:id="rId12"/>
    <p:sldId id="276" r:id="rId13"/>
    <p:sldId id="277" r:id="rId14"/>
    <p:sldId id="278" r:id="rId15"/>
    <p:sldId id="256" r:id="rId16"/>
    <p:sldId id="279" r:id="rId17"/>
    <p:sldId id="280" r:id="rId18"/>
    <p:sldId id="281" r:id="rId19"/>
    <p:sldId id="282" r:id="rId20"/>
    <p:sldId id="283" r:id="rId21"/>
    <p:sldId id="284" r:id="rId22"/>
    <p:sldId id="285" r:id="rId23"/>
    <p:sldId id="286" r:id="rId24"/>
    <p:sldId id="287" r:id="rId25"/>
    <p:sldId id="288" r:id="rId26"/>
    <p:sldId id="264" r:id="rId27"/>
    <p:sldId id="262" r:id="rId28"/>
    <p:sldId id="260" r:id="rId29"/>
    <p:sldId id="261" r:id="rId30"/>
    <p:sldId id="263" r:id="rId31"/>
    <p:sldId id="265" r:id="rId32"/>
    <p:sldId id="26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4413955-7F6D-457D-942A-B54B89F880E9}" type="slidenum">
              <a:rPr lang="en-US" altLang="en-US"/>
              <a:pPr>
                <a:defRPr/>
              </a:pPr>
              <a:t>‹#›</a:t>
            </a:fld>
            <a:endParaRPr lang="en-US" altLang="en-US"/>
          </a:p>
        </p:txBody>
      </p:sp>
    </p:spTree>
    <p:extLst>
      <p:ext uri="{BB962C8B-B14F-4D97-AF65-F5344CB8AC3E}">
        <p14:creationId xmlns:p14="http://schemas.microsoft.com/office/powerpoint/2010/main" val="160425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A918CF3-C8F1-48C7-915E-D3533097E15D}" type="slidenum">
              <a:rPr lang="en-US" altLang="en-US"/>
              <a:pPr>
                <a:defRPr/>
              </a:pPr>
              <a:t>‹#›</a:t>
            </a:fld>
            <a:endParaRPr lang="en-US" altLang="en-US"/>
          </a:p>
        </p:txBody>
      </p:sp>
    </p:spTree>
    <p:extLst>
      <p:ext uri="{BB962C8B-B14F-4D97-AF65-F5344CB8AC3E}">
        <p14:creationId xmlns:p14="http://schemas.microsoft.com/office/powerpoint/2010/main" val="296153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AEB84E5-C841-45ED-BEA5-4A9F4271B8E8}" type="slidenum">
              <a:rPr lang="en-US" altLang="en-US"/>
              <a:pPr>
                <a:defRPr/>
              </a:pPr>
              <a:t>‹#›</a:t>
            </a:fld>
            <a:endParaRPr lang="en-US" altLang="en-US"/>
          </a:p>
        </p:txBody>
      </p:sp>
    </p:spTree>
    <p:extLst>
      <p:ext uri="{BB962C8B-B14F-4D97-AF65-F5344CB8AC3E}">
        <p14:creationId xmlns:p14="http://schemas.microsoft.com/office/powerpoint/2010/main" val="296048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1024E87-DAA4-4EDC-90E9-1263ACE7EBAC}" type="slidenum">
              <a:rPr lang="en-US" altLang="en-US"/>
              <a:pPr>
                <a:defRPr/>
              </a:pPr>
              <a:t>‹#›</a:t>
            </a:fld>
            <a:endParaRPr lang="en-US" altLang="en-US"/>
          </a:p>
        </p:txBody>
      </p:sp>
    </p:spTree>
    <p:extLst>
      <p:ext uri="{BB962C8B-B14F-4D97-AF65-F5344CB8AC3E}">
        <p14:creationId xmlns:p14="http://schemas.microsoft.com/office/powerpoint/2010/main" val="34928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EDC76D0-399F-4357-97FB-7B816B6943CE}" type="slidenum">
              <a:rPr lang="en-US" altLang="en-US"/>
              <a:pPr>
                <a:defRPr/>
              </a:pPr>
              <a:t>‹#›</a:t>
            </a:fld>
            <a:endParaRPr lang="en-US" altLang="en-US"/>
          </a:p>
        </p:txBody>
      </p:sp>
    </p:spTree>
    <p:extLst>
      <p:ext uri="{BB962C8B-B14F-4D97-AF65-F5344CB8AC3E}">
        <p14:creationId xmlns:p14="http://schemas.microsoft.com/office/powerpoint/2010/main" val="41468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B7C2F0B-E3D3-49F0-A9B0-4A5A3A20DC75}" type="slidenum">
              <a:rPr lang="en-US" altLang="en-US"/>
              <a:pPr>
                <a:defRPr/>
              </a:pPr>
              <a:t>‹#›</a:t>
            </a:fld>
            <a:endParaRPr lang="en-US" altLang="en-US"/>
          </a:p>
        </p:txBody>
      </p:sp>
    </p:spTree>
    <p:extLst>
      <p:ext uri="{BB962C8B-B14F-4D97-AF65-F5344CB8AC3E}">
        <p14:creationId xmlns:p14="http://schemas.microsoft.com/office/powerpoint/2010/main" val="214266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2A04013-4E62-4BAA-B10F-FA311986F69C}" type="slidenum">
              <a:rPr lang="en-US" altLang="en-US"/>
              <a:pPr>
                <a:defRPr/>
              </a:pPr>
              <a:t>‹#›</a:t>
            </a:fld>
            <a:endParaRPr lang="en-US" altLang="en-US"/>
          </a:p>
        </p:txBody>
      </p:sp>
    </p:spTree>
    <p:extLst>
      <p:ext uri="{BB962C8B-B14F-4D97-AF65-F5344CB8AC3E}">
        <p14:creationId xmlns:p14="http://schemas.microsoft.com/office/powerpoint/2010/main" val="121985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A56D2FE-6F01-480E-A3A6-BAB23C187ED4}" type="slidenum">
              <a:rPr lang="en-US" altLang="en-US"/>
              <a:pPr>
                <a:defRPr/>
              </a:pPr>
              <a:t>‹#›</a:t>
            </a:fld>
            <a:endParaRPr lang="en-US" altLang="en-US"/>
          </a:p>
        </p:txBody>
      </p:sp>
    </p:spTree>
    <p:extLst>
      <p:ext uri="{BB962C8B-B14F-4D97-AF65-F5344CB8AC3E}">
        <p14:creationId xmlns:p14="http://schemas.microsoft.com/office/powerpoint/2010/main" val="229776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A695C70E-E3D9-4C46-87F4-9E4E72D80D6B}" type="slidenum">
              <a:rPr lang="en-US" altLang="en-US"/>
              <a:pPr>
                <a:defRPr/>
              </a:pPr>
              <a:t>‹#›</a:t>
            </a:fld>
            <a:endParaRPr lang="en-US" altLang="en-US"/>
          </a:p>
        </p:txBody>
      </p:sp>
    </p:spTree>
    <p:extLst>
      <p:ext uri="{BB962C8B-B14F-4D97-AF65-F5344CB8AC3E}">
        <p14:creationId xmlns:p14="http://schemas.microsoft.com/office/powerpoint/2010/main" val="227694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E58C43A1-678E-4497-BD8C-0180F983CBAA}" type="slidenum">
              <a:rPr lang="en-US" altLang="en-US"/>
              <a:pPr>
                <a:defRPr/>
              </a:pPr>
              <a:t>‹#›</a:t>
            </a:fld>
            <a:endParaRPr lang="en-US" altLang="en-US"/>
          </a:p>
        </p:txBody>
      </p:sp>
    </p:spTree>
    <p:extLst>
      <p:ext uri="{BB962C8B-B14F-4D97-AF65-F5344CB8AC3E}">
        <p14:creationId xmlns:p14="http://schemas.microsoft.com/office/powerpoint/2010/main" val="255127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DCF2509-2288-4B26-97CF-D91A0305A286}" type="slidenum">
              <a:rPr lang="en-US" altLang="en-US"/>
              <a:pPr>
                <a:defRPr/>
              </a:pPr>
              <a:t>‹#›</a:t>
            </a:fld>
            <a:endParaRPr lang="en-US" altLang="en-US"/>
          </a:p>
        </p:txBody>
      </p:sp>
    </p:spTree>
    <p:extLst>
      <p:ext uri="{BB962C8B-B14F-4D97-AF65-F5344CB8AC3E}">
        <p14:creationId xmlns:p14="http://schemas.microsoft.com/office/powerpoint/2010/main" val="155137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95FDE89-C111-4F6A-8DF2-0EA3324EB65B}" type="slidenum">
              <a:rPr lang="en-US" altLang="en-US"/>
              <a:pPr>
                <a:defRPr/>
              </a:pPr>
              <a:t>‹#›</a:t>
            </a:fld>
            <a:endParaRPr lang="en-US" altLang="en-US"/>
          </a:p>
        </p:txBody>
      </p:sp>
    </p:spTree>
    <p:extLst>
      <p:ext uri="{BB962C8B-B14F-4D97-AF65-F5344CB8AC3E}">
        <p14:creationId xmlns:p14="http://schemas.microsoft.com/office/powerpoint/2010/main" val="36176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D8CF3C7-C093-4B33-AEBF-CCDB79A42A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The Accounting Cycle</a:t>
            </a:r>
            <a:br>
              <a:rPr lang="en-US" sz="3600" dirty="0"/>
            </a:br>
            <a:r>
              <a:rPr lang="en-US" sz="3600" dirty="0"/>
              <a:t>Capturing Economic Events</a:t>
            </a:r>
          </a:p>
        </p:txBody>
      </p:sp>
      <p:sp>
        <p:nvSpPr>
          <p:cNvPr id="3" name="Subtitle 2"/>
          <p:cNvSpPr>
            <a:spLocks noGrp="1"/>
          </p:cNvSpPr>
          <p:nvPr>
            <p:ph type="subTitle" idx="1"/>
          </p:nvPr>
        </p:nvSpPr>
        <p:spPr>
          <a:xfrm>
            <a:off x="914400" y="1854201"/>
            <a:ext cx="6858000" cy="1655762"/>
          </a:xfrm>
        </p:spPr>
        <p:txBody>
          <a:bodyPr/>
          <a:lstStyle/>
          <a:p>
            <a:r>
              <a:rPr lang="en-US" b="1" dirty="0" smtClean="0"/>
              <a:t>Chapter: 03</a:t>
            </a:r>
            <a:endParaRPr lang="en-US" b="1" dirty="0"/>
          </a:p>
        </p:txBody>
      </p:sp>
    </p:spTree>
    <p:extLst>
      <p:ext uri="{BB962C8B-B14F-4D97-AF65-F5344CB8AC3E}">
        <p14:creationId xmlns:p14="http://schemas.microsoft.com/office/powerpoint/2010/main" val="257690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Debits &amp; Credits</a:t>
            </a:r>
          </a:p>
        </p:txBody>
      </p:sp>
      <p:sp>
        <p:nvSpPr>
          <p:cNvPr id="4099" name="Rectangle 3"/>
          <p:cNvSpPr>
            <a:spLocks noGrp="1" noChangeArrowheads="1"/>
          </p:cNvSpPr>
          <p:nvPr>
            <p:ph type="body" idx="1"/>
          </p:nvPr>
        </p:nvSpPr>
        <p:spPr>
          <a:xfrm>
            <a:off x="457200" y="1295400"/>
            <a:ext cx="8458200" cy="4830763"/>
          </a:xfrm>
        </p:spPr>
        <p:txBody>
          <a:bodyPr/>
          <a:lstStyle/>
          <a:p>
            <a:pPr eaLnBrk="1" hangingPunct="1">
              <a:buFontTx/>
              <a:buNone/>
            </a:pPr>
            <a:endParaRPr lang="en-US" altLang="en-US" dirty="0" smtClean="0"/>
          </a:p>
          <a:p>
            <a:pPr eaLnBrk="1" hangingPunct="1">
              <a:buFontTx/>
              <a:buNone/>
            </a:pPr>
            <a:r>
              <a:rPr lang="en-US" altLang="en-US" dirty="0" smtClean="0"/>
              <a:t>Assets, </a:t>
            </a:r>
            <a:r>
              <a:rPr lang="en-US" altLang="en-US" dirty="0" err="1" smtClean="0"/>
              <a:t>Exp</a:t>
            </a:r>
            <a:r>
              <a:rPr lang="en-US" altLang="en-US" dirty="0" smtClean="0"/>
              <a:t>			    Liabilities, Equity</a:t>
            </a:r>
          </a:p>
          <a:p>
            <a:pPr eaLnBrk="1" hangingPunct="1">
              <a:buFontTx/>
              <a:buNone/>
            </a:pPr>
            <a:r>
              <a:rPr lang="en-US" altLang="en-US" dirty="0" smtClean="0"/>
              <a:t>&amp; Dividends 			    &amp; Revenues</a:t>
            </a:r>
          </a:p>
          <a:p>
            <a:pPr eaLnBrk="1" hangingPunct="1">
              <a:buFontTx/>
              <a:buNone/>
            </a:pPr>
            <a:r>
              <a:rPr lang="en-US" altLang="en-US" b="1" u="sng" dirty="0" smtClean="0"/>
              <a:t>DR</a:t>
            </a:r>
            <a:r>
              <a:rPr lang="en-US" altLang="en-US" u="sng" dirty="0" smtClean="0"/>
              <a:t>		</a:t>
            </a:r>
            <a:r>
              <a:rPr lang="en-US" altLang="en-US" b="1" u="sng" dirty="0" smtClean="0"/>
              <a:t>CR</a:t>
            </a:r>
            <a:r>
              <a:rPr lang="en-US" altLang="en-US" b="1" dirty="0" smtClean="0"/>
              <a:t>		  	    </a:t>
            </a:r>
            <a:r>
              <a:rPr lang="en-US" altLang="en-US" b="1" u="sng" dirty="0" smtClean="0"/>
              <a:t>DR</a:t>
            </a:r>
            <a:r>
              <a:rPr lang="en-US" altLang="en-US" u="sng" dirty="0" smtClean="0"/>
              <a:t>		</a:t>
            </a:r>
            <a:r>
              <a:rPr lang="en-US" altLang="en-US" b="1" u="sng" dirty="0" smtClean="0"/>
              <a:t>CR</a:t>
            </a:r>
            <a:endParaRPr lang="en-US" altLang="en-US" u="sng" dirty="0" smtClean="0"/>
          </a:p>
          <a:p>
            <a:pPr eaLnBrk="1" hangingPunct="1">
              <a:buFontTx/>
              <a:buNone/>
            </a:pPr>
            <a:r>
              <a:rPr lang="en-US" altLang="en-US" dirty="0" smtClean="0"/>
              <a:t>Incr.	       </a:t>
            </a:r>
            <a:r>
              <a:rPr lang="en-US" altLang="en-US" dirty="0" err="1" smtClean="0"/>
              <a:t>Decr</a:t>
            </a:r>
            <a:r>
              <a:rPr lang="en-US" altLang="en-US" dirty="0" smtClean="0"/>
              <a:t>.         	    </a:t>
            </a:r>
            <a:r>
              <a:rPr lang="en-US" altLang="en-US" dirty="0" err="1" smtClean="0"/>
              <a:t>Decr</a:t>
            </a:r>
            <a:r>
              <a:rPr lang="en-US" altLang="en-US" dirty="0" smtClean="0"/>
              <a:t>.          Incr.</a:t>
            </a:r>
            <a:endParaRPr lang="en-US" altLang="en-US" b="1" dirty="0" smtClean="0"/>
          </a:p>
          <a:p>
            <a:pPr eaLnBrk="1" hangingPunct="1">
              <a:buFontTx/>
              <a:buNone/>
            </a:pPr>
            <a:r>
              <a:rPr lang="en-US" altLang="en-US" b="1" dirty="0" smtClean="0"/>
              <a:t> +              -                             -                +</a:t>
            </a:r>
          </a:p>
        </p:txBody>
      </p:sp>
      <p:sp>
        <p:nvSpPr>
          <p:cNvPr id="4100" name="Line 4"/>
          <p:cNvSpPr>
            <a:spLocks noChangeShapeType="1"/>
          </p:cNvSpPr>
          <p:nvPr/>
        </p:nvSpPr>
        <p:spPr bwMode="auto">
          <a:xfrm>
            <a:off x="1752600" y="31242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 name="Line 5"/>
          <p:cNvSpPr>
            <a:spLocks noChangeShapeType="1"/>
          </p:cNvSpPr>
          <p:nvPr/>
        </p:nvSpPr>
        <p:spPr bwMode="auto">
          <a:xfrm>
            <a:off x="7010400" y="31242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Line 6"/>
          <p:cNvSpPr>
            <a:spLocks noChangeShapeType="1"/>
          </p:cNvSpPr>
          <p:nvPr/>
        </p:nvSpPr>
        <p:spPr bwMode="auto">
          <a:xfrm>
            <a:off x="533400" y="30480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a:off x="5638800" y="30480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Text Box 8"/>
          <p:cNvSpPr txBox="1">
            <a:spLocks noChangeArrowheads="1"/>
          </p:cNvSpPr>
          <p:nvPr/>
        </p:nvSpPr>
        <p:spPr bwMode="auto">
          <a:xfrm>
            <a:off x="2057400" y="5638800"/>
            <a:ext cx="3276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t>If you remember this one, the “other one” is the reverse.</a:t>
            </a:r>
          </a:p>
        </p:txBody>
      </p:sp>
      <p:sp>
        <p:nvSpPr>
          <p:cNvPr id="4105" name="Line 9"/>
          <p:cNvSpPr>
            <a:spLocks noChangeShapeType="1"/>
          </p:cNvSpPr>
          <p:nvPr/>
        </p:nvSpPr>
        <p:spPr bwMode="auto">
          <a:xfrm flipH="1" flipV="1">
            <a:off x="2590800" y="49530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advTm="9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Concise Statement of the Debit and Credit Rules</a:t>
            </a:r>
          </a:p>
        </p:txBody>
      </p:sp>
      <p:pic>
        <p:nvPicPr>
          <p:cNvPr id="4" name="Content Placeholder 3"/>
          <p:cNvPicPr>
            <a:picLocks noGrp="1" noChangeAspect="1"/>
          </p:cNvPicPr>
          <p:nvPr>
            <p:ph idx="1"/>
          </p:nvPr>
        </p:nvPicPr>
        <p:blipFill>
          <a:blip r:embed="rId2"/>
          <a:stretch>
            <a:fillRect/>
          </a:stretch>
        </p:blipFill>
        <p:spPr>
          <a:xfrm>
            <a:off x="381000" y="1981201"/>
            <a:ext cx="8305800" cy="2590800"/>
          </a:xfrm>
          <a:prstGeom prst="rect">
            <a:avLst/>
          </a:prstGeom>
        </p:spPr>
      </p:pic>
    </p:spTree>
    <p:extLst>
      <p:ext uri="{BB962C8B-B14F-4D97-AF65-F5344CB8AC3E}">
        <p14:creationId xmlns:p14="http://schemas.microsoft.com/office/powerpoint/2010/main" val="183380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sz="3200" b="1" dirty="0"/>
              <a:t>DOUBLE-ENTRY ACCOUNTING—THE EQUALITY</a:t>
            </a:r>
            <a:br>
              <a:rPr lang="en-US" sz="3200" b="1" dirty="0"/>
            </a:br>
            <a:r>
              <a:rPr lang="en-US" sz="3200" b="1" dirty="0"/>
              <a:t>OF DEBITS AND CREDITS</a:t>
            </a:r>
          </a:p>
        </p:txBody>
      </p:sp>
      <p:sp>
        <p:nvSpPr>
          <p:cNvPr id="3" name="Content Placeholder 2"/>
          <p:cNvSpPr>
            <a:spLocks noGrp="1"/>
          </p:cNvSpPr>
          <p:nvPr>
            <p:ph idx="1"/>
          </p:nvPr>
        </p:nvSpPr>
        <p:spPr>
          <a:xfrm>
            <a:off x="457200" y="1905000"/>
            <a:ext cx="8229600" cy="4221163"/>
          </a:xfrm>
        </p:spPr>
        <p:txBody>
          <a:bodyPr/>
          <a:lstStyle/>
          <a:p>
            <a:r>
              <a:rPr lang="en-US" dirty="0">
                <a:latin typeface="Times New Roman" panose="02020603050405020304" pitchFamily="18" charset="0"/>
                <a:cs typeface="Times New Roman" panose="02020603050405020304" pitchFamily="18" charset="0"/>
              </a:rPr>
              <a:t>The rules for debits and credits are designed so that every transaction is recorded by </a:t>
            </a:r>
            <a:r>
              <a:rPr lang="en-US" dirty="0" smtClean="0">
                <a:latin typeface="Times New Roman" panose="02020603050405020304" pitchFamily="18" charset="0"/>
                <a:cs typeface="Times New Roman" panose="02020603050405020304" pitchFamily="18" charset="0"/>
              </a:rPr>
              <a:t>equal dollar </a:t>
            </a:r>
            <a:r>
              <a:rPr lang="en-US" dirty="0">
                <a:latin typeface="Times New Roman" panose="02020603050405020304" pitchFamily="18" charset="0"/>
                <a:cs typeface="Times New Roman" panose="02020603050405020304" pitchFamily="18" charset="0"/>
              </a:rPr>
              <a:t>amounts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debits and credits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14400" y="4114800"/>
            <a:ext cx="7315200" cy="1097946"/>
          </a:xfrm>
          <a:prstGeom prst="rect">
            <a:avLst/>
          </a:prstGeom>
        </p:spPr>
      </p:pic>
    </p:spTree>
    <p:extLst>
      <p:ext uri="{BB962C8B-B14F-4D97-AF65-F5344CB8AC3E}">
        <p14:creationId xmlns:p14="http://schemas.microsoft.com/office/powerpoint/2010/main" val="140417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latin typeface="Times New Roman" panose="02020603050405020304" pitchFamily="18" charset="0"/>
                <a:cs typeface="Times New Roman" panose="02020603050405020304" pitchFamily="18" charset="0"/>
              </a:rPr>
              <a:t>If this equation is to remain in balance, any change in the left side of the equation (</a:t>
            </a:r>
            <a:r>
              <a:rPr lang="en-US" dirty="0" smtClean="0">
                <a:latin typeface="Times New Roman" panose="02020603050405020304" pitchFamily="18" charset="0"/>
                <a:cs typeface="Times New Roman" panose="02020603050405020304" pitchFamily="18" charset="0"/>
              </a:rPr>
              <a:t>assets) must </a:t>
            </a:r>
            <a:r>
              <a:rPr lang="en-US" dirty="0">
                <a:latin typeface="Times New Roman" panose="02020603050405020304" pitchFamily="18" charset="0"/>
                <a:cs typeface="Times New Roman" panose="02020603050405020304" pitchFamily="18" charset="0"/>
              </a:rPr>
              <a:t>be accompanied by an equal change in the right side (either liabilities or owners’ equity).</a:t>
            </a:r>
          </a:p>
          <a:p>
            <a:r>
              <a:rPr lang="en-US" dirty="0">
                <a:latin typeface="Times New Roman" panose="02020603050405020304" pitchFamily="18" charset="0"/>
                <a:cs typeface="Times New Roman" panose="02020603050405020304" pitchFamily="18" charset="0"/>
              </a:rPr>
              <a:t>According to the debit and credit rules that we have just described, increases in the left side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equation (assets) are recorded by debits, while increases in the right side (liabilities </a:t>
            </a:r>
            <a:r>
              <a:rPr lang="en-US" dirty="0" smtClean="0">
                <a:latin typeface="Times New Roman" panose="02020603050405020304" pitchFamily="18" charset="0"/>
                <a:cs typeface="Times New Roman" panose="02020603050405020304" pitchFamily="18" charset="0"/>
              </a:rPr>
              <a:t>and owners</a:t>
            </a:r>
            <a:r>
              <a:rPr lang="en-US" dirty="0">
                <a:latin typeface="Times New Roman" panose="02020603050405020304" pitchFamily="18" charset="0"/>
                <a:cs typeface="Times New Roman" panose="02020603050405020304" pitchFamily="18" charset="0"/>
              </a:rPr>
              <a:t>’ equity) are recorded by credits, as illustrated below:</a:t>
            </a:r>
          </a:p>
        </p:txBody>
      </p:sp>
    </p:spTree>
    <p:extLst>
      <p:ext uri="{BB962C8B-B14F-4D97-AF65-F5344CB8AC3E}">
        <p14:creationId xmlns:p14="http://schemas.microsoft.com/office/powerpoint/2010/main" val="2389148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0141" y="228600"/>
            <a:ext cx="8229600" cy="2438400"/>
          </a:xfrm>
          <a:prstGeom prst="rect">
            <a:avLst/>
          </a:prstGeom>
        </p:spPr>
      </p:pic>
      <p:sp>
        <p:nvSpPr>
          <p:cNvPr id="5" name="Rectangle 4"/>
          <p:cNvSpPr/>
          <p:nvPr/>
        </p:nvSpPr>
        <p:spPr>
          <a:xfrm>
            <a:off x="420807" y="2667000"/>
            <a:ext cx="8229600"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This system is often called double-entry accounting. The phrase double-entry refers </a:t>
            </a:r>
            <a:r>
              <a:rPr lang="en-US" sz="2800" dirty="0" smtClean="0">
                <a:latin typeface="Times New Roman" panose="02020603050405020304" pitchFamily="18" charset="0"/>
                <a:cs typeface="Times New Roman" panose="02020603050405020304" pitchFamily="18" charset="0"/>
              </a:rPr>
              <a:t>to the </a:t>
            </a:r>
            <a:r>
              <a:rPr lang="en-US" sz="2800" dirty="0">
                <a:latin typeface="Times New Roman" panose="02020603050405020304" pitchFamily="18" charset="0"/>
                <a:cs typeface="Times New Roman" panose="02020603050405020304" pitchFamily="18" charset="0"/>
              </a:rPr>
              <a:t>need for both debit entries and credit entries, equal in dollar amount, to record </a:t>
            </a:r>
            <a:r>
              <a:rPr lang="en-US" sz="2800" dirty="0" smtClean="0">
                <a:latin typeface="Times New Roman" panose="02020603050405020304" pitchFamily="18" charset="0"/>
                <a:cs typeface="Times New Roman" panose="02020603050405020304" pitchFamily="18" charset="0"/>
              </a:rPr>
              <a:t>every Transaction.</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Later </a:t>
            </a:r>
            <a:r>
              <a:rPr lang="en-US" sz="2800" dirty="0" smtClean="0">
                <a:latin typeface="Times New Roman" panose="02020603050405020304" pitchFamily="18" charset="0"/>
                <a:cs typeface="Times New Roman" panose="02020603050405020304" pitchFamily="18" charset="0"/>
              </a:rPr>
              <a:t>in this </a:t>
            </a:r>
            <a:r>
              <a:rPr lang="en-US" sz="2800" dirty="0">
                <a:latin typeface="Times New Roman" panose="02020603050405020304" pitchFamily="18" charset="0"/>
                <a:cs typeface="Times New Roman" panose="02020603050405020304" pitchFamily="18" charset="0"/>
              </a:rPr>
              <a:t>chapter, we will see that the double-entry system allows us to measure net income at </a:t>
            </a:r>
            <a:r>
              <a:rPr lang="en-US" sz="2800" dirty="0" smtClean="0">
                <a:latin typeface="Times New Roman" panose="02020603050405020304" pitchFamily="18" charset="0"/>
                <a:cs typeface="Times New Roman" panose="02020603050405020304" pitchFamily="18" charset="0"/>
              </a:rPr>
              <a:t>the same </a:t>
            </a:r>
            <a:r>
              <a:rPr lang="en-US" sz="2800" dirty="0">
                <a:latin typeface="Times New Roman" panose="02020603050405020304" pitchFamily="18" charset="0"/>
                <a:cs typeface="Times New Roman" panose="02020603050405020304" pitchFamily="18" charset="0"/>
              </a:rPr>
              <a:t>time we record the effects of transactions on the balance sheet accounts.</a:t>
            </a:r>
          </a:p>
        </p:txBody>
      </p:sp>
    </p:spTree>
    <p:extLst>
      <p:ext uri="{BB962C8B-B14F-4D97-AF65-F5344CB8AC3E}">
        <p14:creationId xmlns:p14="http://schemas.microsoft.com/office/powerpoint/2010/main" val="135591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2514600"/>
            <a:ext cx="7772400" cy="1905000"/>
          </a:xfrm>
        </p:spPr>
        <p:txBody>
          <a:bodyPr anchor="ctr"/>
          <a:lstStyle/>
          <a:p>
            <a:pPr eaLnBrk="1" hangingPunct="1"/>
            <a:r>
              <a:rPr lang="en-US" altLang="en-US" sz="4400" b="1" dirty="0" smtClean="0"/>
              <a:t>The Journal </a:t>
            </a:r>
          </a:p>
        </p:txBody>
      </p:sp>
    </p:spTree>
  </p:cSld>
  <p:clrMapOvr>
    <a:masterClrMapping/>
  </p:clrMapOvr>
  <p:transition advTm="12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journal</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journal is a chronological (day-by-day) record of business transactions. At </a:t>
            </a:r>
            <a:r>
              <a:rPr lang="en-US" dirty="0" smtClean="0">
                <a:latin typeface="Times New Roman" panose="02020603050405020304" pitchFamily="18" charset="0"/>
                <a:cs typeface="Times New Roman" panose="02020603050405020304" pitchFamily="18" charset="0"/>
              </a:rPr>
              <a:t>convenient intervals</a:t>
            </a:r>
            <a:r>
              <a:rPr lang="en-US" dirty="0">
                <a:latin typeface="Times New Roman" panose="02020603050405020304" pitchFamily="18" charset="0"/>
                <a:cs typeface="Times New Roman" panose="02020603050405020304" pitchFamily="18" charset="0"/>
              </a:rPr>
              <a:t>, the debit and credit amounts recorded in the journal are transferred (posted) to </a:t>
            </a:r>
            <a:r>
              <a:rPr lang="en-US" dirty="0" smtClean="0">
                <a:latin typeface="Times New Roman" panose="02020603050405020304" pitchFamily="18" charset="0"/>
                <a:cs typeface="Times New Roman" panose="02020603050405020304" pitchFamily="18" charset="0"/>
              </a:rPr>
              <a:t>the accounts </a:t>
            </a:r>
            <a:r>
              <a:rPr lang="en-US" dirty="0">
                <a:latin typeface="Times New Roman" panose="02020603050405020304" pitchFamily="18" charset="0"/>
                <a:cs typeface="Times New Roman" panose="02020603050405020304" pitchFamily="18" charset="0"/>
              </a:rPr>
              <a:t>in the ledger. The updated ledger accounts, in turn, serve as the basis for </a:t>
            </a:r>
            <a:r>
              <a:rPr lang="en-US" dirty="0" smtClean="0">
                <a:latin typeface="Times New Roman" panose="02020603050405020304" pitchFamily="18" charset="0"/>
                <a:cs typeface="Times New Roman" panose="02020603050405020304" pitchFamily="18" charset="0"/>
              </a:rPr>
              <a:t>preparing the </a:t>
            </a:r>
            <a:r>
              <a:rPr lang="en-US" dirty="0">
                <a:latin typeface="Times New Roman" panose="02020603050405020304" pitchFamily="18" charset="0"/>
                <a:cs typeface="Times New Roman" panose="02020603050405020304" pitchFamily="18" charset="0"/>
              </a:rPr>
              <a:t>company’s financial statements.</a:t>
            </a:r>
          </a:p>
        </p:txBody>
      </p:sp>
    </p:spTree>
    <p:extLst>
      <p:ext uri="{BB962C8B-B14F-4D97-AF65-F5344CB8AC3E}">
        <p14:creationId xmlns:p14="http://schemas.microsoft.com/office/powerpoint/2010/main" val="99920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lstStyle/>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illustrate the most basic type of journal, called a general journal, </a:t>
            </a:r>
            <a:r>
              <a:rPr lang="en-US" sz="2800" dirty="0">
                <a:solidFill>
                  <a:schemeClr val="accent6">
                    <a:lumMod val="60000"/>
                    <a:lumOff val="40000"/>
                  </a:schemeClr>
                </a:solidFill>
                <a:latin typeface="Times New Roman" panose="02020603050405020304" pitchFamily="18" charset="0"/>
                <a:cs typeface="Times New Roman" panose="02020603050405020304" pitchFamily="18" charset="0"/>
              </a:rPr>
              <a:t>let us examine </a:t>
            </a:r>
            <a:r>
              <a:rPr lang="en-US" sz="2800" dirty="0" smtClean="0">
                <a:solidFill>
                  <a:schemeClr val="accent6">
                    <a:lumMod val="60000"/>
                    <a:lumOff val="40000"/>
                  </a:schemeClr>
                </a:solidFill>
                <a:latin typeface="Times New Roman" panose="02020603050405020304" pitchFamily="18" charset="0"/>
                <a:cs typeface="Times New Roman" panose="02020603050405020304" pitchFamily="18" charset="0"/>
              </a:rPr>
              <a:t>the very </a:t>
            </a:r>
            <a:r>
              <a:rPr lang="en-US" sz="2800" dirty="0">
                <a:solidFill>
                  <a:schemeClr val="accent6">
                    <a:lumMod val="60000"/>
                    <a:lumOff val="40000"/>
                  </a:schemeClr>
                </a:solidFill>
                <a:latin typeface="Times New Roman" panose="02020603050405020304" pitchFamily="18" charset="0"/>
                <a:cs typeface="Times New Roman" panose="02020603050405020304" pitchFamily="18" charset="0"/>
              </a:rPr>
              <a:t>first business transaction of Overnight Auto Service</a:t>
            </a:r>
            <a:r>
              <a:rPr lang="en-US" sz="2800" dirty="0">
                <a:latin typeface="Times New Roman" panose="02020603050405020304" pitchFamily="18" charset="0"/>
                <a:cs typeface="Times New Roman" panose="02020603050405020304" pitchFamily="18" charset="0"/>
              </a:rPr>
              <a:t>. Recall that on </a:t>
            </a:r>
            <a:r>
              <a:rPr lang="en-US" sz="2800" dirty="0">
                <a:solidFill>
                  <a:srgbClr val="FF0000"/>
                </a:solidFill>
                <a:latin typeface="Times New Roman" panose="02020603050405020304" pitchFamily="18" charset="0"/>
                <a:cs typeface="Times New Roman" panose="02020603050405020304" pitchFamily="18" charset="0"/>
              </a:rPr>
              <a:t>January 20, </a:t>
            </a:r>
            <a:r>
              <a:rPr lang="en-US" sz="2800" dirty="0" smtClean="0">
                <a:solidFill>
                  <a:srgbClr val="FF0000"/>
                </a:solidFill>
                <a:latin typeface="Times New Roman" panose="02020603050405020304" pitchFamily="18" charset="0"/>
                <a:cs typeface="Times New Roman" panose="02020603050405020304" pitchFamily="18" charset="0"/>
              </a:rPr>
              <a:t>2011</a:t>
            </a:r>
            <a:r>
              <a:rPr lang="en-US" sz="2800" dirty="0" smtClean="0">
                <a:latin typeface="Times New Roman" panose="02020603050405020304" pitchFamily="18" charset="0"/>
                <a:cs typeface="Times New Roman" panose="02020603050405020304" pitchFamily="18" charset="0"/>
              </a:rPr>
              <a:t>, the </a:t>
            </a:r>
            <a:r>
              <a:rPr lang="en-US" sz="2800" dirty="0" err="1">
                <a:latin typeface="Times New Roman" panose="02020603050405020304" pitchFamily="18" charset="0"/>
                <a:cs typeface="Times New Roman" panose="02020603050405020304" pitchFamily="18" charset="0"/>
              </a:rPr>
              <a:t>McBryan</a:t>
            </a:r>
            <a:r>
              <a:rPr lang="en-US" sz="2800" dirty="0">
                <a:latin typeface="Times New Roman" panose="02020603050405020304" pitchFamily="18" charset="0"/>
                <a:cs typeface="Times New Roman" panose="02020603050405020304" pitchFamily="18" charset="0"/>
              </a:rPr>
              <a:t> family invested $80,000 in exchange for capital stock. Thus, the asset </a:t>
            </a:r>
            <a:r>
              <a:rPr lang="en-US" sz="2800" dirty="0" smtClean="0">
                <a:latin typeface="Times New Roman" panose="02020603050405020304" pitchFamily="18" charset="0"/>
                <a:cs typeface="Times New Roman" panose="02020603050405020304" pitchFamily="18" charset="0"/>
              </a:rPr>
              <a:t>Cash increased </a:t>
            </a:r>
            <a:r>
              <a:rPr lang="en-US" sz="2800" dirty="0">
                <a:latin typeface="Times New Roman" panose="02020603050405020304" pitchFamily="18" charset="0"/>
                <a:cs typeface="Times New Roman" panose="02020603050405020304" pitchFamily="18" charset="0"/>
              </a:rPr>
              <a:t>by $80,000, and the owners’ equity account Capital Stock increased by the </a:t>
            </a:r>
            <a:r>
              <a:rPr lang="en-US" sz="2800" dirty="0" smtClean="0">
                <a:latin typeface="Times New Roman" panose="02020603050405020304" pitchFamily="18" charset="0"/>
                <a:cs typeface="Times New Roman" panose="02020603050405020304" pitchFamily="18" charset="0"/>
              </a:rPr>
              <a:t>same amount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945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Recording a Transaction in the GENERAL </a:t>
            </a:r>
            <a:r>
              <a:rPr lang="en-US" sz="4000" dirty="0"/>
              <a:t>JOURNAL</a:t>
            </a:r>
          </a:p>
        </p:txBody>
      </p:sp>
      <p:pic>
        <p:nvPicPr>
          <p:cNvPr id="4" name="Content Placeholder 3"/>
          <p:cNvPicPr>
            <a:picLocks noGrp="1" noChangeAspect="1"/>
          </p:cNvPicPr>
          <p:nvPr>
            <p:ph idx="1"/>
          </p:nvPr>
        </p:nvPicPr>
        <p:blipFill>
          <a:blip r:embed="rId2"/>
          <a:stretch>
            <a:fillRect/>
          </a:stretch>
        </p:blipFill>
        <p:spPr>
          <a:xfrm>
            <a:off x="446964" y="2057400"/>
            <a:ext cx="7924800" cy="2743200"/>
          </a:xfrm>
          <a:prstGeom prst="rect">
            <a:avLst/>
          </a:prstGeom>
        </p:spPr>
      </p:pic>
    </p:spTree>
    <p:extLst>
      <p:ext uri="{BB962C8B-B14F-4D97-AF65-F5344CB8AC3E}">
        <p14:creationId xmlns:p14="http://schemas.microsoft.com/office/powerpoint/2010/main" val="243468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POSTING JOURNAL ENTRIES TO THE LEDGER ACCOUNTS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(AND HOW TO “READ” A JOURNAL ENTRY)</a:t>
            </a:r>
          </a:p>
        </p:txBody>
      </p:sp>
      <p:pic>
        <p:nvPicPr>
          <p:cNvPr id="4" name="Content Placeholder 3"/>
          <p:cNvPicPr>
            <a:picLocks noGrp="1" noChangeAspect="1"/>
          </p:cNvPicPr>
          <p:nvPr>
            <p:ph idx="1"/>
          </p:nvPr>
        </p:nvPicPr>
        <p:blipFill>
          <a:blip r:embed="rId2"/>
          <a:stretch>
            <a:fillRect/>
          </a:stretch>
        </p:blipFill>
        <p:spPr>
          <a:xfrm>
            <a:off x="685800" y="1752600"/>
            <a:ext cx="7772400" cy="4724400"/>
          </a:xfrm>
          <a:prstGeom prst="rect">
            <a:avLst/>
          </a:prstGeom>
        </p:spPr>
      </p:pic>
    </p:spTree>
    <p:extLst>
      <p:ext uri="{BB962C8B-B14F-4D97-AF65-F5344CB8AC3E}">
        <p14:creationId xmlns:p14="http://schemas.microsoft.com/office/powerpoint/2010/main" val="104878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Ledger</a:t>
            </a:r>
          </a:p>
        </p:txBody>
      </p:sp>
      <p:sp>
        <p:nvSpPr>
          <p:cNvPr id="3" name="Content Placeholder 2"/>
          <p:cNvSpPr>
            <a:spLocks noGrp="1"/>
          </p:cNvSpPr>
          <p:nvPr>
            <p:ph idx="1"/>
          </p:nvPr>
        </p:nvSpPr>
        <p:spPr/>
        <p:txBody>
          <a:bodyPr/>
          <a:lstStyle/>
          <a:p>
            <a:r>
              <a:rPr lang="en-US" dirty="0"/>
              <a:t>An accounting system includes a separate record for each item that appears in the </a:t>
            </a:r>
            <a:r>
              <a:rPr lang="en-US" dirty="0" smtClean="0"/>
              <a:t>financial statements.</a:t>
            </a:r>
          </a:p>
          <a:p>
            <a:r>
              <a:rPr lang="en-US" dirty="0" smtClean="0"/>
              <a:t> </a:t>
            </a:r>
            <a:r>
              <a:rPr lang="en-US" dirty="0"/>
              <a:t>For example, a separate record is kept for </a:t>
            </a:r>
            <a:r>
              <a:rPr lang="en-US" dirty="0" smtClean="0"/>
              <a:t>   the </a:t>
            </a:r>
            <a:r>
              <a:rPr lang="en-US" dirty="0"/>
              <a:t>asset cash, showing all increases </a:t>
            </a:r>
            <a:r>
              <a:rPr lang="en-US" dirty="0" smtClean="0"/>
              <a:t>and decreases </a:t>
            </a:r>
            <a:r>
              <a:rPr lang="en-US" dirty="0"/>
              <a:t>in cash resulting from the many transactions in which cash is received or paid.</a:t>
            </a:r>
          </a:p>
        </p:txBody>
      </p:sp>
    </p:spTree>
    <p:extLst>
      <p:ext uri="{BB962C8B-B14F-4D97-AF65-F5344CB8AC3E}">
        <p14:creationId xmlns:p14="http://schemas.microsoft.com/office/powerpoint/2010/main" val="1325037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Recording Balance Sheet Transactions:</a:t>
            </a:r>
            <a:br>
              <a:rPr lang="en-US" sz="3200" b="1" dirty="0"/>
            </a:br>
            <a:r>
              <a:rPr lang="en-US" sz="3200" b="1" dirty="0"/>
              <a:t>An Illustration</a:t>
            </a:r>
            <a:endParaRPr lang="en-US" sz="3200" dirty="0"/>
          </a:p>
        </p:txBody>
      </p:sp>
      <p:sp>
        <p:nvSpPr>
          <p:cNvPr id="3" name="Content Placeholder 2"/>
          <p:cNvSpPr>
            <a:spLocks noGrp="1"/>
          </p:cNvSpPr>
          <p:nvPr>
            <p:ph idx="1"/>
          </p:nvPr>
        </p:nvSpPr>
        <p:spPr>
          <a:xfrm>
            <a:off x="457200" y="1417638"/>
            <a:ext cx="8229600" cy="5440362"/>
          </a:xfrm>
        </p:spPr>
        <p:txBody>
          <a:bodyPr/>
          <a:lstStyle/>
          <a:p>
            <a:pPr marL="0" indent="0">
              <a:buNone/>
            </a:pPr>
            <a:r>
              <a:rPr lang="en-US" b="1" dirty="0" smtClean="0">
                <a:latin typeface="Times New Roman" panose="02020603050405020304" pitchFamily="18" charset="0"/>
                <a:cs typeface="Times New Roman" panose="02020603050405020304" pitchFamily="18" charset="0"/>
              </a:rPr>
              <a:t>1. Jan</a:t>
            </a:r>
            <a:r>
              <a:rPr lang="en-US" b="1" dirty="0">
                <a:latin typeface="Times New Roman" panose="02020603050405020304" pitchFamily="18" charset="0"/>
                <a:cs typeface="Times New Roman" panose="02020603050405020304" pitchFamily="18" charset="0"/>
              </a:rPr>
              <a:t>. 20 </a:t>
            </a:r>
            <a:r>
              <a:rPr lang="en-US" dirty="0">
                <a:latin typeface="Times New Roman" panose="02020603050405020304" pitchFamily="18" charset="0"/>
                <a:cs typeface="Times New Roman" panose="02020603050405020304" pitchFamily="18" charset="0"/>
              </a:rPr>
              <a:t>Michael </a:t>
            </a:r>
            <a:r>
              <a:rPr lang="en-US" dirty="0" err="1">
                <a:latin typeface="Times New Roman" panose="02020603050405020304" pitchFamily="18" charset="0"/>
                <a:cs typeface="Times New Roman" panose="02020603050405020304" pitchFamily="18" charset="0"/>
              </a:rPr>
              <a:t>McBryan</a:t>
            </a:r>
            <a:r>
              <a:rPr lang="en-US" dirty="0">
                <a:latin typeface="Times New Roman" panose="02020603050405020304" pitchFamily="18" charset="0"/>
                <a:cs typeface="Times New Roman" panose="02020603050405020304" pitchFamily="18" charset="0"/>
              </a:rPr>
              <a:t> and family invested $</a:t>
            </a:r>
            <a:r>
              <a:rPr lang="en-US" dirty="0" smtClean="0">
                <a:latin typeface="Times New Roman" panose="02020603050405020304" pitchFamily="18" charset="0"/>
                <a:cs typeface="Times New Roman" panose="02020603050405020304" pitchFamily="18" charset="0"/>
              </a:rPr>
              <a:t>80,000 </a:t>
            </a:r>
            <a:r>
              <a:rPr lang="en-US" dirty="0">
                <a:latin typeface="Times New Roman" panose="02020603050405020304" pitchFamily="18" charset="0"/>
                <a:cs typeface="Times New Roman" panose="02020603050405020304" pitchFamily="18" charset="0"/>
              </a:rPr>
              <a:t>cash in exchange for </a:t>
            </a:r>
            <a:r>
              <a:rPr lang="en-US" dirty="0" smtClean="0">
                <a:latin typeface="Times New Roman" panose="02020603050405020304" pitchFamily="18" charset="0"/>
                <a:cs typeface="Times New Roman" panose="02020603050405020304" pitchFamily="18" charset="0"/>
              </a:rPr>
              <a:t>capital stock.</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7200" y="2743200"/>
            <a:ext cx="8153400" cy="1828800"/>
          </a:xfrm>
          <a:prstGeom prst="rect">
            <a:avLst/>
          </a:prstGeom>
        </p:spPr>
      </p:pic>
      <p:pic>
        <p:nvPicPr>
          <p:cNvPr id="5" name="Picture 4"/>
          <p:cNvPicPr>
            <a:picLocks noChangeAspect="1"/>
          </p:cNvPicPr>
          <p:nvPr/>
        </p:nvPicPr>
        <p:blipFill>
          <a:blip r:embed="rId3"/>
          <a:stretch>
            <a:fillRect/>
          </a:stretch>
        </p:blipFill>
        <p:spPr>
          <a:xfrm>
            <a:off x="4876800" y="4572000"/>
            <a:ext cx="3707643" cy="2286000"/>
          </a:xfrm>
          <a:prstGeom prst="rect">
            <a:avLst/>
          </a:prstGeom>
        </p:spPr>
      </p:pic>
    </p:spTree>
    <p:extLst>
      <p:ext uri="{BB962C8B-B14F-4D97-AF65-F5344CB8AC3E}">
        <p14:creationId xmlns:p14="http://schemas.microsoft.com/office/powerpoint/2010/main" val="209678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960" y="304800"/>
            <a:ext cx="8229600" cy="6019800"/>
          </a:xfrm>
        </p:spPr>
        <p:txBody>
          <a:bodyPr/>
          <a:lstStyle/>
          <a:p>
            <a:r>
              <a:rPr lang="en-US" b="1" dirty="0"/>
              <a:t>Jan. 21 </a:t>
            </a:r>
            <a:r>
              <a:rPr lang="en-US" dirty="0" smtClean="0"/>
              <a:t>On </a:t>
            </a:r>
            <a:r>
              <a:rPr lang="en-US" dirty="0"/>
              <a:t>January </a:t>
            </a:r>
            <a:r>
              <a:rPr lang="en-US" dirty="0" smtClean="0"/>
              <a:t>21, overnight </a:t>
            </a:r>
            <a:r>
              <a:rPr lang="en-US" dirty="0"/>
              <a:t>Auto Service purchased the land from the city </a:t>
            </a:r>
            <a:r>
              <a:rPr lang="en-US" dirty="0" smtClean="0"/>
              <a:t>for </a:t>
            </a:r>
            <a:r>
              <a:rPr lang="en-US" dirty="0"/>
              <a:t>$52,000 cash</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457200" y="2057400"/>
            <a:ext cx="8229599" cy="2514600"/>
          </a:xfrm>
          <a:prstGeom prst="rect">
            <a:avLst/>
          </a:prstGeom>
        </p:spPr>
      </p:pic>
      <p:pic>
        <p:nvPicPr>
          <p:cNvPr id="5" name="Picture 4"/>
          <p:cNvPicPr>
            <a:picLocks noChangeAspect="1"/>
          </p:cNvPicPr>
          <p:nvPr/>
        </p:nvPicPr>
        <p:blipFill>
          <a:blip r:embed="rId3"/>
          <a:stretch>
            <a:fillRect/>
          </a:stretch>
        </p:blipFill>
        <p:spPr>
          <a:xfrm>
            <a:off x="5486400" y="4572000"/>
            <a:ext cx="3428999" cy="2133600"/>
          </a:xfrm>
          <a:prstGeom prst="rect">
            <a:avLst/>
          </a:prstGeom>
        </p:spPr>
      </p:pic>
    </p:spTree>
    <p:extLst>
      <p:ext uri="{BB962C8B-B14F-4D97-AF65-F5344CB8AC3E}">
        <p14:creationId xmlns:p14="http://schemas.microsoft.com/office/powerpoint/2010/main" val="354995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66" y="152400"/>
            <a:ext cx="8229600" cy="6477000"/>
          </a:xfrm>
        </p:spPr>
        <p:txBody>
          <a:bodyPr/>
          <a:lstStyle/>
          <a:p>
            <a:r>
              <a:rPr lang="en-US" sz="2400" b="1" dirty="0">
                <a:latin typeface="Times New Roman" panose="02020603050405020304" pitchFamily="18" charset="0"/>
                <a:cs typeface="Times New Roman" panose="02020603050405020304" pitchFamily="18" charset="0"/>
              </a:rPr>
              <a:t>Jan. 22 </a:t>
            </a:r>
            <a:r>
              <a:rPr lang="en-US" sz="2400" dirty="0">
                <a:latin typeface="Times New Roman" panose="02020603050405020304" pitchFamily="18" charset="0"/>
                <a:cs typeface="Times New Roman" panose="02020603050405020304" pitchFamily="18" charset="0"/>
              </a:rPr>
              <a:t>Overnight completed the acquisition of its business location by purchasing </a:t>
            </a:r>
            <a:r>
              <a:rPr lang="en-US" sz="2400" dirty="0" smtClean="0">
                <a:latin typeface="Times New Roman" panose="02020603050405020304" pitchFamily="18" charset="0"/>
                <a:cs typeface="Times New Roman" panose="02020603050405020304" pitchFamily="18" charset="0"/>
              </a:rPr>
              <a:t>the abandoned </a:t>
            </a:r>
            <a:r>
              <a:rPr lang="en-US" sz="2400" dirty="0">
                <a:latin typeface="Times New Roman" panose="02020603050405020304" pitchFamily="18" charset="0"/>
                <a:cs typeface="Times New Roman" panose="02020603050405020304" pitchFamily="18" charset="0"/>
              </a:rPr>
              <a:t>building from the MTA. The purchase price was $36,000; </a:t>
            </a:r>
            <a:r>
              <a:rPr lang="en-US" sz="2400" dirty="0" smtClean="0">
                <a:latin typeface="Times New Roman" panose="02020603050405020304" pitchFamily="18" charset="0"/>
                <a:cs typeface="Times New Roman" panose="02020603050405020304" pitchFamily="18" charset="0"/>
              </a:rPr>
              <a:t>Overnight made </a:t>
            </a:r>
            <a:r>
              <a:rPr lang="en-US" sz="2400" dirty="0">
                <a:latin typeface="Times New Roman" panose="02020603050405020304" pitchFamily="18" charset="0"/>
                <a:cs typeface="Times New Roman" panose="02020603050405020304" pitchFamily="18" charset="0"/>
              </a:rPr>
              <a:t>a $6,000 cash down payment and issued a 90-day, non-interest-bearing </a:t>
            </a:r>
            <a:r>
              <a:rPr lang="en-US" sz="2400" dirty="0" smtClean="0">
                <a:latin typeface="Times New Roman" panose="02020603050405020304" pitchFamily="18" charset="0"/>
                <a:cs typeface="Times New Roman" panose="02020603050405020304" pitchFamily="18" charset="0"/>
              </a:rPr>
              <a:t>note payable </a:t>
            </a:r>
            <a:r>
              <a:rPr lang="en-US" sz="2400" dirty="0">
                <a:latin typeface="Times New Roman" panose="02020603050405020304" pitchFamily="18" charset="0"/>
                <a:cs typeface="Times New Roman" panose="02020603050405020304" pitchFamily="18" charset="0"/>
              </a:rPr>
              <a:t>for the remaining $30,000</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7866" y="2133600"/>
            <a:ext cx="8229600" cy="2286000"/>
          </a:xfrm>
          <a:prstGeom prst="rect">
            <a:avLst/>
          </a:prstGeom>
        </p:spPr>
      </p:pic>
      <p:pic>
        <p:nvPicPr>
          <p:cNvPr id="5" name="Picture 4"/>
          <p:cNvPicPr>
            <a:picLocks noChangeAspect="1"/>
          </p:cNvPicPr>
          <p:nvPr/>
        </p:nvPicPr>
        <p:blipFill>
          <a:blip r:embed="rId3"/>
          <a:stretch>
            <a:fillRect/>
          </a:stretch>
        </p:blipFill>
        <p:spPr>
          <a:xfrm>
            <a:off x="228600" y="4426424"/>
            <a:ext cx="4191000" cy="2202976"/>
          </a:xfrm>
          <a:prstGeom prst="rect">
            <a:avLst/>
          </a:prstGeom>
        </p:spPr>
      </p:pic>
    </p:spTree>
    <p:extLst>
      <p:ext uri="{BB962C8B-B14F-4D97-AF65-F5344CB8AC3E}">
        <p14:creationId xmlns:p14="http://schemas.microsoft.com/office/powerpoint/2010/main" val="329177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5029200"/>
          </a:xfrm>
        </p:spPr>
        <p:txBody>
          <a:bodyPr/>
          <a:lstStyle/>
          <a:p>
            <a:pPr algn="just"/>
            <a:r>
              <a:rPr lang="en-US" sz="2400" dirty="0"/>
              <a:t>On </a:t>
            </a:r>
            <a:r>
              <a:rPr lang="en-US" sz="2400" b="1" i="1" dirty="0"/>
              <a:t>April 01, 2016</a:t>
            </a:r>
            <a:r>
              <a:rPr lang="en-US" sz="2400" dirty="0"/>
              <a:t> </a:t>
            </a:r>
            <a:r>
              <a:rPr lang="en-US" sz="2400" dirty="0" err="1"/>
              <a:t>Anees</a:t>
            </a:r>
            <a:r>
              <a:rPr lang="en-US" sz="2400" dirty="0"/>
              <a:t> started business </a:t>
            </a:r>
            <a:r>
              <a:rPr lang="en-US" sz="2400" dirty="0" smtClean="0"/>
              <a:t>with</a:t>
            </a:r>
          </a:p>
          <a:p>
            <a:pPr marL="0" indent="0" algn="just">
              <a:buNone/>
            </a:pPr>
            <a:r>
              <a:rPr lang="en-US" sz="2400" dirty="0" smtClean="0"/>
              <a:t>     </a:t>
            </a:r>
            <a:r>
              <a:rPr lang="en-US" sz="2400" dirty="0" err="1" smtClean="0"/>
              <a:t>Rs</a:t>
            </a:r>
            <a:r>
              <a:rPr lang="en-US" sz="2400" dirty="0"/>
              <a:t>. </a:t>
            </a:r>
            <a:r>
              <a:rPr lang="en-US" sz="2400" dirty="0" smtClean="0"/>
              <a:t>100,000 </a:t>
            </a:r>
            <a:r>
              <a:rPr lang="en-US" sz="2400" dirty="0"/>
              <a:t>and other transactions for the month are:</a:t>
            </a:r>
          </a:p>
          <a:p>
            <a:pPr algn="just"/>
            <a:r>
              <a:rPr lang="en-US" sz="2400" b="1" i="1" dirty="0"/>
              <a:t>2. </a:t>
            </a:r>
            <a:r>
              <a:rPr lang="en-US" sz="2400" dirty="0"/>
              <a:t>Purchase Furniture for Cash </a:t>
            </a:r>
            <a:r>
              <a:rPr lang="en-US" sz="2400" dirty="0" err="1"/>
              <a:t>Rs</a:t>
            </a:r>
            <a:r>
              <a:rPr lang="en-US" sz="2400" dirty="0"/>
              <a:t>. 7,000.</a:t>
            </a:r>
          </a:p>
          <a:p>
            <a:pPr algn="just"/>
            <a:r>
              <a:rPr lang="en-US" sz="2400" b="1" i="1" dirty="0"/>
              <a:t>8. </a:t>
            </a:r>
            <a:r>
              <a:rPr lang="en-US" sz="2400" dirty="0"/>
              <a:t>Purchase Goods for Cash </a:t>
            </a:r>
            <a:r>
              <a:rPr lang="en-US" sz="2400" dirty="0" err="1"/>
              <a:t>Rs</a:t>
            </a:r>
            <a:r>
              <a:rPr lang="en-US" sz="2400" dirty="0"/>
              <a:t>. 2,000 and for Credit </a:t>
            </a:r>
            <a:r>
              <a:rPr lang="en-US" sz="2400" dirty="0" err="1"/>
              <a:t>Rs</a:t>
            </a:r>
            <a:r>
              <a:rPr lang="en-US" sz="2400" dirty="0"/>
              <a:t>. 1,000 from Khalid Retail Store.</a:t>
            </a:r>
          </a:p>
          <a:p>
            <a:pPr algn="just"/>
            <a:r>
              <a:rPr lang="en-US" sz="2400" b="1" i="1" dirty="0"/>
              <a:t>14. </a:t>
            </a:r>
            <a:r>
              <a:rPr lang="en-US" sz="2400" dirty="0"/>
              <a:t>Sold Goods to Khan Brothers </a:t>
            </a:r>
            <a:r>
              <a:rPr lang="en-US" sz="2400" dirty="0" err="1"/>
              <a:t>Rs</a:t>
            </a:r>
            <a:r>
              <a:rPr lang="en-US" sz="2400" dirty="0"/>
              <a:t>. 12,000 and Cash Sales </a:t>
            </a:r>
            <a:r>
              <a:rPr lang="en-US" sz="2400" dirty="0" err="1"/>
              <a:t>Rs</a:t>
            </a:r>
            <a:r>
              <a:rPr lang="en-US" sz="2400" dirty="0"/>
              <a:t>. 5,000.</a:t>
            </a:r>
          </a:p>
          <a:p>
            <a:pPr algn="just"/>
            <a:r>
              <a:rPr lang="en-US" sz="2400" b="1" i="1" dirty="0"/>
              <a:t>18. </a:t>
            </a:r>
            <a:r>
              <a:rPr lang="en-US" sz="2400" dirty="0"/>
              <a:t>Owner withdrew of worth </a:t>
            </a:r>
            <a:r>
              <a:rPr lang="en-US" sz="2400" dirty="0" err="1"/>
              <a:t>Rs</a:t>
            </a:r>
            <a:r>
              <a:rPr lang="en-US" sz="2400" dirty="0"/>
              <a:t>. 2,000 for personal use.</a:t>
            </a:r>
          </a:p>
          <a:p>
            <a:pPr algn="just"/>
            <a:r>
              <a:rPr lang="en-US" sz="2400" b="1" i="1" dirty="0"/>
              <a:t>22. </a:t>
            </a:r>
            <a:r>
              <a:rPr lang="en-US" sz="2400" dirty="0"/>
              <a:t>Paid Khalid Retail Store </a:t>
            </a:r>
            <a:r>
              <a:rPr lang="en-US" sz="2400" dirty="0" err="1"/>
              <a:t>Rs</a:t>
            </a:r>
            <a:r>
              <a:rPr lang="en-US" sz="2400" dirty="0"/>
              <a:t>. 500.</a:t>
            </a:r>
          </a:p>
          <a:p>
            <a:pPr algn="just"/>
            <a:r>
              <a:rPr lang="en-US" sz="2400" b="1" i="1" dirty="0"/>
              <a:t>26. </a:t>
            </a:r>
            <a:r>
              <a:rPr lang="en-US" sz="2400" dirty="0"/>
              <a:t>Received </a:t>
            </a:r>
            <a:r>
              <a:rPr lang="en-US" sz="2400" dirty="0" err="1"/>
              <a:t>Rs</a:t>
            </a:r>
            <a:r>
              <a:rPr lang="en-US" sz="2400" dirty="0"/>
              <a:t>. 10,000 from Khan Brothers.</a:t>
            </a:r>
          </a:p>
          <a:p>
            <a:pPr algn="just"/>
            <a:r>
              <a:rPr lang="en-US" sz="2400" b="1" i="1" dirty="0"/>
              <a:t>30. </a:t>
            </a:r>
            <a:r>
              <a:rPr lang="en-US" sz="2400" dirty="0"/>
              <a:t>Paid Salaries Expense </a:t>
            </a:r>
            <a:r>
              <a:rPr lang="en-US" sz="2400" dirty="0" err="1"/>
              <a:t>Rs</a:t>
            </a:r>
            <a:r>
              <a:rPr lang="en-US" sz="2400" dirty="0"/>
              <a:t>. 2,000</a:t>
            </a:r>
          </a:p>
          <a:p>
            <a:endParaRPr lang="en-US" sz="2400" dirty="0"/>
          </a:p>
        </p:txBody>
      </p:sp>
    </p:spTree>
    <p:extLst>
      <p:ext uri="{BB962C8B-B14F-4D97-AF65-F5344CB8AC3E}">
        <p14:creationId xmlns:p14="http://schemas.microsoft.com/office/powerpoint/2010/main" val="12907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Solution</a:t>
            </a:r>
            <a:endParaRPr lang="en-US" dirty="0"/>
          </a:p>
        </p:txBody>
      </p:sp>
      <p:pic>
        <p:nvPicPr>
          <p:cNvPr id="4" name="Content Placeholder 3"/>
          <p:cNvPicPr>
            <a:picLocks noGrp="1" noChangeAspect="1"/>
          </p:cNvPicPr>
          <p:nvPr>
            <p:ph idx="1"/>
          </p:nvPr>
        </p:nvPicPr>
        <p:blipFill>
          <a:blip r:embed="rId2"/>
          <a:stretch>
            <a:fillRect/>
          </a:stretch>
        </p:blipFill>
        <p:spPr>
          <a:xfrm>
            <a:off x="457200" y="838200"/>
            <a:ext cx="8229600" cy="4876800"/>
          </a:xfrm>
          <a:prstGeom prst="rect">
            <a:avLst/>
          </a:prstGeom>
        </p:spPr>
      </p:pic>
    </p:spTree>
    <p:extLst>
      <p:ext uri="{BB962C8B-B14F-4D97-AF65-F5344CB8AC3E}">
        <p14:creationId xmlns:p14="http://schemas.microsoft.com/office/powerpoint/2010/main" val="2442384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 y="228600"/>
            <a:ext cx="8382000" cy="1387522"/>
          </a:xfrm>
          <a:prstGeom prst="rect">
            <a:avLst/>
          </a:prstGeom>
        </p:spPr>
      </p:pic>
      <p:pic>
        <p:nvPicPr>
          <p:cNvPr id="4" name="Picture 3"/>
          <p:cNvPicPr>
            <a:picLocks noChangeAspect="1"/>
          </p:cNvPicPr>
          <p:nvPr/>
        </p:nvPicPr>
        <p:blipFill>
          <a:blip r:embed="rId3"/>
          <a:stretch>
            <a:fillRect/>
          </a:stretch>
        </p:blipFill>
        <p:spPr>
          <a:xfrm>
            <a:off x="533400" y="1617259"/>
            <a:ext cx="8099946" cy="5000625"/>
          </a:xfrm>
          <a:prstGeom prst="rect">
            <a:avLst/>
          </a:prstGeom>
        </p:spPr>
      </p:pic>
    </p:spTree>
    <p:extLst>
      <p:ext uri="{BB962C8B-B14F-4D97-AF65-F5344CB8AC3E}">
        <p14:creationId xmlns:p14="http://schemas.microsoft.com/office/powerpoint/2010/main" val="243084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Dual Skill</a:t>
            </a:r>
          </a:p>
        </p:txBody>
      </p:sp>
      <p:sp>
        <p:nvSpPr>
          <p:cNvPr id="5123" name="Rectangle 3"/>
          <p:cNvSpPr>
            <a:spLocks noGrp="1" noChangeArrowheads="1"/>
          </p:cNvSpPr>
          <p:nvPr>
            <p:ph type="body" idx="1"/>
          </p:nvPr>
        </p:nvSpPr>
        <p:spPr/>
        <p:txBody>
          <a:bodyPr/>
          <a:lstStyle/>
          <a:p>
            <a:pPr marL="609600" indent="-609600" eaLnBrk="1" hangingPunct="1">
              <a:buFontTx/>
              <a:buNone/>
            </a:pPr>
            <a:r>
              <a:rPr lang="en-US" altLang="en-US" smtClean="0"/>
              <a:t>To do a journal entry, you need to know</a:t>
            </a:r>
          </a:p>
          <a:p>
            <a:pPr marL="990600" lvl="1" indent="-533400" eaLnBrk="1" hangingPunct="1">
              <a:buFontTx/>
              <a:buAutoNum type="arabicPeriod"/>
            </a:pPr>
            <a:r>
              <a:rPr lang="en-US" altLang="en-US" smtClean="0"/>
              <a:t>What accounts are moving/impacted</a:t>
            </a:r>
          </a:p>
          <a:p>
            <a:pPr marL="990600" lvl="1" indent="-533400" eaLnBrk="1" hangingPunct="1">
              <a:buFontTx/>
              <a:buAutoNum type="arabicPeriod"/>
            </a:pPr>
            <a:r>
              <a:rPr lang="en-US" altLang="en-US" smtClean="0"/>
              <a:t>How to classify those accounts</a:t>
            </a:r>
          </a:p>
          <a:p>
            <a:pPr marL="1371600" lvl="2" indent="-457200" eaLnBrk="1" hangingPunct="1"/>
            <a:r>
              <a:rPr lang="en-US" altLang="en-US" smtClean="0"/>
              <a:t>Asset?</a:t>
            </a:r>
          </a:p>
          <a:p>
            <a:pPr marL="1371600" lvl="2" indent="-457200" eaLnBrk="1" hangingPunct="1"/>
            <a:r>
              <a:rPr lang="en-US" altLang="en-US" smtClean="0"/>
              <a:t>Liability?</a:t>
            </a:r>
          </a:p>
          <a:p>
            <a:pPr marL="1371600" lvl="2" indent="-457200" eaLnBrk="1" hangingPunct="1"/>
            <a:r>
              <a:rPr lang="en-US" altLang="en-US" smtClean="0"/>
              <a:t>Equity/Revenue/Expense/Dividend?</a:t>
            </a:r>
          </a:p>
          <a:p>
            <a:pPr marL="990600" lvl="1" indent="-533400" eaLnBrk="1" hangingPunct="1">
              <a:buFontTx/>
              <a:buAutoNum type="arabicPeriod"/>
            </a:pPr>
            <a:r>
              <a:rPr lang="en-US" altLang="en-US" smtClean="0"/>
              <a:t>Where the accounts are going up or down</a:t>
            </a:r>
          </a:p>
          <a:p>
            <a:pPr marL="990600" lvl="1" indent="-533400" eaLnBrk="1" hangingPunct="1">
              <a:buFontTx/>
              <a:buAutoNum type="arabicPeriod"/>
            </a:pPr>
            <a:r>
              <a:rPr lang="en-US" altLang="en-US" smtClean="0"/>
              <a:t>NOW you are ready to declare </a:t>
            </a:r>
            <a:r>
              <a:rPr lang="en-US" altLang="en-US" b="1" smtClean="0">
                <a:solidFill>
                  <a:srgbClr val="FF5050"/>
                </a:solidFill>
              </a:rPr>
              <a:t>debit or credit</a:t>
            </a:r>
            <a:r>
              <a:rPr lang="en-US" altLang="en-US" smtClean="0"/>
              <a:t>!</a:t>
            </a:r>
          </a:p>
        </p:txBody>
      </p:sp>
    </p:spTree>
  </p:cSld>
  <p:clrMapOvr>
    <a:masterClrMapping/>
  </p:clrMapOvr>
  <p:transition advTm="57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438400"/>
            <a:ext cx="8229600" cy="1143000"/>
          </a:xfrm>
        </p:spPr>
        <p:txBody>
          <a:bodyPr/>
          <a:lstStyle/>
          <a:p>
            <a:pPr eaLnBrk="1" hangingPunct="1"/>
            <a:r>
              <a:rPr lang="en-US" altLang="en-US" dirty="0" smtClean="0"/>
              <a:t>Impact on accounts</a:t>
            </a:r>
          </a:p>
        </p:txBody>
      </p:sp>
    </p:spTree>
  </p:cSld>
  <p:clrMapOvr>
    <a:masterClrMapping/>
  </p:clrMapOvr>
  <p:transition advTm="122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Impact on accounts</a:t>
            </a:r>
          </a:p>
        </p:txBody>
      </p:sp>
      <p:sp>
        <p:nvSpPr>
          <p:cNvPr id="7171" name="Rectangle 3"/>
          <p:cNvSpPr>
            <a:spLocks noGrp="1" noChangeArrowheads="1"/>
          </p:cNvSpPr>
          <p:nvPr>
            <p:ph type="body" idx="1"/>
          </p:nvPr>
        </p:nvSpPr>
        <p:spPr>
          <a:xfrm>
            <a:off x="457200" y="1600200"/>
            <a:ext cx="4953000" cy="4525963"/>
          </a:xfrm>
        </p:spPr>
        <p:txBody>
          <a:bodyPr/>
          <a:lstStyle/>
          <a:p>
            <a:pPr eaLnBrk="1" hangingPunct="1">
              <a:lnSpc>
                <a:spcPct val="80000"/>
              </a:lnSpc>
            </a:pPr>
            <a:r>
              <a:rPr lang="en-US" altLang="en-US" sz="2400" smtClean="0"/>
              <a:t>How do you show new credit sales [</a:t>
            </a:r>
            <a:r>
              <a:rPr lang="en-US" altLang="en-US" sz="2400" b="1" smtClean="0">
                <a:solidFill>
                  <a:srgbClr val="FF5050"/>
                </a:solidFill>
              </a:rPr>
              <a:t>accounts receivable</a:t>
            </a:r>
            <a:r>
              <a:rPr lang="en-US" altLang="en-US" sz="2400" smtClean="0"/>
              <a:t> go up]?</a:t>
            </a:r>
            <a:br>
              <a:rPr lang="en-US" altLang="en-US" sz="2400" smtClean="0"/>
            </a:br>
            <a:endParaRPr lang="en-US" altLang="en-US" sz="2400" smtClean="0"/>
          </a:p>
          <a:p>
            <a:pPr eaLnBrk="1" hangingPunct="1">
              <a:lnSpc>
                <a:spcPct val="80000"/>
              </a:lnSpc>
            </a:pPr>
            <a:r>
              <a:rPr lang="en-US" altLang="en-US" sz="2400" smtClean="0"/>
              <a:t>How do you reflect </a:t>
            </a:r>
            <a:r>
              <a:rPr lang="en-US" altLang="en-US" sz="2400" b="1" smtClean="0">
                <a:solidFill>
                  <a:srgbClr val="FF5050"/>
                </a:solidFill>
              </a:rPr>
              <a:t>prepaid insurance</a:t>
            </a:r>
            <a:r>
              <a:rPr lang="en-US" altLang="en-US" sz="2400" smtClean="0"/>
              <a:t> getting used up [go down]?</a:t>
            </a:r>
            <a:br>
              <a:rPr lang="en-US" altLang="en-US" sz="2400" smtClean="0"/>
            </a:br>
            <a:endParaRPr lang="en-US" altLang="en-US" sz="2400" smtClean="0"/>
          </a:p>
          <a:p>
            <a:pPr eaLnBrk="1" hangingPunct="1">
              <a:lnSpc>
                <a:spcPct val="80000"/>
              </a:lnSpc>
            </a:pPr>
            <a:r>
              <a:rPr lang="en-US" altLang="en-US" sz="2400" smtClean="0"/>
              <a:t>How do you take </a:t>
            </a:r>
            <a:r>
              <a:rPr lang="en-US" altLang="en-US" sz="2400" b="1" smtClean="0">
                <a:solidFill>
                  <a:srgbClr val="FF5050"/>
                </a:solidFill>
              </a:rPr>
              <a:t>land</a:t>
            </a:r>
            <a:r>
              <a:rPr lang="en-US" altLang="en-US" sz="2400" smtClean="0"/>
              <a:t> you sold off the books [no gain or loss]?</a:t>
            </a:r>
            <a:br>
              <a:rPr lang="en-US" altLang="en-US" sz="2400" smtClean="0"/>
            </a:br>
            <a:endParaRPr lang="en-US" altLang="en-US" sz="2400" smtClean="0"/>
          </a:p>
          <a:p>
            <a:pPr eaLnBrk="1" hangingPunct="1">
              <a:lnSpc>
                <a:spcPct val="80000"/>
              </a:lnSpc>
            </a:pPr>
            <a:r>
              <a:rPr lang="en-US" altLang="en-US" sz="2400" smtClean="0"/>
              <a:t>How do you show an increase to </a:t>
            </a:r>
            <a:r>
              <a:rPr lang="en-US" altLang="en-US" sz="2400" b="1" smtClean="0">
                <a:solidFill>
                  <a:srgbClr val="FF5050"/>
                </a:solidFill>
              </a:rPr>
              <a:t>cash </a:t>
            </a:r>
            <a:r>
              <a:rPr lang="en-US" altLang="en-US" sz="2400" smtClean="0"/>
              <a:t>from a customer paying their bill?</a:t>
            </a:r>
          </a:p>
        </p:txBody>
      </p:sp>
      <p:sp>
        <p:nvSpPr>
          <p:cNvPr id="7172" name="Rectangle 4"/>
          <p:cNvSpPr>
            <a:spLocks noChangeArrowheads="1"/>
          </p:cNvSpPr>
          <p:nvPr/>
        </p:nvSpPr>
        <p:spPr bwMode="auto">
          <a:xfrm>
            <a:off x="5562600" y="1447800"/>
            <a:ext cx="3276600"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a:t>Debit AR</a:t>
            </a:r>
          </a:p>
          <a:p>
            <a:pPr eaLnBrk="1" hangingPunct="1"/>
            <a:r>
              <a:rPr lang="en-US" altLang="en-US" sz="2400"/>
              <a:t>Credit Sales Rev.</a:t>
            </a:r>
            <a:br>
              <a:rPr lang="en-US" altLang="en-US" sz="2400"/>
            </a:br>
            <a:endParaRPr lang="en-US" altLang="en-US" sz="2400"/>
          </a:p>
          <a:p>
            <a:pPr eaLnBrk="1" hangingPunct="1"/>
            <a:r>
              <a:rPr lang="en-US" altLang="en-US" sz="2400"/>
              <a:t>Debit Insurance Exp</a:t>
            </a:r>
          </a:p>
          <a:p>
            <a:pPr eaLnBrk="1" hangingPunct="1"/>
            <a:r>
              <a:rPr lang="en-US" altLang="en-US" sz="2400"/>
              <a:t>Credit Prepaid</a:t>
            </a:r>
            <a:br>
              <a:rPr lang="en-US" altLang="en-US" sz="2400"/>
            </a:br>
            <a:endParaRPr lang="en-US" altLang="en-US" sz="2400"/>
          </a:p>
          <a:p>
            <a:pPr eaLnBrk="1" hangingPunct="1"/>
            <a:r>
              <a:rPr lang="en-US" altLang="en-US" sz="2400"/>
              <a:t>Debit Cash</a:t>
            </a:r>
          </a:p>
          <a:p>
            <a:pPr eaLnBrk="1" hangingPunct="1"/>
            <a:r>
              <a:rPr lang="en-US" altLang="en-US" sz="2400"/>
              <a:t>Credit Land</a:t>
            </a:r>
            <a:br>
              <a:rPr lang="en-US" altLang="en-US" sz="2400"/>
            </a:br>
            <a:endParaRPr lang="en-US" altLang="en-US" sz="2400"/>
          </a:p>
          <a:p>
            <a:pPr eaLnBrk="1" hangingPunct="1"/>
            <a:r>
              <a:rPr lang="en-US" altLang="en-US" sz="2400"/>
              <a:t>Debit Cash</a:t>
            </a:r>
          </a:p>
          <a:p>
            <a:pPr eaLnBrk="1" hangingPunct="1"/>
            <a:r>
              <a:rPr lang="en-US" altLang="en-US" sz="2400"/>
              <a:t>Credit AR</a:t>
            </a:r>
          </a:p>
        </p:txBody>
      </p:sp>
    </p:spTree>
  </p:cSld>
  <p:clrMapOvr>
    <a:masterClrMapping/>
  </p:clrMapOvr>
  <p:transition advTm="40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438400"/>
            <a:ext cx="8229600" cy="1143000"/>
          </a:xfrm>
        </p:spPr>
        <p:txBody>
          <a:bodyPr/>
          <a:lstStyle/>
          <a:p>
            <a:pPr eaLnBrk="1" hangingPunct="1"/>
            <a:r>
              <a:rPr lang="en-US" altLang="en-US" dirty="0" smtClean="0"/>
              <a:t>Liability Accounts</a:t>
            </a:r>
          </a:p>
        </p:txBody>
      </p:sp>
    </p:spTree>
  </p:cSld>
  <p:clrMapOvr>
    <a:masterClrMapping/>
  </p:clrMapOvr>
  <p:transition advTm="1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Accounts</a:t>
            </a:r>
          </a:p>
        </p:txBody>
      </p:sp>
      <p:sp>
        <p:nvSpPr>
          <p:cNvPr id="3" name="Content Placeholder 2"/>
          <p:cNvSpPr>
            <a:spLocks noGrp="1"/>
          </p:cNvSpPr>
          <p:nvPr>
            <p:ph idx="1"/>
          </p:nvPr>
        </p:nvSpPr>
        <p:spPr>
          <a:xfrm>
            <a:off x="457200" y="1600200"/>
            <a:ext cx="8229600" cy="5029200"/>
          </a:xfrm>
        </p:spPr>
        <p:txBody>
          <a:bodyPr/>
          <a:lstStyle/>
          <a:p>
            <a:r>
              <a:rPr lang="en-US" sz="2800" dirty="0" smtClean="0"/>
              <a:t>Its </a:t>
            </a:r>
            <a:r>
              <a:rPr lang="en-US" sz="2800" dirty="0"/>
              <a:t>called a </a:t>
            </a:r>
            <a:r>
              <a:rPr lang="en-US" sz="2800" dirty="0" smtClean="0"/>
              <a:t>T- </a:t>
            </a:r>
            <a:r>
              <a:rPr lang="en-US" sz="2800" dirty="0"/>
              <a:t>account because of its </a:t>
            </a:r>
            <a:r>
              <a:rPr lang="en-US" sz="2800" dirty="0" smtClean="0"/>
              <a:t>resemblance to </a:t>
            </a:r>
            <a:r>
              <a:rPr lang="en-US" sz="2800" dirty="0"/>
              <a:t>the letter “ T</a:t>
            </a:r>
            <a:r>
              <a:rPr lang="en-US" sz="2800" dirty="0" smtClean="0"/>
              <a:t>.”</a:t>
            </a:r>
          </a:p>
          <a:p>
            <a:r>
              <a:rPr lang="en-US" sz="2800" dirty="0" smtClean="0"/>
              <a:t>Its </a:t>
            </a:r>
            <a:r>
              <a:rPr lang="en-US" sz="2800" dirty="0"/>
              <a:t>simplest form, an account has only three elements: (1) a title; (2) a left side, </a:t>
            </a:r>
            <a:r>
              <a:rPr lang="en-US" sz="2800" dirty="0" smtClean="0"/>
              <a:t>which is </a:t>
            </a:r>
            <a:r>
              <a:rPr lang="en-US" sz="2800" dirty="0"/>
              <a:t>called the debit side; </a:t>
            </a:r>
            <a:r>
              <a:rPr lang="en-US" sz="2800" dirty="0" smtClean="0"/>
              <a:t>and </a:t>
            </a:r>
            <a:r>
              <a:rPr lang="en-US" sz="2800" dirty="0"/>
              <a:t>(3) a right </a:t>
            </a:r>
            <a:r>
              <a:rPr lang="en-US" sz="2800" dirty="0" smtClean="0"/>
              <a:t>side</a:t>
            </a:r>
            <a:r>
              <a:rPr lang="en-US" sz="2800" dirty="0"/>
              <a:t>, which is called the credit side</a:t>
            </a:r>
            <a:r>
              <a:rPr lang="en-US" sz="2800" dirty="0" smtClean="0"/>
              <a:t>.</a:t>
            </a:r>
          </a:p>
          <a:p>
            <a:endParaRPr lang="en-US" dirty="0"/>
          </a:p>
        </p:txBody>
      </p:sp>
      <p:pic>
        <p:nvPicPr>
          <p:cNvPr id="5" name="Picture 4"/>
          <p:cNvPicPr>
            <a:picLocks noChangeAspect="1"/>
          </p:cNvPicPr>
          <p:nvPr/>
        </p:nvPicPr>
        <p:blipFill>
          <a:blip r:embed="rId2"/>
          <a:stretch>
            <a:fillRect/>
          </a:stretch>
        </p:blipFill>
        <p:spPr>
          <a:xfrm>
            <a:off x="1981200" y="4407374"/>
            <a:ext cx="4419600" cy="2193593"/>
          </a:xfrm>
          <a:prstGeom prst="rect">
            <a:avLst/>
          </a:prstGeom>
        </p:spPr>
      </p:pic>
    </p:spTree>
    <p:extLst>
      <p:ext uri="{BB962C8B-B14F-4D97-AF65-F5344CB8AC3E}">
        <p14:creationId xmlns:p14="http://schemas.microsoft.com/office/powerpoint/2010/main" val="2690768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Liability Accounts</a:t>
            </a:r>
          </a:p>
        </p:txBody>
      </p:sp>
      <p:sp>
        <p:nvSpPr>
          <p:cNvPr id="9219" name="Rectangle 3"/>
          <p:cNvSpPr>
            <a:spLocks noGrp="1" noChangeArrowheads="1"/>
          </p:cNvSpPr>
          <p:nvPr>
            <p:ph type="body" idx="1"/>
          </p:nvPr>
        </p:nvSpPr>
        <p:spPr>
          <a:xfrm>
            <a:off x="457200" y="1600200"/>
            <a:ext cx="4800600" cy="4724400"/>
          </a:xfrm>
        </p:spPr>
        <p:txBody>
          <a:bodyPr/>
          <a:lstStyle/>
          <a:p>
            <a:pPr eaLnBrk="1" hangingPunct="1">
              <a:lnSpc>
                <a:spcPct val="80000"/>
              </a:lnSpc>
            </a:pPr>
            <a:r>
              <a:rPr lang="en-US" altLang="en-US" sz="2400" smtClean="0"/>
              <a:t>How do you show buying inventory on credit [</a:t>
            </a:r>
            <a:r>
              <a:rPr lang="en-US" altLang="en-US" sz="2400" b="1" smtClean="0">
                <a:solidFill>
                  <a:srgbClr val="FF5050"/>
                </a:solidFill>
              </a:rPr>
              <a:t>accounts payable</a:t>
            </a:r>
            <a:r>
              <a:rPr lang="en-US" altLang="en-US" sz="2400" smtClean="0"/>
              <a:t> goes up]?</a:t>
            </a:r>
            <a:br>
              <a:rPr lang="en-US" altLang="en-US" sz="2400" smtClean="0"/>
            </a:br>
            <a:endParaRPr lang="en-US" altLang="en-US" sz="2400" smtClean="0"/>
          </a:p>
          <a:p>
            <a:pPr eaLnBrk="1" hangingPunct="1">
              <a:lnSpc>
                <a:spcPct val="80000"/>
              </a:lnSpc>
            </a:pPr>
            <a:r>
              <a:rPr lang="en-US" altLang="en-US" sz="2400" smtClean="0"/>
              <a:t>How do you reflect </a:t>
            </a:r>
            <a:r>
              <a:rPr lang="en-US" altLang="en-US" sz="2400" b="1" smtClean="0">
                <a:solidFill>
                  <a:srgbClr val="FF5050"/>
                </a:solidFill>
              </a:rPr>
              <a:t>taxes payable </a:t>
            </a:r>
            <a:r>
              <a:rPr lang="en-US" altLang="en-US" sz="2400" smtClean="0"/>
              <a:t>getting paid [go down]?</a:t>
            </a:r>
            <a:br>
              <a:rPr lang="en-US" altLang="en-US" sz="2400" smtClean="0"/>
            </a:br>
            <a:endParaRPr lang="en-US" altLang="en-US" sz="2400" smtClean="0"/>
          </a:p>
          <a:p>
            <a:pPr eaLnBrk="1" hangingPunct="1">
              <a:lnSpc>
                <a:spcPct val="80000"/>
              </a:lnSpc>
            </a:pPr>
            <a:r>
              <a:rPr lang="en-US" altLang="en-US" sz="2400" smtClean="0"/>
              <a:t>How do you show paying off an </a:t>
            </a:r>
            <a:r>
              <a:rPr lang="en-US" altLang="en-US" sz="2400" b="1" smtClean="0">
                <a:solidFill>
                  <a:srgbClr val="FF5050"/>
                </a:solidFill>
              </a:rPr>
              <a:t>old loan</a:t>
            </a:r>
            <a:r>
              <a:rPr lang="en-US" altLang="en-US" sz="2400" smtClean="0"/>
              <a:t> with a </a:t>
            </a:r>
            <a:r>
              <a:rPr lang="en-US" altLang="en-US" sz="2400" b="1" smtClean="0">
                <a:solidFill>
                  <a:srgbClr val="FF5050"/>
                </a:solidFill>
              </a:rPr>
              <a:t>new loan</a:t>
            </a:r>
            <a:r>
              <a:rPr lang="en-US" altLang="en-US" sz="2400" smtClean="0"/>
              <a:t>?</a:t>
            </a:r>
            <a:br>
              <a:rPr lang="en-US" altLang="en-US" sz="2400" smtClean="0"/>
            </a:br>
            <a:endParaRPr lang="en-US" altLang="en-US" sz="2400" smtClean="0"/>
          </a:p>
          <a:p>
            <a:pPr eaLnBrk="1" hangingPunct="1">
              <a:lnSpc>
                <a:spcPct val="80000"/>
              </a:lnSpc>
            </a:pPr>
            <a:r>
              <a:rPr lang="en-US" altLang="en-US" sz="2400" smtClean="0"/>
              <a:t>How do you show the </a:t>
            </a:r>
            <a:r>
              <a:rPr lang="en-US" altLang="en-US" sz="2400" b="1" smtClean="0">
                <a:solidFill>
                  <a:srgbClr val="FF5050"/>
                </a:solidFill>
              </a:rPr>
              <a:t>obligation to pay workers</a:t>
            </a:r>
            <a:r>
              <a:rPr lang="en-US" altLang="en-US" sz="2400" smtClean="0"/>
              <a:t> after their work is complete but not yet paid?</a:t>
            </a:r>
          </a:p>
        </p:txBody>
      </p:sp>
      <p:sp>
        <p:nvSpPr>
          <p:cNvPr id="9220" name="Rectangle 4"/>
          <p:cNvSpPr>
            <a:spLocks noChangeArrowheads="1"/>
          </p:cNvSpPr>
          <p:nvPr/>
        </p:nvSpPr>
        <p:spPr bwMode="auto">
          <a:xfrm>
            <a:off x="5257800" y="1371600"/>
            <a:ext cx="3886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a:t>Debit Inventory</a:t>
            </a:r>
          </a:p>
          <a:p>
            <a:pPr eaLnBrk="1" hangingPunct="1"/>
            <a:r>
              <a:rPr lang="en-US" altLang="en-US" sz="2400"/>
              <a:t>Credit Accts Payable</a:t>
            </a:r>
            <a:br>
              <a:rPr lang="en-US" altLang="en-US" sz="2400"/>
            </a:br>
            <a:endParaRPr lang="en-US" altLang="en-US" sz="2400"/>
          </a:p>
          <a:p>
            <a:pPr eaLnBrk="1" hangingPunct="1"/>
            <a:r>
              <a:rPr lang="en-US" altLang="en-US" sz="2400"/>
              <a:t>Debit Tax Payable</a:t>
            </a:r>
          </a:p>
          <a:p>
            <a:pPr eaLnBrk="1" hangingPunct="1"/>
            <a:r>
              <a:rPr lang="en-US" altLang="en-US" sz="2400"/>
              <a:t>Credit Cash</a:t>
            </a:r>
            <a:br>
              <a:rPr lang="en-US" altLang="en-US" sz="2400"/>
            </a:br>
            <a:endParaRPr lang="en-US" altLang="en-US" sz="2400"/>
          </a:p>
          <a:p>
            <a:pPr eaLnBrk="1" hangingPunct="1"/>
            <a:r>
              <a:rPr lang="en-US" altLang="en-US" sz="2400"/>
              <a:t>Debit Old Loan</a:t>
            </a:r>
          </a:p>
          <a:p>
            <a:pPr eaLnBrk="1" hangingPunct="1"/>
            <a:r>
              <a:rPr lang="en-US" altLang="en-US" sz="2400"/>
              <a:t>Credit New Loan</a:t>
            </a:r>
            <a:br>
              <a:rPr lang="en-US" altLang="en-US" sz="2400"/>
            </a:br>
            <a:endParaRPr lang="en-US" altLang="en-US" sz="2400"/>
          </a:p>
          <a:p>
            <a:pPr eaLnBrk="1" hangingPunct="1"/>
            <a:r>
              <a:rPr lang="en-US" altLang="en-US" sz="2400"/>
              <a:t>Debit Salaries Expense</a:t>
            </a:r>
          </a:p>
          <a:p>
            <a:pPr eaLnBrk="1" hangingPunct="1"/>
            <a:r>
              <a:rPr lang="en-US" altLang="en-US" sz="2400"/>
              <a:t>Credit Salaries Payable</a:t>
            </a:r>
          </a:p>
        </p:txBody>
      </p:sp>
    </p:spTree>
  </p:cSld>
  <p:clrMapOvr>
    <a:masterClrMapping/>
  </p:clrMapOvr>
  <p:transition advTm="53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4000" smtClean="0"/>
              <a:t>What do you need – debit or credit?</a:t>
            </a:r>
          </a:p>
        </p:txBody>
      </p:sp>
      <p:sp>
        <p:nvSpPr>
          <p:cNvPr id="10243" name="Rectangle 3"/>
          <p:cNvSpPr>
            <a:spLocks noGrp="1" noChangeArrowheads="1"/>
          </p:cNvSpPr>
          <p:nvPr>
            <p:ph type="body" sz="half" idx="1"/>
          </p:nvPr>
        </p:nvSpPr>
        <p:spPr>
          <a:xfrm>
            <a:off x="457200" y="1600200"/>
            <a:ext cx="6400800" cy="4525963"/>
          </a:xfrm>
        </p:spPr>
        <p:txBody>
          <a:bodyPr/>
          <a:lstStyle/>
          <a:p>
            <a:pPr eaLnBrk="1" hangingPunct="1"/>
            <a:r>
              <a:rPr lang="en-US" altLang="en-US" sz="2800" dirty="0" smtClean="0"/>
              <a:t>Make patents go up?</a:t>
            </a:r>
          </a:p>
          <a:p>
            <a:pPr eaLnBrk="1" hangingPunct="1"/>
            <a:r>
              <a:rPr lang="en-US" altLang="en-US" sz="2800" dirty="0" smtClean="0"/>
              <a:t>Make AP go down?</a:t>
            </a:r>
          </a:p>
          <a:p>
            <a:pPr eaLnBrk="1" hangingPunct="1"/>
            <a:r>
              <a:rPr lang="en-US" altLang="en-US" sz="2800" dirty="0" smtClean="0"/>
              <a:t>Make Revenue go up?</a:t>
            </a:r>
          </a:p>
          <a:p>
            <a:pPr eaLnBrk="1" hangingPunct="1"/>
            <a:r>
              <a:rPr lang="en-US" altLang="en-US" sz="2800" dirty="0" smtClean="0"/>
              <a:t>Make Expenses go up?</a:t>
            </a:r>
          </a:p>
          <a:p>
            <a:pPr eaLnBrk="1" hangingPunct="1"/>
            <a:r>
              <a:rPr lang="en-US" altLang="en-US" sz="2800" dirty="0" smtClean="0"/>
              <a:t>Make Mortgage Loan go up?</a:t>
            </a:r>
          </a:p>
          <a:p>
            <a:pPr eaLnBrk="1" hangingPunct="1"/>
            <a:r>
              <a:rPr lang="en-US" altLang="en-US" sz="2800" dirty="0" smtClean="0"/>
              <a:t>Make Salaries payable go down?</a:t>
            </a:r>
          </a:p>
          <a:p>
            <a:pPr eaLnBrk="1" hangingPunct="1"/>
            <a:r>
              <a:rPr lang="en-US" altLang="en-US" sz="2800" dirty="0" smtClean="0"/>
              <a:t>Make Cash go down?</a:t>
            </a:r>
          </a:p>
        </p:txBody>
      </p:sp>
    </p:spTree>
  </p:cSld>
  <p:clrMapOvr>
    <a:masterClrMapping/>
  </p:clrMapOvr>
  <p:transition advTm="15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686800" cy="1143000"/>
          </a:xfrm>
        </p:spPr>
        <p:txBody>
          <a:bodyPr/>
          <a:lstStyle/>
          <a:p>
            <a:pPr eaLnBrk="1" hangingPunct="1"/>
            <a:r>
              <a:rPr lang="en-US" altLang="en-US" sz="4000" smtClean="0"/>
              <a:t>What do you need – debit or credit?</a:t>
            </a:r>
          </a:p>
        </p:txBody>
      </p:sp>
      <p:sp>
        <p:nvSpPr>
          <p:cNvPr id="11267" name="Rectangle 3"/>
          <p:cNvSpPr>
            <a:spLocks noGrp="1" noChangeArrowheads="1"/>
          </p:cNvSpPr>
          <p:nvPr>
            <p:ph type="body" idx="1"/>
          </p:nvPr>
        </p:nvSpPr>
        <p:spPr>
          <a:xfrm>
            <a:off x="457200" y="1600200"/>
            <a:ext cx="6553200" cy="4525963"/>
          </a:xfrm>
        </p:spPr>
        <p:txBody>
          <a:bodyPr/>
          <a:lstStyle/>
          <a:p>
            <a:pPr eaLnBrk="1" hangingPunct="1"/>
            <a:r>
              <a:rPr lang="en-US" altLang="en-US" sz="2800" smtClean="0"/>
              <a:t>Make patents go up?</a:t>
            </a:r>
          </a:p>
          <a:p>
            <a:pPr eaLnBrk="1" hangingPunct="1"/>
            <a:r>
              <a:rPr lang="en-US" altLang="en-US" sz="2800" smtClean="0"/>
              <a:t>Make AP go down?</a:t>
            </a:r>
          </a:p>
          <a:p>
            <a:pPr eaLnBrk="1" hangingPunct="1"/>
            <a:r>
              <a:rPr lang="en-US" altLang="en-US" sz="2800" smtClean="0"/>
              <a:t>Make Revenue go up?</a:t>
            </a:r>
          </a:p>
          <a:p>
            <a:pPr eaLnBrk="1" hangingPunct="1"/>
            <a:r>
              <a:rPr lang="en-US" altLang="en-US" sz="2800" smtClean="0"/>
              <a:t>Make Expenses go up?</a:t>
            </a:r>
          </a:p>
          <a:p>
            <a:pPr eaLnBrk="1" hangingPunct="1"/>
            <a:r>
              <a:rPr lang="en-US" altLang="en-US" sz="2800" smtClean="0"/>
              <a:t>Make Mortgage Loan go up?</a:t>
            </a:r>
          </a:p>
          <a:p>
            <a:pPr eaLnBrk="1" hangingPunct="1"/>
            <a:r>
              <a:rPr lang="en-US" altLang="en-US" sz="2800" smtClean="0"/>
              <a:t>Make Salaries payable go down?</a:t>
            </a:r>
          </a:p>
          <a:p>
            <a:pPr eaLnBrk="1" hangingPunct="1"/>
            <a:r>
              <a:rPr lang="en-US" altLang="en-US" sz="2800" smtClean="0"/>
              <a:t>Make Cash go down?</a:t>
            </a:r>
          </a:p>
        </p:txBody>
      </p:sp>
      <p:sp>
        <p:nvSpPr>
          <p:cNvPr id="11268" name="Rectangle 4"/>
          <p:cNvSpPr>
            <a:spLocks noChangeArrowheads="1"/>
          </p:cNvSpPr>
          <p:nvPr/>
        </p:nvSpPr>
        <p:spPr bwMode="auto">
          <a:xfrm>
            <a:off x="7010400" y="1676400"/>
            <a:ext cx="1828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a:t>Debit</a:t>
            </a:r>
          </a:p>
          <a:p>
            <a:pPr eaLnBrk="1" hangingPunct="1"/>
            <a:r>
              <a:rPr lang="en-US" altLang="en-US" sz="2800"/>
              <a:t>Debit</a:t>
            </a:r>
          </a:p>
          <a:p>
            <a:pPr eaLnBrk="1" hangingPunct="1"/>
            <a:r>
              <a:rPr lang="en-US" altLang="en-US" sz="2800"/>
              <a:t>Credit</a:t>
            </a:r>
          </a:p>
          <a:p>
            <a:pPr eaLnBrk="1" hangingPunct="1"/>
            <a:r>
              <a:rPr lang="en-US" altLang="en-US" sz="2800"/>
              <a:t>Debit</a:t>
            </a:r>
          </a:p>
          <a:p>
            <a:pPr eaLnBrk="1" hangingPunct="1"/>
            <a:r>
              <a:rPr lang="en-US" altLang="en-US" sz="2800"/>
              <a:t>Credit</a:t>
            </a:r>
          </a:p>
          <a:p>
            <a:pPr eaLnBrk="1" hangingPunct="1"/>
            <a:r>
              <a:rPr lang="en-US" altLang="en-US" sz="2800"/>
              <a:t>Debit</a:t>
            </a:r>
          </a:p>
          <a:p>
            <a:pPr eaLnBrk="1" hangingPunct="1"/>
            <a:r>
              <a:rPr lang="en-US" altLang="en-US" sz="2800"/>
              <a:t>Credit </a:t>
            </a:r>
          </a:p>
        </p:txBody>
      </p:sp>
    </p:spTree>
  </p:cSld>
  <p:clrMapOvr>
    <a:masterClrMapping/>
  </p:clrMapOvr>
  <p:transition advTm="4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Debits &amp; Credits</a:t>
            </a:r>
          </a:p>
        </p:txBody>
      </p:sp>
      <p:sp>
        <p:nvSpPr>
          <p:cNvPr id="3075" name="Rectangle 3"/>
          <p:cNvSpPr>
            <a:spLocks noGrp="1" noChangeArrowheads="1"/>
          </p:cNvSpPr>
          <p:nvPr>
            <p:ph type="body" idx="1"/>
          </p:nvPr>
        </p:nvSpPr>
        <p:spPr>
          <a:xfrm>
            <a:off x="1066800" y="1600200"/>
            <a:ext cx="7620000" cy="4525963"/>
          </a:xfrm>
        </p:spPr>
        <p:txBody>
          <a:bodyPr/>
          <a:lstStyle/>
          <a:p>
            <a:pPr eaLnBrk="1" hangingPunct="1"/>
            <a:r>
              <a:rPr lang="en-US" altLang="en-US" smtClean="0"/>
              <a:t>Debits are the left of the T account.</a:t>
            </a:r>
          </a:p>
          <a:p>
            <a:pPr eaLnBrk="1" hangingPunct="1"/>
            <a:r>
              <a:rPr lang="en-US" altLang="en-US" smtClean="0"/>
              <a:t>Debits do </a:t>
            </a:r>
            <a:r>
              <a:rPr lang="en-US" altLang="en-US" b="1" u="sng" smtClean="0"/>
              <a:t>not</a:t>
            </a:r>
            <a:r>
              <a:rPr lang="en-US" altLang="en-US" smtClean="0"/>
              <a:t> mean increase.  </a:t>
            </a:r>
          </a:p>
          <a:p>
            <a:pPr eaLnBrk="1" hangingPunct="1"/>
            <a:r>
              <a:rPr lang="en-US" altLang="en-US" smtClean="0"/>
              <a:t>Debits are not “good” or “bad”.</a:t>
            </a:r>
          </a:p>
          <a:p>
            <a:pPr eaLnBrk="1" hangingPunct="1"/>
            <a:endParaRPr lang="en-US" altLang="en-US" smtClean="0"/>
          </a:p>
          <a:p>
            <a:pPr eaLnBrk="1" hangingPunct="1"/>
            <a:r>
              <a:rPr lang="en-US" altLang="en-US" smtClean="0"/>
              <a:t>Credits are the right of the T account.</a:t>
            </a:r>
          </a:p>
          <a:p>
            <a:pPr eaLnBrk="1" hangingPunct="1"/>
            <a:r>
              <a:rPr lang="en-US" altLang="en-US" smtClean="0"/>
              <a:t>Credits do </a:t>
            </a:r>
            <a:r>
              <a:rPr lang="en-US" altLang="en-US" b="1" u="sng" smtClean="0"/>
              <a:t>not</a:t>
            </a:r>
            <a:r>
              <a:rPr lang="en-US" altLang="en-US" smtClean="0"/>
              <a:t> mean decrease.  </a:t>
            </a:r>
          </a:p>
          <a:p>
            <a:pPr eaLnBrk="1" hangingPunct="1"/>
            <a:r>
              <a:rPr lang="en-US" altLang="en-US" smtClean="0"/>
              <a:t>Credits are not “good” or “bad”.</a:t>
            </a:r>
          </a:p>
        </p:txBody>
      </p:sp>
    </p:spTree>
  </p:cSld>
  <p:clrMapOvr>
    <a:masterClrMapping/>
  </p:clrMapOvr>
  <p:transition advTm="37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t>Debit and Credit Entries</a:t>
            </a:r>
          </a:p>
        </p:txBody>
      </p:sp>
      <p:sp>
        <p:nvSpPr>
          <p:cNvPr id="3" name="Content Placeholder 2"/>
          <p:cNvSpPr>
            <a:spLocks noGrp="1"/>
          </p:cNvSpPr>
          <p:nvPr>
            <p:ph idx="1"/>
          </p:nvPr>
        </p:nvSpPr>
        <p:spPr>
          <a:xfrm>
            <a:off x="457200" y="1219200"/>
            <a:ext cx="8229600" cy="5257800"/>
          </a:xfrm>
        </p:spPr>
        <p:txBody>
          <a:bodyPr/>
          <a:lstStyle/>
          <a:p>
            <a:r>
              <a:rPr lang="en-US" sz="2800" dirty="0"/>
              <a:t>In simple terms, debits refer to the left side of an account, and credits refer to the right </a:t>
            </a:r>
            <a:r>
              <a:rPr lang="en-US" sz="2800" dirty="0" smtClean="0"/>
              <a:t>side of </a:t>
            </a:r>
            <a:r>
              <a:rPr lang="en-US" sz="2800" dirty="0"/>
              <a:t>an </a:t>
            </a:r>
            <a:r>
              <a:rPr lang="en-US" sz="2800" dirty="0" smtClean="0"/>
              <a:t>account. To </a:t>
            </a:r>
            <a:r>
              <a:rPr lang="en-US" sz="2800" dirty="0"/>
              <a:t>illustrate the recording of debits and credits in an account, let us go back to the </a:t>
            </a:r>
            <a:r>
              <a:rPr lang="en-US" sz="2800" dirty="0" smtClean="0"/>
              <a:t>eight cash </a:t>
            </a:r>
            <a:r>
              <a:rPr lang="en-US" sz="2800" dirty="0"/>
              <a:t>transactions of Overnight Auto Service, described in Chapter 2.</a:t>
            </a:r>
          </a:p>
        </p:txBody>
      </p:sp>
    </p:spTree>
    <p:extLst>
      <p:ext uri="{BB962C8B-B14F-4D97-AF65-F5344CB8AC3E}">
        <p14:creationId xmlns:p14="http://schemas.microsoft.com/office/powerpoint/2010/main" val="9702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lstStyle/>
          <a:p>
            <a:pPr algn="l"/>
            <a:r>
              <a:rPr lang="en-US" sz="2800" dirty="0"/>
              <a:t>When these cash transactions</a:t>
            </a:r>
            <a:br>
              <a:rPr lang="en-US" sz="2800" dirty="0"/>
            </a:br>
            <a:r>
              <a:rPr lang="en-US" sz="2800" dirty="0"/>
              <a:t>are recorded in the Cash account, the receipts are listed on the debit side, and the payments</a:t>
            </a:r>
            <a:br>
              <a:rPr lang="en-US" sz="2800" dirty="0"/>
            </a:br>
            <a:r>
              <a:rPr lang="en-US" sz="2800" dirty="0"/>
              <a:t>are listed on the credit side. The dates of the transactions may also be listed, as shown</a:t>
            </a:r>
            <a:br>
              <a:rPr lang="en-US" sz="2800" dirty="0"/>
            </a:br>
            <a:r>
              <a:rPr lang="en-US" sz="2800" dirty="0"/>
              <a:t>in the following illustration:</a:t>
            </a:r>
          </a:p>
        </p:txBody>
      </p:sp>
      <p:pic>
        <p:nvPicPr>
          <p:cNvPr id="4" name="Content Placeholder 3"/>
          <p:cNvPicPr>
            <a:picLocks noGrp="1" noChangeAspect="1"/>
          </p:cNvPicPr>
          <p:nvPr>
            <p:ph idx="1"/>
          </p:nvPr>
        </p:nvPicPr>
        <p:blipFill>
          <a:blip r:embed="rId2"/>
          <a:stretch>
            <a:fillRect/>
          </a:stretch>
        </p:blipFill>
        <p:spPr>
          <a:xfrm>
            <a:off x="477672" y="2971800"/>
            <a:ext cx="8209128" cy="3276600"/>
          </a:xfrm>
          <a:prstGeom prst="rect">
            <a:avLst/>
          </a:prstGeom>
        </p:spPr>
      </p:pic>
    </p:spTree>
    <p:extLst>
      <p:ext uri="{BB962C8B-B14F-4D97-AF65-F5344CB8AC3E}">
        <p14:creationId xmlns:p14="http://schemas.microsoft.com/office/powerpoint/2010/main" val="257250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Determining the Balance of a T Account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balance of an account is the </a:t>
            </a:r>
            <a:r>
              <a:rPr lang="en-US" dirty="0" smtClean="0">
                <a:latin typeface="Times New Roman" panose="02020603050405020304" pitchFamily="18" charset="0"/>
                <a:cs typeface="Times New Roman" panose="02020603050405020304" pitchFamily="18" charset="0"/>
              </a:rPr>
              <a:t>difference between </a:t>
            </a:r>
            <a:r>
              <a:rPr lang="en-US" dirty="0">
                <a:latin typeface="Times New Roman" panose="02020603050405020304" pitchFamily="18" charset="0"/>
                <a:cs typeface="Times New Roman" panose="02020603050405020304" pitchFamily="18" charset="0"/>
              </a:rPr>
              <a:t>the debit and credit entries in the account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debit total exceeds the </a:t>
            </a:r>
            <a:r>
              <a:rPr lang="en-US" dirty="0" smtClean="0">
                <a:latin typeface="Times New Roman" panose="02020603050405020304" pitchFamily="18" charset="0"/>
                <a:cs typeface="Times New Roman" panose="02020603050405020304" pitchFamily="18" charset="0"/>
              </a:rPr>
              <a:t>credit total</a:t>
            </a:r>
            <a:r>
              <a:rPr lang="en-US" dirty="0">
                <a:latin typeface="Times New Roman" panose="02020603050405020304" pitchFamily="18" charset="0"/>
                <a:cs typeface="Times New Roman" panose="02020603050405020304" pitchFamily="18" charset="0"/>
              </a:rPr>
              <a:t>, the account has a debit balance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the credit total exceeds the debit total, the </a:t>
            </a:r>
            <a:r>
              <a:rPr lang="en-US" dirty="0" smtClean="0">
                <a:latin typeface="Times New Roman" panose="02020603050405020304" pitchFamily="18" charset="0"/>
                <a:cs typeface="Times New Roman" panose="02020603050405020304" pitchFamily="18" charset="0"/>
              </a:rPr>
              <a:t>account has </a:t>
            </a:r>
            <a:r>
              <a:rPr lang="en-US" dirty="0">
                <a:latin typeface="Times New Roman" panose="02020603050405020304" pitchFamily="18" charset="0"/>
                <a:cs typeface="Times New Roman" panose="02020603050405020304" pitchFamily="18" charset="0"/>
              </a:rPr>
              <a:t>a credit balance.</a:t>
            </a:r>
          </a:p>
        </p:txBody>
      </p:sp>
    </p:spTree>
    <p:extLst>
      <p:ext uri="{BB962C8B-B14F-4D97-AF65-F5344CB8AC3E}">
        <p14:creationId xmlns:p14="http://schemas.microsoft.com/office/powerpoint/2010/main" val="401909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228600"/>
            <a:ext cx="8361528" cy="3276600"/>
          </a:xfrm>
          <a:prstGeom prst="rect">
            <a:avLst/>
          </a:prstGeom>
        </p:spPr>
      </p:pic>
      <p:sp>
        <p:nvSpPr>
          <p:cNvPr id="3" name="Rectangle 2"/>
          <p:cNvSpPr/>
          <p:nvPr/>
        </p:nvSpPr>
        <p:spPr>
          <a:xfrm>
            <a:off x="457200" y="3505200"/>
            <a:ext cx="8361528" cy="267765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 our illustrated Cash account, a line has been drawn across the account following </a:t>
            </a:r>
            <a:r>
              <a:rPr lang="en-US" sz="2400" b="1" dirty="0" smtClean="0">
                <a:latin typeface="Times New Roman" panose="02020603050405020304" pitchFamily="18" charset="0"/>
                <a:cs typeface="Times New Roman" panose="02020603050405020304" pitchFamily="18" charset="0"/>
              </a:rPr>
              <a:t>the last </a:t>
            </a:r>
            <a:r>
              <a:rPr lang="en-US" sz="2400" b="1" dirty="0">
                <a:latin typeface="Times New Roman" panose="02020603050405020304" pitchFamily="18" charset="0"/>
                <a:cs typeface="Times New Roman" panose="02020603050405020304" pitchFamily="18" charset="0"/>
              </a:rPr>
              <a:t>cash transaction recorded in January. The </a:t>
            </a:r>
            <a:r>
              <a:rPr lang="en-US" sz="2400" b="1" dirty="0">
                <a:solidFill>
                  <a:srgbClr val="FF0000"/>
                </a:solidFill>
                <a:latin typeface="Times New Roman" panose="02020603050405020304" pitchFamily="18" charset="0"/>
                <a:cs typeface="Times New Roman" panose="02020603050405020304" pitchFamily="18" charset="0"/>
              </a:rPr>
              <a:t>total cash receipts (debits)</a:t>
            </a:r>
            <a:r>
              <a:rPr lang="en-US" sz="2400" b="1" dirty="0">
                <a:latin typeface="Times New Roman" panose="02020603050405020304" pitchFamily="18" charset="0"/>
                <a:cs typeface="Times New Roman" panose="02020603050405020304" pitchFamily="18" charset="0"/>
              </a:rPr>
              <a:t> recorded in </a:t>
            </a:r>
            <a:r>
              <a:rPr lang="en-US" sz="2400" b="1" dirty="0" smtClean="0">
                <a:latin typeface="Times New Roman" panose="02020603050405020304" pitchFamily="18" charset="0"/>
                <a:cs typeface="Times New Roman" panose="02020603050405020304" pitchFamily="18" charset="0"/>
              </a:rPr>
              <a:t>January amount </a:t>
            </a:r>
            <a:r>
              <a:rPr lang="en-US" sz="2400" b="1" dirty="0">
                <a:latin typeface="Times New Roman" panose="02020603050405020304" pitchFamily="18" charset="0"/>
                <a:cs typeface="Times New Roman" panose="02020603050405020304" pitchFamily="18" charset="0"/>
              </a:rPr>
              <a:t>to </a:t>
            </a:r>
            <a:r>
              <a:rPr lang="en-US" sz="2400" b="1" dirty="0">
                <a:solidFill>
                  <a:srgbClr val="FF0000"/>
                </a:solidFill>
                <a:latin typeface="Times New Roman" panose="02020603050405020304" pitchFamily="18" charset="0"/>
                <a:cs typeface="Times New Roman" panose="02020603050405020304" pitchFamily="18" charset="0"/>
              </a:rPr>
              <a:t>$82,800</a:t>
            </a:r>
            <a:r>
              <a:rPr lang="en-US" sz="2400" b="1" dirty="0">
                <a:latin typeface="Times New Roman" panose="02020603050405020304" pitchFamily="18" charset="0"/>
                <a:cs typeface="Times New Roman" panose="02020603050405020304" pitchFamily="18" charset="0"/>
              </a:rPr>
              <a:t>, and the </a:t>
            </a:r>
            <a:r>
              <a:rPr lang="en-US" sz="2400" b="1" dirty="0">
                <a:solidFill>
                  <a:srgbClr val="00B050"/>
                </a:solidFill>
                <a:latin typeface="Times New Roman" panose="02020603050405020304" pitchFamily="18" charset="0"/>
                <a:cs typeface="Times New Roman" panose="02020603050405020304" pitchFamily="18" charset="0"/>
              </a:rPr>
              <a:t>total cash payments (credits) </a:t>
            </a:r>
            <a:r>
              <a:rPr lang="en-US" sz="2400" b="1" dirty="0">
                <a:latin typeface="Times New Roman" panose="02020603050405020304" pitchFamily="18" charset="0"/>
                <a:cs typeface="Times New Roman" panose="02020603050405020304" pitchFamily="18" charset="0"/>
              </a:rPr>
              <a:t>amount to </a:t>
            </a:r>
            <a:r>
              <a:rPr lang="en-US" sz="2400" b="1" dirty="0">
                <a:solidFill>
                  <a:srgbClr val="00B050"/>
                </a:solidFill>
                <a:latin typeface="Times New Roman" panose="02020603050405020304" pitchFamily="18" charset="0"/>
                <a:cs typeface="Times New Roman" panose="02020603050405020304" pitchFamily="18" charset="0"/>
              </a:rPr>
              <a:t>$66,200</a:t>
            </a:r>
            <a:r>
              <a:rPr lang="en-US" sz="2400" b="1" dirty="0">
                <a:latin typeface="Times New Roman" panose="02020603050405020304" pitchFamily="18" charset="0"/>
                <a:cs typeface="Times New Roman" panose="02020603050405020304" pitchFamily="18" charset="0"/>
              </a:rPr>
              <a:t>. By </a:t>
            </a:r>
            <a:r>
              <a:rPr lang="en-US" sz="2400" b="1" dirty="0" smtClean="0">
                <a:latin typeface="Times New Roman" panose="02020603050405020304" pitchFamily="18" charset="0"/>
                <a:cs typeface="Times New Roman" panose="02020603050405020304" pitchFamily="18" charset="0"/>
              </a:rPr>
              <a:t>subtracting the </a:t>
            </a:r>
            <a:r>
              <a:rPr lang="en-US" sz="2400" b="1" dirty="0">
                <a:latin typeface="Times New Roman" panose="02020603050405020304" pitchFamily="18" charset="0"/>
                <a:cs typeface="Times New Roman" panose="02020603050405020304" pitchFamily="18" charset="0"/>
              </a:rPr>
              <a:t>credit total from the debit total </a:t>
            </a:r>
            <a:r>
              <a:rPr lang="en-US" sz="2400" b="1" dirty="0">
                <a:solidFill>
                  <a:srgbClr val="FF0000"/>
                </a:solidFill>
                <a:latin typeface="Times New Roman" panose="02020603050405020304" pitchFamily="18" charset="0"/>
                <a:cs typeface="Times New Roman" panose="02020603050405020304" pitchFamily="18" charset="0"/>
              </a:rPr>
              <a:t>($82,800 </a:t>
            </a:r>
            <a:r>
              <a:rPr lang="en-US" sz="2400" b="1" dirty="0" smtClean="0">
                <a:solidFill>
                  <a:srgbClr val="00B050"/>
                </a:solidFill>
                <a:latin typeface="Times New Roman" panose="02020603050405020304" pitchFamily="18" charset="0"/>
                <a:cs typeface="Times New Roman" panose="02020603050405020304" pitchFamily="18" charset="0"/>
              </a:rPr>
              <a:t>-$66,200</a:t>
            </a:r>
            <a:r>
              <a:rPr lang="en-US" sz="2400" b="1" dirty="0">
                <a:latin typeface="Times New Roman" panose="02020603050405020304" pitchFamily="18" charset="0"/>
                <a:cs typeface="Times New Roman" panose="02020603050405020304" pitchFamily="18" charset="0"/>
              </a:rPr>
              <a:t>), we determine that the Cash </a:t>
            </a:r>
            <a:r>
              <a:rPr lang="en-US" sz="2400" b="1" dirty="0" smtClean="0">
                <a:latin typeface="Times New Roman" panose="02020603050405020304" pitchFamily="18" charset="0"/>
                <a:cs typeface="Times New Roman" panose="02020603050405020304" pitchFamily="18" charset="0"/>
              </a:rPr>
              <a:t>account has </a:t>
            </a:r>
            <a:r>
              <a:rPr lang="en-US" sz="2400" b="1" dirty="0">
                <a:latin typeface="Times New Roman" panose="02020603050405020304" pitchFamily="18" charset="0"/>
                <a:cs typeface="Times New Roman" panose="02020603050405020304" pitchFamily="18" charset="0"/>
              </a:rPr>
              <a:t>a debit balance of </a:t>
            </a:r>
            <a:r>
              <a:rPr lang="en-US" sz="2400" b="1" dirty="0">
                <a:solidFill>
                  <a:srgbClr val="CC0066"/>
                </a:solidFill>
                <a:latin typeface="Times New Roman" panose="02020603050405020304" pitchFamily="18" charset="0"/>
                <a:cs typeface="Times New Roman" panose="02020603050405020304" pitchFamily="18" charset="0"/>
              </a:rPr>
              <a:t>$16,600 </a:t>
            </a:r>
            <a:r>
              <a:rPr lang="en-US" sz="2400" b="1" dirty="0">
                <a:latin typeface="Times New Roman" panose="02020603050405020304" pitchFamily="18" charset="0"/>
                <a:cs typeface="Times New Roman" panose="02020603050405020304" pitchFamily="18" charset="0"/>
              </a:rPr>
              <a:t>on January 31.</a:t>
            </a:r>
          </a:p>
        </p:txBody>
      </p:sp>
    </p:spTree>
    <p:extLst>
      <p:ext uri="{BB962C8B-B14F-4D97-AF65-F5344CB8AC3E}">
        <p14:creationId xmlns:p14="http://schemas.microsoft.com/office/powerpoint/2010/main" val="43918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Debit Balances in Asset Accounts</a:t>
            </a:r>
          </a:p>
        </p:txBody>
      </p:sp>
      <p:sp>
        <p:nvSpPr>
          <p:cNvPr id="3" name="Content Placeholder 2"/>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In the preceding illustration of a </a:t>
            </a:r>
            <a:r>
              <a:rPr lang="en-US" sz="2800" dirty="0">
                <a:solidFill>
                  <a:srgbClr val="00B050"/>
                </a:solidFill>
                <a:latin typeface="Times New Roman" panose="02020603050405020304" pitchFamily="18" charset="0"/>
                <a:cs typeface="Times New Roman" panose="02020603050405020304" pitchFamily="18" charset="0"/>
              </a:rPr>
              <a:t>Cash account,</a:t>
            </a:r>
          </a:p>
          <a:p>
            <a:pPr marL="0" indent="0">
              <a:buNone/>
            </a:pPr>
            <a:r>
              <a:rPr lang="en-US" sz="2800" dirty="0" smtClean="0">
                <a:solidFill>
                  <a:srgbClr val="00B050"/>
                </a:solidFill>
                <a:latin typeface="Times New Roman" panose="02020603050405020304" pitchFamily="18" charset="0"/>
                <a:cs typeface="Times New Roman" panose="02020603050405020304" pitchFamily="18" charset="0"/>
              </a:rPr>
              <a:t> increases </a:t>
            </a:r>
            <a:r>
              <a:rPr lang="en-US" sz="2800" dirty="0">
                <a:solidFill>
                  <a:srgbClr val="00B050"/>
                </a:solidFill>
                <a:latin typeface="Times New Roman" panose="02020603050405020304" pitchFamily="18" charset="0"/>
                <a:cs typeface="Times New Roman" panose="02020603050405020304" pitchFamily="18" charset="0"/>
              </a:rPr>
              <a:t>were recorded on the left, or debit, side </a:t>
            </a:r>
            <a:r>
              <a:rPr lang="en-US" sz="2800" dirty="0">
                <a:latin typeface="Times New Roman" panose="02020603050405020304" pitchFamily="18" charset="0"/>
                <a:cs typeface="Times New Roman" panose="02020603050405020304" pitchFamily="18" charset="0"/>
              </a:rPr>
              <a:t>of the account and </a:t>
            </a:r>
            <a:r>
              <a:rPr lang="en-US" sz="2800" dirty="0">
                <a:solidFill>
                  <a:srgbClr val="FF0000"/>
                </a:solidFill>
                <a:latin typeface="Times New Roman" panose="02020603050405020304" pitchFamily="18" charset="0"/>
                <a:cs typeface="Times New Roman" panose="02020603050405020304" pitchFamily="18" charset="0"/>
              </a:rPr>
              <a:t>decreases were </a:t>
            </a:r>
            <a:r>
              <a:rPr lang="en-US" sz="2800" dirty="0" smtClean="0">
                <a:solidFill>
                  <a:srgbClr val="FF0000"/>
                </a:solidFill>
                <a:latin typeface="Times New Roman" panose="02020603050405020304" pitchFamily="18" charset="0"/>
                <a:cs typeface="Times New Roman" panose="02020603050405020304" pitchFamily="18" charset="0"/>
              </a:rPr>
              <a:t>recorded on </a:t>
            </a:r>
            <a:r>
              <a:rPr lang="en-US" sz="2800" dirty="0">
                <a:solidFill>
                  <a:srgbClr val="FF0000"/>
                </a:solidFill>
                <a:latin typeface="Times New Roman" panose="02020603050405020304" pitchFamily="18" charset="0"/>
                <a:cs typeface="Times New Roman" panose="02020603050405020304" pitchFamily="18" charset="0"/>
              </a:rPr>
              <a:t>the right, or credit, side</a:t>
            </a:r>
            <a:r>
              <a:rPr lang="en-US" sz="2800" dirty="0">
                <a:latin typeface="Times New Roman" panose="02020603050405020304" pitchFamily="18" charset="0"/>
                <a:cs typeface="Times New Roman" panose="02020603050405020304" pitchFamily="18" charset="0"/>
              </a:rPr>
              <a:t>. The increases were greater than the decreases and the result was </a:t>
            </a:r>
            <a:r>
              <a:rPr lang="en-US" sz="2800" dirty="0" smtClean="0">
                <a:latin typeface="Times New Roman" panose="02020603050405020304" pitchFamily="18" charset="0"/>
                <a:cs typeface="Times New Roman" panose="02020603050405020304" pitchFamily="18" charset="0"/>
              </a:rPr>
              <a:t>a debit </a:t>
            </a:r>
            <a:r>
              <a:rPr lang="en-US" sz="2800" dirty="0">
                <a:latin typeface="Times New Roman" panose="02020603050405020304" pitchFamily="18" charset="0"/>
                <a:cs typeface="Times New Roman" panose="02020603050405020304" pitchFamily="18" charset="0"/>
              </a:rPr>
              <a:t>balance in the account</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All asset accounts normally have </a:t>
            </a:r>
            <a:r>
              <a:rPr lang="en-US" sz="2800" dirty="0">
                <a:solidFill>
                  <a:schemeClr val="accent6">
                    <a:lumMod val="60000"/>
                    <a:lumOff val="40000"/>
                  </a:schemeClr>
                </a:solidFill>
                <a:latin typeface="Times New Roman" panose="02020603050405020304" pitchFamily="18" charset="0"/>
                <a:cs typeface="Times New Roman" panose="02020603050405020304" pitchFamily="18" charset="0"/>
              </a:rPr>
              <a:t>debit balances</a:t>
            </a:r>
          </a:p>
        </p:txBody>
      </p:sp>
    </p:spTree>
    <p:extLst>
      <p:ext uri="{BB962C8B-B14F-4D97-AF65-F5344CB8AC3E}">
        <p14:creationId xmlns:p14="http://schemas.microsoft.com/office/powerpoint/2010/main" val="336036604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1098</Words>
  <Application>Microsoft Office PowerPoint</Application>
  <PresentationFormat>On-screen Show (4:3)</PresentationFormat>
  <Paragraphs>125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Times New Roman</vt:lpstr>
      <vt:lpstr>Default Design</vt:lpstr>
      <vt:lpstr>The Accounting Cycle Capturing Economic Events</vt:lpstr>
      <vt:lpstr>The Ledger</vt:lpstr>
      <vt:lpstr>The Use of Accounts</vt:lpstr>
      <vt:lpstr>Debits &amp; Credits</vt:lpstr>
      <vt:lpstr>Debit and Credit Entries</vt:lpstr>
      <vt:lpstr>When these cash transactions are recorded in the Cash account, the receipts are listed on the debit side, and the payments are listed on the credit side. The dates of the transactions may also be listed, as shown in the following illustration:</vt:lpstr>
      <vt:lpstr>Determining the Balance of a T Account</vt:lpstr>
      <vt:lpstr>PowerPoint Presentation</vt:lpstr>
      <vt:lpstr>Debit Balances in Asset Accounts</vt:lpstr>
      <vt:lpstr>Debits &amp; Credits</vt:lpstr>
      <vt:lpstr>Concise Statement of the Debit and Credit Rules</vt:lpstr>
      <vt:lpstr>DOUBLE-ENTRY ACCOUNTING—THE EQUALITY OF DEBITS AND CREDITS</vt:lpstr>
      <vt:lpstr>PowerPoint Presentation</vt:lpstr>
      <vt:lpstr>PowerPoint Presentation</vt:lpstr>
      <vt:lpstr>The Journal </vt:lpstr>
      <vt:lpstr>The journal</vt:lpstr>
      <vt:lpstr>PowerPoint Presentation</vt:lpstr>
      <vt:lpstr>Recording a Transaction in the GENERAL JOURNAL</vt:lpstr>
      <vt:lpstr>POSTING JOURNAL ENTRIES TO THE LEDGER ACCOUNTS (AND HOW TO “READ” A JOURNAL ENTRY)</vt:lpstr>
      <vt:lpstr>Recording Balance Sheet Transactions: An Illustration</vt:lpstr>
      <vt:lpstr>PowerPoint Presentation</vt:lpstr>
      <vt:lpstr>PowerPoint Presentation</vt:lpstr>
      <vt:lpstr>Example</vt:lpstr>
      <vt:lpstr>Solution</vt:lpstr>
      <vt:lpstr>PowerPoint Presentation</vt:lpstr>
      <vt:lpstr>Dual Skill</vt:lpstr>
      <vt:lpstr>Impact on accounts</vt:lpstr>
      <vt:lpstr>Impact on accounts</vt:lpstr>
      <vt:lpstr>Liability Accounts</vt:lpstr>
      <vt:lpstr>Liability Accounts</vt:lpstr>
      <vt:lpstr>What do you need – debit or credit?</vt:lpstr>
      <vt:lpstr>What do you need – debit or credit?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Entries</dc:title>
  <dc:creator>Carol Springer</dc:creator>
  <cp:lastModifiedBy>SeemaBaji</cp:lastModifiedBy>
  <cp:revision>43</cp:revision>
  <dcterms:created xsi:type="dcterms:W3CDTF">2007-09-05T17:46:07Z</dcterms:created>
  <dcterms:modified xsi:type="dcterms:W3CDTF">2022-10-23T08:41:09Z</dcterms:modified>
</cp:coreProperties>
</file>