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274" r:id="rId8"/>
    <p:sldId id="275" r:id="rId9"/>
    <p:sldId id="276" r:id="rId10"/>
    <p:sldId id="277"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4413955-7F6D-457D-942A-B54B89F880E9}" type="slidenum">
              <a:rPr lang="en-US" altLang="en-US"/>
              <a:pPr>
                <a:defRPr/>
              </a:pPr>
              <a:t>‹#›</a:t>
            </a:fld>
            <a:endParaRPr lang="en-US" altLang="en-US"/>
          </a:p>
        </p:txBody>
      </p:sp>
    </p:spTree>
    <p:extLst>
      <p:ext uri="{BB962C8B-B14F-4D97-AF65-F5344CB8AC3E}">
        <p14:creationId xmlns:p14="http://schemas.microsoft.com/office/powerpoint/2010/main" val="160425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A918CF3-C8F1-48C7-915E-D3533097E15D}" type="slidenum">
              <a:rPr lang="en-US" altLang="en-US"/>
              <a:pPr>
                <a:defRPr/>
              </a:pPr>
              <a:t>‹#›</a:t>
            </a:fld>
            <a:endParaRPr lang="en-US" altLang="en-US"/>
          </a:p>
        </p:txBody>
      </p:sp>
    </p:spTree>
    <p:extLst>
      <p:ext uri="{BB962C8B-B14F-4D97-AF65-F5344CB8AC3E}">
        <p14:creationId xmlns:p14="http://schemas.microsoft.com/office/powerpoint/2010/main" val="296153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AEB84E5-C841-45ED-BEA5-4A9F4271B8E8}" type="slidenum">
              <a:rPr lang="en-US" altLang="en-US"/>
              <a:pPr>
                <a:defRPr/>
              </a:pPr>
              <a:t>‹#›</a:t>
            </a:fld>
            <a:endParaRPr lang="en-US" altLang="en-US"/>
          </a:p>
        </p:txBody>
      </p:sp>
    </p:spTree>
    <p:extLst>
      <p:ext uri="{BB962C8B-B14F-4D97-AF65-F5344CB8AC3E}">
        <p14:creationId xmlns:p14="http://schemas.microsoft.com/office/powerpoint/2010/main" val="296048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1024E87-DAA4-4EDC-90E9-1263ACE7EBAC}" type="slidenum">
              <a:rPr lang="en-US" altLang="en-US"/>
              <a:pPr>
                <a:defRPr/>
              </a:pPr>
              <a:t>‹#›</a:t>
            </a:fld>
            <a:endParaRPr lang="en-US" altLang="en-US"/>
          </a:p>
        </p:txBody>
      </p:sp>
    </p:spTree>
    <p:extLst>
      <p:ext uri="{BB962C8B-B14F-4D97-AF65-F5344CB8AC3E}">
        <p14:creationId xmlns:p14="http://schemas.microsoft.com/office/powerpoint/2010/main" val="34928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EDC76D0-399F-4357-97FB-7B816B6943CE}" type="slidenum">
              <a:rPr lang="en-US" altLang="en-US"/>
              <a:pPr>
                <a:defRPr/>
              </a:pPr>
              <a:t>‹#›</a:t>
            </a:fld>
            <a:endParaRPr lang="en-US" altLang="en-US"/>
          </a:p>
        </p:txBody>
      </p:sp>
    </p:spTree>
    <p:extLst>
      <p:ext uri="{BB962C8B-B14F-4D97-AF65-F5344CB8AC3E}">
        <p14:creationId xmlns:p14="http://schemas.microsoft.com/office/powerpoint/2010/main" val="414681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B7C2F0B-E3D3-49F0-A9B0-4A5A3A20DC75}" type="slidenum">
              <a:rPr lang="en-US" altLang="en-US"/>
              <a:pPr>
                <a:defRPr/>
              </a:pPr>
              <a:t>‹#›</a:t>
            </a:fld>
            <a:endParaRPr lang="en-US" altLang="en-US"/>
          </a:p>
        </p:txBody>
      </p:sp>
    </p:spTree>
    <p:extLst>
      <p:ext uri="{BB962C8B-B14F-4D97-AF65-F5344CB8AC3E}">
        <p14:creationId xmlns:p14="http://schemas.microsoft.com/office/powerpoint/2010/main" val="214266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2A04013-4E62-4BAA-B10F-FA311986F69C}" type="slidenum">
              <a:rPr lang="en-US" altLang="en-US"/>
              <a:pPr>
                <a:defRPr/>
              </a:pPr>
              <a:t>‹#›</a:t>
            </a:fld>
            <a:endParaRPr lang="en-US" altLang="en-US"/>
          </a:p>
        </p:txBody>
      </p:sp>
    </p:spTree>
    <p:extLst>
      <p:ext uri="{BB962C8B-B14F-4D97-AF65-F5344CB8AC3E}">
        <p14:creationId xmlns:p14="http://schemas.microsoft.com/office/powerpoint/2010/main" val="121985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A56D2FE-6F01-480E-A3A6-BAB23C187ED4}" type="slidenum">
              <a:rPr lang="en-US" altLang="en-US"/>
              <a:pPr>
                <a:defRPr/>
              </a:pPr>
              <a:t>‹#›</a:t>
            </a:fld>
            <a:endParaRPr lang="en-US" altLang="en-US"/>
          </a:p>
        </p:txBody>
      </p:sp>
    </p:spTree>
    <p:extLst>
      <p:ext uri="{BB962C8B-B14F-4D97-AF65-F5344CB8AC3E}">
        <p14:creationId xmlns:p14="http://schemas.microsoft.com/office/powerpoint/2010/main" val="229776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A695C70E-E3D9-4C46-87F4-9E4E72D80D6B}" type="slidenum">
              <a:rPr lang="en-US" altLang="en-US"/>
              <a:pPr>
                <a:defRPr/>
              </a:pPr>
              <a:t>‹#›</a:t>
            </a:fld>
            <a:endParaRPr lang="en-US" altLang="en-US"/>
          </a:p>
        </p:txBody>
      </p:sp>
    </p:spTree>
    <p:extLst>
      <p:ext uri="{BB962C8B-B14F-4D97-AF65-F5344CB8AC3E}">
        <p14:creationId xmlns:p14="http://schemas.microsoft.com/office/powerpoint/2010/main" val="227694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E58C43A1-678E-4497-BD8C-0180F983CBAA}" type="slidenum">
              <a:rPr lang="en-US" altLang="en-US"/>
              <a:pPr>
                <a:defRPr/>
              </a:pPr>
              <a:t>‹#›</a:t>
            </a:fld>
            <a:endParaRPr lang="en-US" altLang="en-US"/>
          </a:p>
        </p:txBody>
      </p:sp>
    </p:spTree>
    <p:extLst>
      <p:ext uri="{BB962C8B-B14F-4D97-AF65-F5344CB8AC3E}">
        <p14:creationId xmlns:p14="http://schemas.microsoft.com/office/powerpoint/2010/main" val="255127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DCF2509-2288-4B26-97CF-D91A0305A286}" type="slidenum">
              <a:rPr lang="en-US" altLang="en-US"/>
              <a:pPr>
                <a:defRPr/>
              </a:pPr>
              <a:t>‹#›</a:t>
            </a:fld>
            <a:endParaRPr lang="en-US" altLang="en-US"/>
          </a:p>
        </p:txBody>
      </p:sp>
    </p:spTree>
    <p:extLst>
      <p:ext uri="{BB962C8B-B14F-4D97-AF65-F5344CB8AC3E}">
        <p14:creationId xmlns:p14="http://schemas.microsoft.com/office/powerpoint/2010/main" val="155137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95FDE89-C111-4F6A-8DF2-0EA3324EB65B}" type="slidenum">
              <a:rPr lang="en-US" altLang="en-US"/>
              <a:pPr>
                <a:defRPr/>
              </a:pPr>
              <a:t>‹#›</a:t>
            </a:fld>
            <a:endParaRPr lang="en-US" altLang="en-US"/>
          </a:p>
        </p:txBody>
      </p:sp>
    </p:spTree>
    <p:extLst>
      <p:ext uri="{BB962C8B-B14F-4D97-AF65-F5344CB8AC3E}">
        <p14:creationId xmlns:p14="http://schemas.microsoft.com/office/powerpoint/2010/main" val="361765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0D8CF3C7-C093-4B33-AEBF-CCDB79A42A5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9200" y="838200"/>
            <a:ext cx="6858000" cy="3281363"/>
          </a:xfrm>
        </p:spPr>
        <p:txBody>
          <a:bodyPr/>
          <a:lstStyle/>
          <a:p>
            <a:r>
              <a:rPr lang="en-US" sz="3600" b="1" dirty="0" smtClean="0"/>
              <a:t>Lecture:4</a:t>
            </a:r>
            <a:r>
              <a:rPr lang="en-US" dirty="0" smtClean="0"/>
              <a:t/>
            </a:r>
            <a:br>
              <a:rPr lang="en-US" dirty="0" smtClean="0"/>
            </a:br>
            <a:r>
              <a:rPr lang="en-US" sz="4000" b="1" dirty="0" smtClean="0"/>
              <a:t>Financial statement: Cash flow statement</a:t>
            </a:r>
            <a:endParaRPr lang="en-US" sz="4000" b="1" dirty="0"/>
          </a:p>
        </p:txBody>
      </p:sp>
    </p:spTree>
    <p:extLst>
      <p:ext uri="{BB962C8B-B14F-4D97-AF65-F5344CB8AC3E}">
        <p14:creationId xmlns:p14="http://schemas.microsoft.com/office/powerpoint/2010/main" val="321782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US" sz="2400" b="1" dirty="0"/>
              <a:t>FINANCIAL </a:t>
            </a:r>
            <a:r>
              <a:rPr lang="en-US" sz="2400" b="1" dirty="0" smtClean="0"/>
              <a:t>STATEMENT ARTICULATION</a:t>
            </a:r>
            <a:endParaRPr lang="en-US" sz="2400" dirty="0"/>
          </a:p>
        </p:txBody>
      </p:sp>
      <p:pic>
        <p:nvPicPr>
          <p:cNvPr id="4" name="Picture 3"/>
          <p:cNvPicPr>
            <a:picLocks noChangeAspect="1"/>
          </p:cNvPicPr>
          <p:nvPr/>
        </p:nvPicPr>
        <p:blipFill>
          <a:blip r:embed="rId2"/>
          <a:stretch>
            <a:fillRect/>
          </a:stretch>
        </p:blipFill>
        <p:spPr>
          <a:xfrm>
            <a:off x="0" y="609601"/>
            <a:ext cx="9067800" cy="6275696"/>
          </a:xfrm>
          <a:prstGeom prst="rect">
            <a:avLst/>
          </a:prstGeom>
        </p:spPr>
      </p:pic>
    </p:spTree>
    <p:extLst>
      <p:ext uri="{BB962C8B-B14F-4D97-AF65-F5344CB8AC3E}">
        <p14:creationId xmlns:p14="http://schemas.microsoft.com/office/powerpoint/2010/main" val="187312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Three </a:t>
            </a:r>
            <a:r>
              <a:rPr lang="en-US" dirty="0">
                <a:latin typeface="Times New Roman" panose="02020603050405020304" pitchFamily="18" charset="0"/>
                <a:cs typeface="Times New Roman" panose="02020603050405020304" pitchFamily="18" charset="0"/>
              </a:rPr>
              <a:t>major financial statements are required for external reports, which are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ncome </a:t>
            </a:r>
            <a:r>
              <a:rPr lang="en-US" b="1" dirty="0">
                <a:latin typeface="Times New Roman" panose="02020603050405020304" pitchFamily="18" charset="0"/>
                <a:cs typeface="Times New Roman" panose="02020603050405020304" pitchFamily="18" charset="0"/>
              </a:rPr>
              <a:t>statement </a:t>
            </a:r>
            <a:r>
              <a:rPr lang="en-US" dirty="0">
                <a:latin typeface="Times New Roman" panose="02020603050405020304" pitchFamily="18" charset="0"/>
                <a:cs typeface="Times New Roman" panose="02020603050405020304" pitchFamily="18" charset="0"/>
              </a:rPr>
              <a:t>(statement of comprehensive </a:t>
            </a:r>
            <a:r>
              <a:rPr lang="en-US" dirty="0" smtClean="0">
                <a:latin typeface="Times New Roman" panose="02020603050405020304" pitchFamily="18" charset="0"/>
                <a:cs typeface="Times New Roman" panose="02020603050405020304" pitchFamily="18" charset="0"/>
              </a:rPr>
              <a:t>income)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Balance </a:t>
            </a:r>
            <a:r>
              <a:rPr lang="en-US" b="1" dirty="0" smtClean="0">
                <a:latin typeface="Times New Roman" panose="02020603050405020304" pitchFamily="18" charset="0"/>
                <a:cs typeface="Times New Roman" panose="02020603050405020304" pitchFamily="18" charset="0"/>
              </a:rPr>
              <a:t>Sheet </a:t>
            </a:r>
            <a:r>
              <a:rPr lang="en-US" dirty="0" smtClean="0">
                <a:latin typeface="Times New Roman" panose="02020603050405020304" pitchFamily="18" charset="0"/>
                <a:cs typeface="Times New Roman" panose="02020603050405020304" pitchFamily="18" charset="0"/>
              </a:rPr>
              <a:t>(statement </a:t>
            </a:r>
            <a:r>
              <a:rPr lang="en-US" dirty="0">
                <a:latin typeface="Times New Roman" panose="02020603050405020304" pitchFamily="18" charset="0"/>
                <a:cs typeface="Times New Roman" panose="02020603050405020304" pitchFamily="18" charset="0"/>
              </a:rPr>
              <a:t>of financial position) and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a:t>
            </a:r>
            <a:r>
              <a:rPr lang="en-US" b="1" dirty="0" smtClean="0">
                <a:latin typeface="Times New Roman" panose="02020603050405020304" pitchFamily="18" charset="0"/>
                <a:cs typeface="Times New Roman" panose="02020603050405020304" pitchFamily="18" charset="0"/>
              </a:rPr>
              <a:t>ash </a:t>
            </a:r>
            <a:r>
              <a:rPr lang="en-US" b="1" dirty="0">
                <a:latin typeface="Times New Roman" panose="02020603050405020304" pitchFamily="18" charset="0"/>
                <a:cs typeface="Times New Roman" panose="02020603050405020304" pitchFamily="18" charset="0"/>
              </a:rPr>
              <a:t>F</a:t>
            </a:r>
            <a:r>
              <a:rPr lang="en-US" b="1" dirty="0" smtClean="0">
                <a:latin typeface="Times New Roman" panose="02020603050405020304" pitchFamily="18" charset="0"/>
                <a:cs typeface="Times New Roman" panose="02020603050405020304" pitchFamily="18" charset="0"/>
              </a:rPr>
              <a:t>low </a:t>
            </a:r>
            <a:r>
              <a:rPr lang="en-US" dirty="0">
                <a:latin typeface="Times New Roman" panose="02020603050405020304" pitchFamily="18" charset="0"/>
                <a:cs typeface="Times New Roman" panose="02020603050405020304" pitchFamily="18" charset="0"/>
              </a:rPr>
              <a:t>statement (statement of cash flows)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56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Flow Statement</a:t>
            </a:r>
            <a:endParaRPr lang="en-US" dirty="0"/>
          </a:p>
        </p:txBody>
      </p:sp>
      <p:sp>
        <p:nvSpPr>
          <p:cNvPr id="3" name="Content Placeholder 2"/>
          <p:cNvSpPr>
            <a:spLocks noGrp="1"/>
          </p:cNvSpPr>
          <p:nvPr>
            <p:ph idx="1"/>
          </p:nvPr>
        </p:nvSpPr>
        <p:spPr>
          <a:xfrm>
            <a:off x="342900" y="1600200"/>
            <a:ext cx="8458200" cy="5105400"/>
          </a:xfrm>
        </p:spPr>
        <p:txBody>
          <a:bodyPr/>
          <a:lstStyle/>
          <a:p>
            <a:r>
              <a:rPr lang="en-US" dirty="0">
                <a:latin typeface="Times New Roman" panose="02020603050405020304" pitchFamily="18" charset="0"/>
                <a:cs typeface="Times New Roman" panose="02020603050405020304" pitchFamily="18" charset="0"/>
              </a:rPr>
              <a:t>The purpose of the</a:t>
            </a:r>
            <a:r>
              <a:rPr lang="en-US" b="1" dirty="0">
                <a:latin typeface="Times New Roman" panose="02020603050405020304" pitchFamily="18" charset="0"/>
                <a:cs typeface="Times New Roman" panose="02020603050405020304" pitchFamily="18" charset="0"/>
              </a:rPr>
              <a:t> cash flow statement </a:t>
            </a:r>
            <a:r>
              <a:rPr lang="en-US" dirty="0">
                <a:latin typeface="Times New Roman" panose="02020603050405020304" pitchFamily="18" charset="0"/>
                <a:cs typeface="Times New Roman" panose="02020603050405020304" pitchFamily="18" charset="0"/>
              </a:rPr>
              <a:t>is to highlight the major activities that directly and indirectly impact cash flows and hence affect the overall </a:t>
            </a:r>
            <a:r>
              <a:rPr lang="en-US" dirty="0" smtClean="0">
                <a:latin typeface="Times New Roman" panose="02020603050405020304" pitchFamily="18" charset="0"/>
                <a:cs typeface="Times New Roman" panose="02020603050405020304" pitchFamily="18" charset="0"/>
              </a:rPr>
              <a:t>cash </a:t>
            </a:r>
            <a:r>
              <a:rPr lang="en-US" dirty="0">
                <a:latin typeface="Times New Roman" panose="02020603050405020304" pitchFamily="18" charset="0"/>
                <a:cs typeface="Times New Roman" panose="02020603050405020304" pitchFamily="18" charset="0"/>
              </a:rPr>
              <a:t>balance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In summaries a </a:t>
            </a:r>
            <a:r>
              <a:rPr lang="en-US" dirty="0">
                <a:latin typeface="Times New Roman" panose="02020603050405020304" pitchFamily="18" charset="0"/>
                <a:cs typeface="Times New Roman" panose="02020603050405020304" pitchFamily="18" charset="0"/>
              </a:rPr>
              <a:t>firm’s cash receipts and cash payments during a period of time. Statements of cash flow classified into three sections</a:t>
            </a:r>
            <a:r>
              <a:rPr lang="en-US" dirty="0" smtClean="0"/>
              <a:t>:</a:t>
            </a:r>
          </a:p>
          <a:p>
            <a:r>
              <a:rPr lang="en-US" b="1" dirty="0"/>
              <a:t>Operating </a:t>
            </a:r>
            <a:r>
              <a:rPr lang="en-US" b="1" dirty="0" smtClean="0"/>
              <a:t>Activities, Investing </a:t>
            </a:r>
            <a:r>
              <a:rPr lang="en-US" b="1" dirty="0"/>
              <a:t>Activities </a:t>
            </a:r>
            <a:r>
              <a:rPr lang="en-US" b="1" dirty="0" smtClean="0"/>
              <a:t>and</a:t>
            </a:r>
            <a:r>
              <a:rPr lang="en-US" dirty="0"/>
              <a:t> </a:t>
            </a:r>
            <a:r>
              <a:rPr lang="en-US" b="1" dirty="0" smtClean="0"/>
              <a:t>Financing </a:t>
            </a:r>
            <a:r>
              <a:rPr lang="en-US" b="1" dirty="0"/>
              <a:t>Activities</a:t>
            </a:r>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91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770" y="478217"/>
            <a:ext cx="8229600" cy="1096962"/>
          </a:xfrm>
        </p:spPr>
        <p:txBody>
          <a:bodyPr/>
          <a:lstStyle/>
          <a:p>
            <a:r>
              <a:rPr lang="en-US" dirty="0"/>
              <a:t>Operating Activities</a:t>
            </a:r>
            <a:br>
              <a:rPr lang="en-US" dirty="0"/>
            </a:br>
            <a:endParaRPr lang="en-US" dirty="0"/>
          </a:p>
        </p:txBody>
      </p:sp>
      <p:sp>
        <p:nvSpPr>
          <p:cNvPr id="3" name="Content Placeholder 2"/>
          <p:cNvSpPr>
            <a:spLocks noGrp="1"/>
          </p:cNvSpPr>
          <p:nvPr>
            <p:ph idx="1"/>
          </p:nvPr>
        </p:nvSpPr>
        <p:spPr>
          <a:xfrm>
            <a:off x="486770" y="1600200"/>
            <a:ext cx="8229600" cy="4525963"/>
          </a:xfrm>
        </p:spPr>
        <p:txBody>
          <a:bodyPr/>
          <a:lstStyle/>
          <a:p>
            <a:r>
              <a:rPr lang="en-US" sz="2800" dirty="0">
                <a:latin typeface="Times New Roman" panose="02020603050405020304" pitchFamily="18" charset="0"/>
                <a:cs typeface="Times New Roman" panose="02020603050405020304" pitchFamily="18" charset="0"/>
              </a:rPr>
              <a:t>Following steps are used to calculate cash flow from operating </a:t>
            </a:r>
            <a:r>
              <a:rPr lang="en-US" sz="2800" dirty="0" smtClean="0">
                <a:latin typeface="Times New Roman" panose="02020603050405020304" pitchFamily="18" charset="0"/>
                <a:cs typeface="Times New Roman" panose="02020603050405020304" pitchFamily="18" charset="0"/>
              </a:rPr>
              <a:t>activities</a:t>
            </a:r>
          </a:p>
          <a:p>
            <a:r>
              <a:rPr lang="en-US" sz="2800" dirty="0">
                <a:latin typeface="Times New Roman" panose="02020603050405020304" pitchFamily="18" charset="0"/>
                <a:cs typeface="Times New Roman" panose="02020603050405020304" pitchFamily="18" charset="0"/>
              </a:rPr>
              <a:t>Start with net profit.</a:t>
            </a:r>
          </a:p>
          <a:p>
            <a:r>
              <a:rPr lang="en-US" sz="2800" dirty="0">
                <a:latin typeface="Times New Roman" panose="02020603050405020304" pitchFamily="18" charset="0"/>
                <a:cs typeface="Times New Roman" panose="02020603050405020304" pitchFamily="18" charset="0"/>
              </a:rPr>
              <a:t>Add non-cash expenses, such as depreciation, amortization and depletion that are already included in net income.</a:t>
            </a:r>
          </a:p>
          <a:p>
            <a:r>
              <a:rPr lang="en-US" sz="2800" dirty="0">
                <a:latin typeface="Times New Roman" panose="02020603050405020304" pitchFamily="18" charset="0"/>
                <a:cs typeface="Times New Roman" panose="02020603050405020304" pitchFamily="18" charset="0"/>
              </a:rPr>
              <a:t>Less non-cash gains, such as gain on sale of assets.</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52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3400"/>
            <a:ext cx="8229600" cy="6096000"/>
          </a:xfrm>
        </p:spPr>
        <p:txBody>
          <a:bodyPr/>
          <a:lstStyle/>
          <a:p>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or Less changes in working capital excluding short term borrowing (not payable and like nature) and cash equivalents (cash in hand, cash at bank and marketable securities). Working capital is current assets and current liabilities.</a:t>
            </a:r>
          </a:p>
          <a:p>
            <a:r>
              <a:rPr lang="en-US" dirty="0">
                <a:latin typeface="Times New Roman" panose="02020603050405020304" pitchFamily="18" charset="0"/>
                <a:cs typeface="Times New Roman" panose="02020603050405020304" pitchFamily="18" charset="0"/>
              </a:rPr>
              <a:t>Inflow of cash is any decrease in non-cash current asset or any increase in current liability. Outflow of cash is any increase in non-cash current asset or any decrease in current liability:</a:t>
            </a:r>
          </a:p>
          <a:p>
            <a:endParaRPr lang="en-US" dirty="0"/>
          </a:p>
        </p:txBody>
      </p:sp>
    </p:spTree>
    <p:extLst>
      <p:ext uri="{BB962C8B-B14F-4D97-AF65-F5344CB8AC3E}">
        <p14:creationId xmlns:p14="http://schemas.microsoft.com/office/powerpoint/2010/main" val="393352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a:t>Investing Activities</a:t>
            </a:r>
            <a:br>
              <a:rPr lang="en-US" dirty="0"/>
            </a:br>
            <a:endParaRPr lang="en-US" dirty="0"/>
          </a:p>
        </p:txBody>
      </p:sp>
      <p:sp>
        <p:nvSpPr>
          <p:cNvPr id="3" name="Content Placeholder 2"/>
          <p:cNvSpPr>
            <a:spLocks noGrp="1"/>
          </p:cNvSpPr>
          <p:nvPr>
            <p:ph idx="1"/>
          </p:nvPr>
        </p:nvSpPr>
        <p:spPr>
          <a:xfrm>
            <a:off x="486770" y="990600"/>
            <a:ext cx="8229600" cy="5410200"/>
          </a:xfrm>
        </p:spPr>
        <p:txBody>
          <a:bodyPr/>
          <a:lstStyle/>
          <a:p>
            <a:r>
              <a:rPr lang="en-US" sz="2800" dirty="0">
                <a:latin typeface="Times New Roman" panose="02020603050405020304" pitchFamily="18" charset="0"/>
                <a:cs typeface="Times New Roman" panose="02020603050405020304" pitchFamily="18" charset="0"/>
              </a:rPr>
              <a:t>Investing activities generally involve in the cash flows of non-current assets which are long term investment and fixed assets. Important accounts for investing activities show below</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smtClean="0">
              <a:latin typeface="Times New Roman" panose="02020603050405020304" pitchFamily="18" charset="0"/>
              <a:cs typeface="Times New Roman" panose="02020603050405020304" pitchFamily="18" charset="0"/>
            </a:endParaRPr>
          </a:p>
          <a:p>
            <a:r>
              <a:rPr lang="en-US" sz="2800" dirty="0"/>
              <a:t>Sales of </a:t>
            </a:r>
            <a:r>
              <a:rPr lang="en-US" sz="2800" dirty="0" smtClean="0"/>
              <a:t>machinery</a:t>
            </a:r>
          </a:p>
          <a:p>
            <a:r>
              <a:rPr lang="en-US" sz="2800" dirty="0"/>
              <a:t>Payment for long term </a:t>
            </a:r>
            <a:r>
              <a:rPr lang="en-US" sz="2800" dirty="0" smtClean="0"/>
              <a:t>investment</a:t>
            </a:r>
          </a:p>
          <a:p>
            <a:r>
              <a:rPr lang="en-US" sz="2800" dirty="0"/>
              <a:t>Cash paid to buy plant and </a:t>
            </a:r>
            <a:r>
              <a:rPr lang="en-US" sz="2800" dirty="0" smtClean="0"/>
              <a:t>equipment</a:t>
            </a:r>
          </a:p>
          <a:p>
            <a:r>
              <a:rPr lang="en-US" sz="2800" dirty="0"/>
              <a:t>Cash received from selling a building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27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Financing Activities</a:t>
            </a:r>
            <a:br>
              <a:rPr lang="en-US" dirty="0"/>
            </a:br>
            <a:endParaRPr lang="en-US" dirty="0"/>
          </a:p>
        </p:txBody>
      </p:sp>
      <p:sp>
        <p:nvSpPr>
          <p:cNvPr id="3" name="Content Placeholder 2"/>
          <p:cNvSpPr>
            <a:spLocks noGrp="1"/>
          </p:cNvSpPr>
          <p:nvPr>
            <p:ph idx="1"/>
          </p:nvPr>
        </p:nvSpPr>
        <p:spPr>
          <a:xfrm>
            <a:off x="457200" y="1143000"/>
            <a:ext cx="8229600" cy="4525963"/>
          </a:xfrm>
        </p:spPr>
        <p:txBody>
          <a:bodyPr/>
          <a:lstStyle/>
          <a:p>
            <a:r>
              <a:rPr lang="en-US" sz="2800" dirty="0">
                <a:latin typeface="Times New Roman" panose="02020603050405020304" pitchFamily="18" charset="0"/>
                <a:cs typeface="Times New Roman" panose="02020603050405020304" pitchFamily="18" charset="0"/>
              </a:rPr>
              <a:t>Financing activities involve cash flow of short term borrowing (not payable and like nature), long term liabilities shareholder’s equity and dividend</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err="1" smtClean="0">
                <a:latin typeface="Times New Roman" panose="02020603050405020304" pitchFamily="18" charset="0"/>
                <a:cs typeface="Times New Roman" panose="02020603050405020304" pitchFamily="18" charset="0"/>
              </a:rPr>
              <a:t>e.g</a:t>
            </a:r>
            <a:endParaRPr lang="en-US" sz="2800" dirty="0" smtClean="0">
              <a:latin typeface="Times New Roman" panose="02020603050405020304" pitchFamily="18" charset="0"/>
              <a:cs typeface="Times New Roman" panose="02020603050405020304" pitchFamily="18" charset="0"/>
            </a:endParaRPr>
          </a:p>
          <a:p>
            <a:r>
              <a:rPr lang="en-US" sz="2800" dirty="0" smtClean="0"/>
              <a:t>Issued preferred stock</a:t>
            </a:r>
          </a:p>
          <a:p>
            <a:r>
              <a:rPr lang="en-US" sz="2800" dirty="0" smtClean="0"/>
              <a:t>Repurchased of its own common stock</a:t>
            </a:r>
          </a:p>
          <a:p>
            <a:r>
              <a:rPr lang="en-US" sz="2800" dirty="0" smtClean="0"/>
              <a:t>Borrowed from a bank issuing a 5–year not</a:t>
            </a:r>
            <a:r>
              <a:rPr lang="en-US" sz="2800" b="1" i="1"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52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
            </a:r>
            <a:br>
              <a:rPr lang="en-US" dirty="0"/>
            </a:br>
            <a:r>
              <a:rPr lang="en-US" dirty="0"/>
              <a:t>Steps for cash flow statement</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t>Pdf ,lecture:4 ppt-8</a:t>
            </a:r>
            <a:endParaRPr lang="en-US" dirty="0"/>
          </a:p>
        </p:txBody>
      </p:sp>
    </p:spTree>
    <p:extLst>
      <p:ext uri="{BB962C8B-B14F-4D97-AF65-F5344CB8AC3E}">
        <p14:creationId xmlns:p14="http://schemas.microsoft.com/office/powerpoint/2010/main" val="71569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197"/>
            <a:ext cx="8229600" cy="972403"/>
          </a:xfrm>
        </p:spPr>
        <p:txBody>
          <a:bodyPr/>
          <a:lstStyle/>
          <a:p>
            <a:r>
              <a:rPr lang="en-US" dirty="0" smtClean="0"/>
              <a:t>Demonstration</a:t>
            </a:r>
            <a:endParaRPr lang="en-US" dirty="0"/>
          </a:p>
        </p:txBody>
      </p:sp>
      <p:pic>
        <p:nvPicPr>
          <p:cNvPr id="4" name="Content Placeholder 3"/>
          <p:cNvPicPr>
            <a:picLocks noGrp="1" noChangeAspect="1"/>
          </p:cNvPicPr>
          <p:nvPr>
            <p:ph idx="1"/>
          </p:nvPr>
        </p:nvPicPr>
        <p:blipFill>
          <a:blip r:embed="rId2"/>
          <a:stretch>
            <a:fillRect/>
          </a:stretch>
        </p:blipFill>
        <p:spPr>
          <a:xfrm>
            <a:off x="477672" y="990600"/>
            <a:ext cx="8209128" cy="5867400"/>
          </a:xfrm>
          <a:prstGeom prst="rect">
            <a:avLst/>
          </a:prstGeom>
        </p:spPr>
      </p:pic>
    </p:spTree>
    <p:extLst>
      <p:ext uri="{BB962C8B-B14F-4D97-AF65-F5344CB8AC3E}">
        <p14:creationId xmlns:p14="http://schemas.microsoft.com/office/powerpoint/2010/main" val="140618112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TotalTime>
  <Words>258</Words>
  <Application>Microsoft Office PowerPoint</Application>
  <PresentationFormat>On-screen Show (4:3)</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Default Design</vt:lpstr>
      <vt:lpstr>Lecture:4 Financial statement: Cash flow statement</vt:lpstr>
      <vt:lpstr>Agenda</vt:lpstr>
      <vt:lpstr>Cash Flow Statement</vt:lpstr>
      <vt:lpstr>Operating Activities </vt:lpstr>
      <vt:lpstr>PowerPoint Presentation</vt:lpstr>
      <vt:lpstr>Investing Activities </vt:lpstr>
      <vt:lpstr>Financing Activities </vt:lpstr>
      <vt:lpstr> Steps for cash flow statement</vt:lpstr>
      <vt:lpstr>Demonstration</vt:lpstr>
      <vt:lpstr>FINANCIAL STATEMENT ARTICULATION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Entries</dc:title>
  <dc:creator>Carol Springer</dc:creator>
  <cp:lastModifiedBy>SeemaBaji</cp:lastModifiedBy>
  <cp:revision>57</cp:revision>
  <dcterms:created xsi:type="dcterms:W3CDTF">2007-09-05T17:46:07Z</dcterms:created>
  <dcterms:modified xsi:type="dcterms:W3CDTF">2022-11-09T15:57:20Z</dcterms:modified>
</cp:coreProperties>
</file>