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6B7D-63FE-63A6-B5A5-776AEFCB1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7DC67-F988-C9EE-1B7C-37C689315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738582-D4AB-E38D-79E3-808D93D8DA7A}"/>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5" name="Footer Placeholder 4">
            <a:extLst>
              <a:ext uri="{FF2B5EF4-FFF2-40B4-BE49-F238E27FC236}">
                <a16:creationId xmlns:a16="http://schemas.microsoft.com/office/drawing/2014/main" id="{91316B8A-4B86-1A31-2D00-4A79362AE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73290-2A7A-2F91-3AE6-30CBE870CB54}"/>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311144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3D82-61CD-0284-EAFB-5C23288FBD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9790A1-A21F-6B8D-C24B-56944A216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E9FD9-7835-A685-C98B-9E55D0274D95}"/>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5" name="Footer Placeholder 4">
            <a:extLst>
              <a:ext uri="{FF2B5EF4-FFF2-40B4-BE49-F238E27FC236}">
                <a16:creationId xmlns:a16="http://schemas.microsoft.com/office/drawing/2014/main" id="{6A198EF7-237E-FC23-C8B8-AD2C23F14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8F63D-96DB-B9C6-0A76-9482CEB49EF5}"/>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400231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ED0AE5-443C-2177-7070-B5E86540DC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6ED000-1ED1-E8C2-43F9-7D011A192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B2BC1-ECAE-98F4-B07A-0A3035128587}"/>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5" name="Footer Placeholder 4">
            <a:extLst>
              <a:ext uri="{FF2B5EF4-FFF2-40B4-BE49-F238E27FC236}">
                <a16:creationId xmlns:a16="http://schemas.microsoft.com/office/drawing/2014/main" id="{6D5C215A-AA22-1BF7-9B3E-6DE1825B4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1BCCC-876F-4A27-80C1-25E5D17546A4}"/>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187219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DB62-B862-7D51-06DF-36F480DB2A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3714AC-D18A-AAFD-F120-6C82C1109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D41A0-B122-612A-95B8-F961A86AF896}"/>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5" name="Footer Placeholder 4">
            <a:extLst>
              <a:ext uri="{FF2B5EF4-FFF2-40B4-BE49-F238E27FC236}">
                <a16:creationId xmlns:a16="http://schemas.microsoft.com/office/drawing/2014/main" id="{AAA7BDFF-65B2-C9B0-A788-515FEC7A1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AD3E0-107F-2FCC-BE23-707311208943}"/>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363364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C653-DCC4-14E8-A8D4-98177685C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32932-C787-B467-4DBD-7946FBBCE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CB866-707E-6306-C3BB-D3EB4D55B2F2}"/>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5" name="Footer Placeholder 4">
            <a:extLst>
              <a:ext uri="{FF2B5EF4-FFF2-40B4-BE49-F238E27FC236}">
                <a16:creationId xmlns:a16="http://schemas.microsoft.com/office/drawing/2014/main" id="{8A12C798-8F80-AD6B-A072-FFC5C0A79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D7BC3-AFDD-329F-A1C1-1470A11DF564}"/>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311554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73CA-DD5A-A2B7-4565-7A5ED978B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DFFC5-0015-D6A9-A783-20154E42E1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AE3CA-742B-D84E-F64D-FE61779A0E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903917-8339-CE7F-A99F-ED430CF7A49B}"/>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6" name="Footer Placeholder 5">
            <a:extLst>
              <a:ext uri="{FF2B5EF4-FFF2-40B4-BE49-F238E27FC236}">
                <a16:creationId xmlns:a16="http://schemas.microsoft.com/office/drawing/2014/main" id="{0411A476-6858-BBB3-3E24-B481C8BDA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309C9-D1D8-C6DD-78F2-9A152EDF40EA}"/>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83561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DB6E-9374-6092-F24B-471EC2B0C6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5E1B6-9F1D-D171-7CEB-34F48256C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AE003-DF4E-D425-6396-F827397BF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C816A4-F522-7F1E-11DE-21CBFA31A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6CFB6-661B-9028-491F-EA8BB7A8E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67622C-6813-ECF8-F9B5-EAE7F4659036}"/>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8" name="Footer Placeholder 7">
            <a:extLst>
              <a:ext uri="{FF2B5EF4-FFF2-40B4-BE49-F238E27FC236}">
                <a16:creationId xmlns:a16="http://schemas.microsoft.com/office/drawing/2014/main" id="{564759F2-17D5-E39B-D04A-D5C3CF06AA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2A82C9-F23C-BE02-F5B8-3F376B0C2301}"/>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36962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DF2D-5713-8593-186E-CA36E18E51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19D177-B997-ED9B-9194-EFA2491A7497}"/>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4" name="Footer Placeholder 3">
            <a:extLst>
              <a:ext uri="{FF2B5EF4-FFF2-40B4-BE49-F238E27FC236}">
                <a16:creationId xmlns:a16="http://schemas.microsoft.com/office/drawing/2014/main" id="{63EEB7C9-957B-1C97-4744-98CEAE66FB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2B9219-6ED4-53FD-7C0E-584DB22A82A3}"/>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33527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831E3-679F-7821-C0EC-0F681D14D21A}"/>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3" name="Footer Placeholder 2">
            <a:extLst>
              <a:ext uri="{FF2B5EF4-FFF2-40B4-BE49-F238E27FC236}">
                <a16:creationId xmlns:a16="http://schemas.microsoft.com/office/drawing/2014/main" id="{4584E24D-BCE0-601D-6C20-98CC407729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E1DB11-3902-4C74-7B31-9370EA5B6485}"/>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207564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ADF-987C-050C-3023-2AF08A515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B57708-9008-46CA-7A91-5EA74387A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EFB8C0-6B62-E455-4026-62FA4130C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B422F-1D20-B68A-8E79-0AA4437AFC2A}"/>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6" name="Footer Placeholder 5">
            <a:extLst>
              <a:ext uri="{FF2B5EF4-FFF2-40B4-BE49-F238E27FC236}">
                <a16:creationId xmlns:a16="http://schemas.microsoft.com/office/drawing/2014/main" id="{4B46445B-691B-3ED9-409F-5B61A3A2B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C9604B-C5C7-98AB-71F9-F51A233601B2}"/>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393174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3EAE-1264-0D38-E035-DD9EC9A47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10F54-4C11-A223-E318-F2ABED366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D4ADA-2708-B98B-B187-E5B89CEF2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AFFB7-9D9B-2E34-B3ED-16CBCADE9BF5}"/>
              </a:ext>
            </a:extLst>
          </p:cNvPr>
          <p:cNvSpPr>
            <a:spLocks noGrp="1"/>
          </p:cNvSpPr>
          <p:nvPr>
            <p:ph type="dt" sz="half" idx="10"/>
          </p:nvPr>
        </p:nvSpPr>
        <p:spPr/>
        <p:txBody>
          <a:bodyPr/>
          <a:lstStyle/>
          <a:p>
            <a:fld id="{E95F9A8C-F660-4CBA-8ECA-45CE7F3EFE87}" type="datetimeFigureOut">
              <a:rPr lang="en-US" smtClean="0"/>
              <a:t>12/21/2022</a:t>
            </a:fld>
            <a:endParaRPr lang="en-US"/>
          </a:p>
        </p:txBody>
      </p:sp>
      <p:sp>
        <p:nvSpPr>
          <p:cNvPr id="6" name="Footer Placeholder 5">
            <a:extLst>
              <a:ext uri="{FF2B5EF4-FFF2-40B4-BE49-F238E27FC236}">
                <a16:creationId xmlns:a16="http://schemas.microsoft.com/office/drawing/2014/main" id="{E33B8692-2309-B912-9D10-FCCA5B83A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F8A08-A644-4DDD-5B1C-4AB1ADDAA897}"/>
              </a:ext>
            </a:extLst>
          </p:cNvPr>
          <p:cNvSpPr>
            <a:spLocks noGrp="1"/>
          </p:cNvSpPr>
          <p:nvPr>
            <p:ph type="sldNum" sz="quarter" idx="12"/>
          </p:nvPr>
        </p:nvSpPr>
        <p:spPr/>
        <p:txBody>
          <a:bodyPr/>
          <a:lstStyle/>
          <a:p>
            <a:fld id="{A7D96695-B764-468B-B9CC-155F5E8FE484}" type="slidenum">
              <a:rPr lang="en-US" smtClean="0"/>
              <a:t>‹#›</a:t>
            </a:fld>
            <a:endParaRPr lang="en-US"/>
          </a:p>
        </p:txBody>
      </p:sp>
    </p:spTree>
    <p:extLst>
      <p:ext uri="{BB962C8B-B14F-4D97-AF65-F5344CB8AC3E}">
        <p14:creationId xmlns:p14="http://schemas.microsoft.com/office/powerpoint/2010/main" val="20514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7E127-8E29-330D-3A68-6719FBD67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111C5F-CCD0-BA50-60E3-1909CEDB8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4AA80-9520-CB22-A6A7-3DD3C8E6FA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F9A8C-F660-4CBA-8ECA-45CE7F3EFE87}" type="datetimeFigureOut">
              <a:rPr lang="en-US" smtClean="0"/>
              <a:t>12/21/2022</a:t>
            </a:fld>
            <a:endParaRPr lang="en-US"/>
          </a:p>
        </p:txBody>
      </p:sp>
      <p:sp>
        <p:nvSpPr>
          <p:cNvPr id="5" name="Footer Placeholder 4">
            <a:extLst>
              <a:ext uri="{FF2B5EF4-FFF2-40B4-BE49-F238E27FC236}">
                <a16:creationId xmlns:a16="http://schemas.microsoft.com/office/drawing/2014/main" id="{1C68E606-5E82-718E-337A-6EB8840374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37CBA6-37D3-C9E7-2DE9-FE18277EF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96695-B764-468B-B9CC-155F5E8FE484}" type="slidenum">
              <a:rPr lang="en-US" smtClean="0"/>
              <a:t>‹#›</a:t>
            </a:fld>
            <a:endParaRPr lang="en-US"/>
          </a:p>
        </p:txBody>
      </p:sp>
    </p:spTree>
    <p:extLst>
      <p:ext uri="{BB962C8B-B14F-4D97-AF65-F5344CB8AC3E}">
        <p14:creationId xmlns:p14="http://schemas.microsoft.com/office/powerpoint/2010/main" val="231904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31EB-9F56-4FA2-101F-53D4BB744176}"/>
              </a:ext>
            </a:extLst>
          </p:cNvPr>
          <p:cNvSpPr>
            <a:spLocks noGrp="1"/>
          </p:cNvSpPr>
          <p:nvPr>
            <p:ph type="ctrTitle"/>
          </p:nvPr>
        </p:nvSpPr>
        <p:spPr/>
        <p:txBody>
          <a:bodyPr/>
          <a:lstStyle/>
          <a:p>
            <a:r>
              <a:rPr lang="en-US" dirty="0"/>
              <a:t>	SETS </a:t>
            </a:r>
          </a:p>
        </p:txBody>
      </p:sp>
      <p:sp>
        <p:nvSpPr>
          <p:cNvPr id="3" name="Subtitle 2">
            <a:extLst>
              <a:ext uri="{FF2B5EF4-FFF2-40B4-BE49-F238E27FC236}">
                <a16:creationId xmlns:a16="http://schemas.microsoft.com/office/drawing/2014/main" id="{6CDE1DBF-B610-082F-680F-674C6E934A6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62110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E55BC-D46C-56BB-51D1-A45176ED2EE8}"/>
              </a:ext>
            </a:extLst>
          </p:cNvPr>
          <p:cNvSpPr txBox="1"/>
          <p:nvPr/>
        </p:nvSpPr>
        <p:spPr>
          <a:xfrm>
            <a:off x="1099930" y="874643"/>
            <a:ext cx="7288696"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effectLst/>
                <a:latin typeface="Times New Roman" panose="02020603050405020304" pitchFamily="18" charset="0"/>
              </a:rPr>
              <a:t>Let </a:t>
            </a:r>
            <a:r>
              <a:rPr lang="en-US" sz="2400" dirty="0">
                <a:effectLst/>
                <a:latin typeface="Arial" panose="020B0604020202020204" pitchFamily="34" charset="0"/>
              </a:rPr>
              <a:t>S </a:t>
            </a:r>
            <a:r>
              <a:rPr lang="en-US" sz="2400" dirty="0">
                <a:effectLst/>
                <a:latin typeface="Times New Roman" panose="02020603050405020304" pitchFamily="18" charset="0"/>
              </a:rPr>
              <a:t>be a set. If there are exactly </a:t>
            </a:r>
            <a:r>
              <a:rPr lang="en-US" sz="2400" dirty="0">
                <a:effectLst/>
                <a:latin typeface="Arial" panose="020B0604020202020204" pitchFamily="34" charset="0"/>
              </a:rPr>
              <a:t>n </a:t>
            </a:r>
            <a:r>
              <a:rPr lang="en-US" sz="2400" dirty="0">
                <a:effectLst/>
                <a:latin typeface="Times New Roman" panose="02020603050405020304" pitchFamily="18" charset="0"/>
              </a:rPr>
              <a:t>distinct elements in </a:t>
            </a:r>
            <a:r>
              <a:rPr lang="en-US" sz="2400" dirty="0">
                <a:effectLst/>
                <a:latin typeface="Arial" panose="020B0604020202020204" pitchFamily="34" charset="0"/>
              </a:rPr>
              <a:t>S </a:t>
            </a:r>
            <a:r>
              <a:rPr lang="en-US" sz="2400" dirty="0">
                <a:effectLst/>
                <a:latin typeface="Times New Roman" panose="02020603050405020304" pitchFamily="18" charset="0"/>
              </a:rPr>
              <a:t>where </a:t>
            </a:r>
            <a:r>
              <a:rPr lang="en-US" sz="2400" dirty="0">
                <a:effectLst/>
                <a:latin typeface="Arial" panose="020B0604020202020204" pitchFamily="34" charset="0"/>
              </a:rPr>
              <a:t>n </a:t>
            </a:r>
            <a:r>
              <a:rPr lang="en-US" sz="2400" dirty="0">
                <a:effectLst/>
                <a:latin typeface="Times New Roman" panose="02020603050405020304" pitchFamily="18" charset="0"/>
              </a:rPr>
              <a:t>is a nonnegative integer, we say that </a:t>
            </a:r>
            <a:r>
              <a:rPr lang="en-US" sz="2400" dirty="0">
                <a:effectLst/>
                <a:latin typeface="Arial" panose="020B0604020202020204" pitchFamily="34" charset="0"/>
              </a:rPr>
              <a:t>S </a:t>
            </a:r>
            <a:r>
              <a:rPr lang="en-US" sz="2400" dirty="0">
                <a:effectLst/>
                <a:latin typeface="Times New Roman" panose="02020603050405020304" pitchFamily="18" charset="0"/>
              </a:rPr>
              <a:t>is a finite set and that </a:t>
            </a:r>
            <a:r>
              <a:rPr lang="en-US" sz="2400" dirty="0">
                <a:effectLst/>
                <a:latin typeface="Arial" panose="020B0604020202020204" pitchFamily="34" charset="0"/>
              </a:rPr>
              <a:t>n </a:t>
            </a:r>
            <a:r>
              <a:rPr lang="en-US" sz="2400" dirty="0">
                <a:effectLst/>
                <a:latin typeface="Times New Roman" panose="02020603050405020304" pitchFamily="18" charset="0"/>
              </a:rPr>
              <a:t>is the cardinality of </a:t>
            </a:r>
            <a:r>
              <a:rPr lang="en-US" sz="2400" dirty="0">
                <a:effectLst/>
                <a:latin typeface="Arial" panose="020B0604020202020204" pitchFamily="34" charset="0"/>
              </a:rPr>
              <a:t>S</a:t>
            </a:r>
            <a:r>
              <a:rPr lang="en-US" sz="2400" dirty="0">
                <a:effectLst/>
                <a:latin typeface="Times New Roman" panose="02020603050405020304" pitchFamily="18" charset="0"/>
              </a:rPr>
              <a:t>. The cardinality of </a:t>
            </a:r>
            <a:r>
              <a:rPr lang="en-US" sz="2400" dirty="0">
                <a:effectLst/>
                <a:latin typeface="Arial" panose="020B0604020202020204" pitchFamily="34" charset="0"/>
              </a:rPr>
              <a:t>S </a:t>
            </a:r>
            <a:r>
              <a:rPr lang="en-US" sz="2400" dirty="0">
                <a:effectLst/>
                <a:latin typeface="Times New Roman" panose="02020603050405020304" pitchFamily="18" charset="0"/>
              </a:rPr>
              <a:t>is denoted</a:t>
            </a:r>
            <a:br>
              <a:rPr lang="en-US" sz="2400" dirty="0"/>
            </a:br>
            <a:r>
              <a:rPr lang="en-US" sz="2400" dirty="0">
                <a:effectLst/>
                <a:latin typeface="Times New Roman" panose="02020603050405020304" pitchFamily="18" charset="0"/>
              </a:rPr>
              <a:t>by </a:t>
            </a:r>
            <a:r>
              <a:rPr lang="en-US" sz="2400" dirty="0">
                <a:effectLst/>
                <a:latin typeface="Arial" panose="020B0604020202020204" pitchFamily="34" charset="0"/>
              </a:rPr>
              <a:t>|S|</a:t>
            </a:r>
            <a:r>
              <a:rPr lang="en-US" sz="2400" dirty="0">
                <a:effectLst/>
                <a:latin typeface="Times New Roman" panose="02020603050405020304" pitchFamily="18" charset="0"/>
              </a:rPr>
              <a:t>.</a:t>
            </a:r>
          </a:p>
          <a:p>
            <a:endParaRPr lang="en-US" sz="2400" dirty="0">
              <a:latin typeface="Times New Roman" panose="02020603050405020304" pitchFamily="18" charset="0"/>
            </a:endParaRPr>
          </a:p>
          <a:p>
            <a:r>
              <a:rPr lang="en-US" sz="2400" dirty="0">
                <a:effectLst/>
                <a:latin typeface="Times New Roman" panose="02020603050405020304" pitchFamily="18" charset="0"/>
              </a:rPr>
              <a:t>Let </a:t>
            </a:r>
            <a:r>
              <a:rPr lang="en-US" sz="2400" dirty="0">
                <a:effectLst/>
                <a:latin typeface="Arial" panose="020B0604020202020204" pitchFamily="34" charset="0"/>
              </a:rPr>
              <a:t>A </a:t>
            </a:r>
            <a:r>
              <a:rPr lang="en-US" sz="2400" dirty="0">
                <a:effectLst/>
                <a:latin typeface="Times New Roman" panose="02020603050405020304" pitchFamily="18" charset="0"/>
              </a:rPr>
              <a:t>be the set of odd positive integers less than 10. Then </a:t>
            </a:r>
            <a:r>
              <a:rPr lang="en-US" sz="2400" dirty="0">
                <a:effectLst/>
                <a:latin typeface="Arial" panose="020B0604020202020204" pitchFamily="34" charset="0"/>
              </a:rPr>
              <a:t>|A| = </a:t>
            </a:r>
            <a:r>
              <a:rPr lang="en-US" sz="2400" dirty="0">
                <a:effectLst/>
                <a:latin typeface="Times New Roman" panose="02020603050405020304" pitchFamily="18" charset="0"/>
              </a:rPr>
              <a:t>5.</a:t>
            </a:r>
            <a:br>
              <a:rPr lang="en-US" sz="2400" dirty="0"/>
            </a:br>
            <a:br>
              <a:rPr lang="en-US" sz="2400" dirty="0"/>
            </a:br>
            <a:r>
              <a:rPr lang="en-US" sz="2400" dirty="0">
                <a:effectLst/>
                <a:latin typeface="Times New Roman" panose="02020603050405020304" pitchFamily="18" charset="0"/>
              </a:rPr>
              <a:t>Let </a:t>
            </a:r>
            <a:r>
              <a:rPr lang="en-US" sz="2400" dirty="0">
                <a:effectLst/>
                <a:latin typeface="Arial" panose="020B0604020202020204" pitchFamily="34" charset="0"/>
              </a:rPr>
              <a:t>S </a:t>
            </a:r>
            <a:r>
              <a:rPr lang="en-US" sz="2400" dirty="0">
                <a:effectLst/>
                <a:latin typeface="Times New Roman" panose="02020603050405020304" pitchFamily="18" charset="0"/>
              </a:rPr>
              <a:t>be the set of letters in the English alphabet. Then </a:t>
            </a:r>
            <a:r>
              <a:rPr lang="en-US" sz="2400" dirty="0">
                <a:effectLst/>
                <a:latin typeface="Arial" panose="020B0604020202020204" pitchFamily="34" charset="0"/>
              </a:rPr>
              <a:t>|S| = </a:t>
            </a:r>
            <a:r>
              <a:rPr lang="en-US" sz="2400" dirty="0">
                <a:effectLst/>
                <a:latin typeface="Times New Roman" panose="02020603050405020304" pitchFamily="18" charset="0"/>
              </a:rPr>
              <a:t>26.</a:t>
            </a:r>
            <a:br>
              <a:rPr lang="en-US" sz="2400" dirty="0"/>
            </a:br>
            <a:br>
              <a:rPr lang="en-US" sz="2400" dirty="0"/>
            </a:br>
            <a:r>
              <a:rPr lang="en-US" sz="2400" dirty="0">
                <a:effectLst/>
                <a:latin typeface="Times New Roman" panose="02020603050405020304" pitchFamily="18" charset="0"/>
              </a:rPr>
              <a:t>Because the null set has no elements, it follows that </a:t>
            </a:r>
            <a:r>
              <a:rPr lang="en-US" sz="2400" dirty="0">
                <a:effectLst/>
                <a:latin typeface="Arial" panose="020B0604020202020204" pitchFamily="34" charset="0"/>
              </a:rPr>
              <a:t>|∅| = </a:t>
            </a:r>
            <a:r>
              <a:rPr lang="en-US" sz="2400" dirty="0">
                <a:effectLst/>
                <a:latin typeface="Times New Roman" panose="02020603050405020304" pitchFamily="18" charset="0"/>
              </a:rPr>
              <a:t>0.</a:t>
            </a:r>
            <a:endParaRPr lang="en-US" sz="2400" dirty="0"/>
          </a:p>
        </p:txBody>
      </p:sp>
    </p:spTree>
    <p:extLst>
      <p:ext uri="{BB962C8B-B14F-4D97-AF65-F5344CB8AC3E}">
        <p14:creationId xmlns:p14="http://schemas.microsoft.com/office/powerpoint/2010/main" val="417861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A8AB6E-E54C-CF5A-4F72-F620ED0BCC61}"/>
              </a:ext>
            </a:extLst>
          </p:cNvPr>
          <p:cNvSpPr txBox="1"/>
          <p:nvPr/>
        </p:nvSpPr>
        <p:spPr>
          <a:xfrm>
            <a:off x="1258956" y="172278"/>
            <a:ext cx="9210261" cy="532453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effectLst/>
                <a:latin typeface="Times New Roman" panose="02020603050405020304" pitchFamily="18" charset="0"/>
              </a:rPr>
              <a:t>Given a set </a:t>
            </a:r>
            <a:r>
              <a:rPr lang="en-US" sz="2000" dirty="0">
                <a:effectLst/>
                <a:latin typeface="Arial" panose="020B0604020202020204" pitchFamily="34" charset="0"/>
              </a:rPr>
              <a:t>S</a:t>
            </a:r>
            <a:r>
              <a:rPr lang="en-US" sz="2000" dirty="0">
                <a:effectLst/>
                <a:latin typeface="Times New Roman" panose="02020603050405020304" pitchFamily="18" charset="0"/>
              </a:rPr>
              <a:t>, the power set of </a:t>
            </a:r>
            <a:r>
              <a:rPr lang="en-US" sz="2000" dirty="0">
                <a:effectLst/>
                <a:latin typeface="Arial" panose="020B0604020202020204" pitchFamily="34" charset="0"/>
              </a:rPr>
              <a:t>S </a:t>
            </a:r>
            <a:r>
              <a:rPr lang="en-US" sz="2000" dirty="0">
                <a:effectLst/>
                <a:latin typeface="Times New Roman" panose="02020603050405020304" pitchFamily="18" charset="0"/>
              </a:rPr>
              <a:t>is the set of all subsets of the set </a:t>
            </a:r>
            <a:r>
              <a:rPr lang="en-US" sz="2000" dirty="0">
                <a:effectLst/>
                <a:latin typeface="Arial" panose="020B0604020202020204" pitchFamily="34" charset="0"/>
              </a:rPr>
              <a:t>S</a:t>
            </a:r>
            <a:r>
              <a:rPr lang="en-US" sz="2000" dirty="0">
                <a:effectLst/>
                <a:latin typeface="Times New Roman" panose="02020603050405020304" pitchFamily="18" charset="0"/>
              </a:rPr>
              <a:t>. The power set of </a:t>
            </a:r>
            <a:r>
              <a:rPr lang="en-US" sz="2000" dirty="0">
                <a:effectLst/>
                <a:latin typeface="Arial" panose="020B0604020202020204" pitchFamily="34" charset="0"/>
              </a:rPr>
              <a:t>S </a:t>
            </a:r>
            <a:r>
              <a:rPr lang="en-US" sz="2000" dirty="0">
                <a:effectLst/>
                <a:latin typeface="Times New Roman" panose="02020603050405020304" pitchFamily="18" charset="0"/>
              </a:rPr>
              <a:t>is denoted by </a:t>
            </a:r>
            <a:r>
              <a:rPr lang="en-US" sz="2000" dirty="0">
                <a:effectLst/>
                <a:latin typeface="Courier New" panose="02070309020205020404" pitchFamily="49" charset="0"/>
              </a:rPr>
              <a:t>P</a:t>
            </a:r>
            <a:r>
              <a:rPr lang="en-US" sz="2000" dirty="0">
                <a:effectLst/>
                <a:latin typeface="Arial" panose="020B0604020202020204" pitchFamily="34" charset="0"/>
              </a:rPr>
              <a:t>(S).</a:t>
            </a:r>
          </a:p>
          <a:p>
            <a:endParaRPr lang="en-US" sz="2000" dirty="0">
              <a:latin typeface="Arial" panose="020B0604020202020204" pitchFamily="34" charset="0"/>
            </a:endParaRPr>
          </a:p>
          <a:p>
            <a:pPr marL="285750" indent="-285750">
              <a:buFont typeface="Wingdings" panose="05000000000000000000" pitchFamily="2" charset="2"/>
              <a:buChar char="Ø"/>
            </a:pPr>
            <a:r>
              <a:rPr lang="en-US" sz="2000" dirty="0">
                <a:effectLst/>
                <a:latin typeface="Times New Roman" panose="02020603050405020304" pitchFamily="18" charset="0"/>
              </a:rPr>
              <a:t>What is the power set of the set </a:t>
            </a:r>
            <a:r>
              <a:rPr lang="en-US" sz="2000" dirty="0">
                <a:effectLst/>
                <a:latin typeface="Arial" panose="020B0604020202020204" pitchFamily="34" charset="0"/>
              </a:rPr>
              <a:t>{</a:t>
            </a:r>
            <a:r>
              <a:rPr lang="en-US" sz="2000" dirty="0">
                <a:effectLst/>
                <a:latin typeface="Times New Roman" panose="02020603050405020304" pitchFamily="18" charset="0"/>
              </a:rPr>
              <a:t>0</a:t>
            </a:r>
            <a:r>
              <a:rPr lang="en-US" sz="2000" dirty="0">
                <a:effectLst/>
                <a:latin typeface="Arial" panose="020B0604020202020204" pitchFamily="34" charset="0"/>
              </a:rPr>
              <a:t>, </a:t>
            </a:r>
            <a:r>
              <a:rPr lang="en-US" sz="2000" dirty="0">
                <a:effectLst/>
                <a:latin typeface="Times New Roman" panose="02020603050405020304" pitchFamily="18" charset="0"/>
              </a:rPr>
              <a:t>1</a:t>
            </a:r>
            <a:r>
              <a:rPr lang="en-US" sz="2000" dirty="0">
                <a:effectLst/>
                <a:latin typeface="Arial" panose="020B0604020202020204" pitchFamily="34" charset="0"/>
              </a:rPr>
              <a:t>, </a:t>
            </a:r>
            <a:r>
              <a:rPr lang="en-US" sz="2000" dirty="0">
                <a:effectLst/>
                <a:latin typeface="Times New Roman" panose="02020603050405020304" pitchFamily="18" charset="0"/>
              </a:rPr>
              <a:t>2</a:t>
            </a:r>
            <a:r>
              <a:rPr lang="en-US" sz="2000" dirty="0">
                <a:effectLst/>
                <a:latin typeface="Arial" panose="020B0604020202020204" pitchFamily="34" charset="0"/>
              </a:rPr>
              <a:t>}</a:t>
            </a:r>
            <a:r>
              <a:rPr lang="en-US" sz="2000" dirty="0">
                <a:effectLst/>
                <a:latin typeface="Times New Roman" panose="02020603050405020304" pitchFamily="18" charset="0"/>
              </a:rPr>
              <a:t>?</a:t>
            </a:r>
            <a:br>
              <a:rPr lang="en-US" sz="2000" dirty="0"/>
            </a:br>
            <a:r>
              <a:rPr lang="en-US" sz="2000" dirty="0">
                <a:effectLst/>
                <a:latin typeface="Times New Roman" panose="02020603050405020304" pitchFamily="18" charset="0"/>
              </a:rPr>
              <a:t>Solution: The power set </a:t>
            </a:r>
            <a:r>
              <a:rPr lang="en-US" sz="2000" dirty="0">
                <a:effectLst/>
                <a:latin typeface="Courier New" panose="02070309020205020404" pitchFamily="49" charset="0"/>
              </a:rPr>
              <a:t>P</a:t>
            </a:r>
            <a:r>
              <a:rPr lang="en-US" sz="2000" dirty="0">
                <a:effectLst/>
                <a:latin typeface="Arial" panose="020B0604020202020204" pitchFamily="34" charset="0"/>
              </a:rPr>
              <a:t>({</a:t>
            </a:r>
            <a:r>
              <a:rPr lang="en-US" sz="2000" dirty="0">
                <a:effectLst/>
                <a:latin typeface="Times New Roman" panose="02020603050405020304" pitchFamily="18" charset="0"/>
              </a:rPr>
              <a:t>0</a:t>
            </a:r>
            <a:r>
              <a:rPr lang="en-US" sz="2000" dirty="0">
                <a:effectLst/>
                <a:latin typeface="Arial" panose="020B0604020202020204" pitchFamily="34" charset="0"/>
              </a:rPr>
              <a:t>, </a:t>
            </a:r>
            <a:r>
              <a:rPr lang="en-US" sz="2000" dirty="0">
                <a:effectLst/>
                <a:latin typeface="Times New Roman" panose="02020603050405020304" pitchFamily="18" charset="0"/>
              </a:rPr>
              <a:t>1</a:t>
            </a:r>
            <a:r>
              <a:rPr lang="en-US" sz="2000" dirty="0">
                <a:effectLst/>
                <a:latin typeface="Arial" panose="020B0604020202020204" pitchFamily="34" charset="0"/>
              </a:rPr>
              <a:t>, </a:t>
            </a:r>
            <a:r>
              <a:rPr lang="en-US" sz="2000" dirty="0">
                <a:effectLst/>
                <a:latin typeface="Times New Roman" panose="02020603050405020304" pitchFamily="18" charset="0"/>
              </a:rPr>
              <a:t>2</a:t>
            </a:r>
            <a:r>
              <a:rPr lang="en-US" sz="2000" dirty="0">
                <a:effectLst/>
                <a:latin typeface="Arial" panose="020B0604020202020204" pitchFamily="34" charset="0"/>
              </a:rPr>
              <a:t>}) </a:t>
            </a:r>
            <a:r>
              <a:rPr lang="en-US" sz="2000" dirty="0">
                <a:effectLst/>
                <a:latin typeface="Times New Roman" panose="02020603050405020304" pitchFamily="18" charset="0"/>
              </a:rPr>
              <a:t>is the set of all subsets of </a:t>
            </a:r>
            <a:r>
              <a:rPr lang="en-US" sz="2000" dirty="0">
                <a:effectLst/>
                <a:latin typeface="Arial" panose="020B0604020202020204" pitchFamily="34" charset="0"/>
              </a:rPr>
              <a:t>{</a:t>
            </a:r>
            <a:r>
              <a:rPr lang="en-US" sz="2000" dirty="0">
                <a:effectLst/>
                <a:latin typeface="Times New Roman" panose="02020603050405020304" pitchFamily="18" charset="0"/>
              </a:rPr>
              <a:t>0</a:t>
            </a:r>
            <a:r>
              <a:rPr lang="en-US" sz="2000" dirty="0">
                <a:effectLst/>
                <a:latin typeface="Arial" panose="020B0604020202020204" pitchFamily="34" charset="0"/>
              </a:rPr>
              <a:t>, </a:t>
            </a:r>
            <a:r>
              <a:rPr lang="en-US" sz="2000" dirty="0">
                <a:effectLst/>
                <a:latin typeface="Times New Roman" panose="02020603050405020304" pitchFamily="18" charset="0"/>
              </a:rPr>
              <a:t>1</a:t>
            </a:r>
            <a:r>
              <a:rPr lang="en-US" sz="2000" dirty="0">
                <a:effectLst/>
                <a:latin typeface="Arial" panose="020B0604020202020204" pitchFamily="34" charset="0"/>
              </a:rPr>
              <a:t>, </a:t>
            </a:r>
            <a:r>
              <a:rPr lang="en-US" sz="2000" dirty="0">
                <a:effectLst/>
                <a:latin typeface="Times New Roman" panose="02020603050405020304" pitchFamily="18" charset="0"/>
              </a:rPr>
              <a:t>2</a:t>
            </a:r>
            <a:r>
              <a:rPr lang="en-US" sz="2000" dirty="0">
                <a:effectLst/>
                <a:latin typeface="Arial" panose="020B0604020202020204" pitchFamily="34" charset="0"/>
              </a:rPr>
              <a:t>}</a:t>
            </a:r>
            <a:r>
              <a:rPr lang="en-US" sz="2000" dirty="0">
                <a:effectLst/>
                <a:latin typeface="Times New Roman" panose="02020603050405020304" pitchFamily="18" charset="0"/>
              </a:rPr>
              <a:t>. Hence,</a:t>
            </a:r>
            <a:br>
              <a:rPr lang="en-US" sz="2000" dirty="0"/>
            </a:br>
            <a:r>
              <a:rPr lang="en-US" sz="2000" dirty="0">
                <a:effectLst/>
                <a:latin typeface="Courier New" panose="02070309020205020404" pitchFamily="49" charset="0"/>
              </a:rPr>
              <a:t>P</a:t>
            </a:r>
            <a:r>
              <a:rPr lang="en-US" sz="2000" dirty="0">
                <a:effectLst/>
                <a:latin typeface="Arial" panose="020B0604020202020204" pitchFamily="34" charset="0"/>
              </a:rPr>
              <a:t>({</a:t>
            </a:r>
            <a:r>
              <a:rPr lang="en-US" sz="2000" dirty="0">
                <a:effectLst/>
                <a:latin typeface="Times New Roman" panose="02020603050405020304" pitchFamily="18" charset="0"/>
              </a:rPr>
              <a:t>0</a:t>
            </a:r>
            <a:r>
              <a:rPr lang="en-US" sz="2000" dirty="0">
                <a:effectLst/>
                <a:latin typeface="Arial" panose="020B0604020202020204" pitchFamily="34" charset="0"/>
              </a:rPr>
              <a:t>, </a:t>
            </a:r>
            <a:r>
              <a:rPr lang="en-US" sz="2000" dirty="0">
                <a:effectLst/>
                <a:latin typeface="Times New Roman" panose="02020603050405020304" pitchFamily="18" charset="0"/>
              </a:rPr>
              <a:t>1</a:t>
            </a:r>
            <a:r>
              <a:rPr lang="en-US" sz="2000" dirty="0">
                <a:effectLst/>
                <a:latin typeface="Arial" panose="020B0604020202020204" pitchFamily="34" charset="0"/>
              </a:rPr>
              <a:t>, </a:t>
            </a:r>
            <a:r>
              <a:rPr lang="en-US" sz="2000" dirty="0">
                <a:effectLst/>
                <a:latin typeface="Times New Roman" panose="02020603050405020304" pitchFamily="18" charset="0"/>
              </a:rPr>
              <a:t>2</a:t>
            </a:r>
            <a:r>
              <a:rPr lang="en-US" sz="2000" dirty="0">
                <a:effectLst/>
                <a:latin typeface="Arial" panose="020B0604020202020204" pitchFamily="34" charset="0"/>
              </a:rPr>
              <a:t>}) = {∅, {</a:t>
            </a:r>
            <a:r>
              <a:rPr lang="en-US" sz="2000" dirty="0">
                <a:effectLst/>
                <a:latin typeface="Times New Roman" panose="02020603050405020304" pitchFamily="18" charset="0"/>
              </a:rPr>
              <a:t>0</a:t>
            </a:r>
            <a:r>
              <a:rPr lang="en-US" sz="2000" dirty="0">
                <a:effectLst/>
                <a:latin typeface="Arial" panose="020B0604020202020204" pitchFamily="34" charset="0"/>
              </a:rPr>
              <a:t>}, {</a:t>
            </a:r>
            <a:r>
              <a:rPr lang="en-US" sz="2000" dirty="0">
                <a:effectLst/>
                <a:latin typeface="Times New Roman" panose="02020603050405020304" pitchFamily="18" charset="0"/>
              </a:rPr>
              <a:t>1</a:t>
            </a:r>
            <a:r>
              <a:rPr lang="en-US" sz="2000" dirty="0">
                <a:effectLst/>
                <a:latin typeface="Arial" panose="020B0604020202020204" pitchFamily="34" charset="0"/>
              </a:rPr>
              <a:t>}, {</a:t>
            </a:r>
            <a:r>
              <a:rPr lang="en-US" sz="2000" dirty="0">
                <a:effectLst/>
                <a:latin typeface="Times New Roman" panose="02020603050405020304" pitchFamily="18" charset="0"/>
              </a:rPr>
              <a:t>2</a:t>
            </a:r>
            <a:r>
              <a:rPr lang="en-US" sz="2000" dirty="0">
                <a:effectLst/>
                <a:latin typeface="Arial" panose="020B0604020202020204" pitchFamily="34" charset="0"/>
              </a:rPr>
              <a:t>}, {</a:t>
            </a:r>
            <a:r>
              <a:rPr lang="en-US" sz="2000" dirty="0">
                <a:effectLst/>
                <a:latin typeface="Times New Roman" panose="02020603050405020304" pitchFamily="18" charset="0"/>
              </a:rPr>
              <a:t>0</a:t>
            </a:r>
            <a:r>
              <a:rPr lang="en-US" sz="2000" dirty="0">
                <a:effectLst/>
                <a:latin typeface="Arial" panose="020B0604020202020204" pitchFamily="34" charset="0"/>
              </a:rPr>
              <a:t>, </a:t>
            </a:r>
            <a:r>
              <a:rPr lang="en-US" sz="2000" dirty="0">
                <a:effectLst/>
                <a:latin typeface="Times New Roman" panose="02020603050405020304" pitchFamily="18" charset="0"/>
              </a:rPr>
              <a:t>1</a:t>
            </a:r>
            <a:r>
              <a:rPr lang="en-US" sz="2000" dirty="0">
                <a:effectLst/>
                <a:latin typeface="Arial" panose="020B0604020202020204" pitchFamily="34" charset="0"/>
              </a:rPr>
              <a:t>}, {</a:t>
            </a:r>
            <a:r>
              <a:rPr lang="en-US" sz="2000" dirty="0">
                <a:effectLst/>
                <a:latin typeface="Times New Roman" panose="02020603050405020304" pitchFamily="18" charset="0"/>
              </a:rPr>
              <a:t>0</a:t>
            </a:r>
            <a:r>
              <a:rPr lang="en-US" sz="2000" dirty="0">
                <a:effectLst/>
                <a:latin typeface="Arial" panose="020B0604020202020204" pitchFamily="34" charset="0"/>
              </a:rPr>
              <a:t>, </a:t>
            </a:r>
            <a:r>
              <a:rPr lang="en-US" sz="2000" dirty="0">
                <a:effectLst/>
                <a:latin typeface="Times New Roman" panose="02020603050405020304" pitchFamily="18" charset="0"/>
              </a:rPr>
              <a:t>2</a:t>
            </a:r>
            <a:r>
              <a:rPr lang="en-US" sz="2000" dirty="0">
                <a:effectLst/>
                <a:latin typeface="Arial" panose="020B0604020202020204" pitchFamily="34" charset="0"/>
              </a:rPr>
              <a:t>}, {</a:t>
            </a:r>
            <a:r>
              <a:rPr lang="en-US" sz="2000" dirty="0">
                <a:effectLst/>
                <a:latin typeface="Times New Roman" panose="02020603050405020304" pitchFamily="18" charset="0"/>
              </a:rPr>
              <a:t>1</a:t>
            </a:r>
            <a:r>
              <a:rPr lang="en-US" sz="2000" dirty="0">
                <a:effectLst/>
                <a:latin typeface="Arial" panose="020B0604020202020204" pitchFamily="34" charset="0"/>
              </a:rPr>
              <a:t>, </a:t>
            </a:r>
            <a:r>
              <a:rPr lang="en-US" sz="2000" dirty="0">
                <a:effectLst/>
                <a:latin typeface="Times New Roman" panose="02020603050405020304" pitchFamily="18" charset="0"/>
              </a:rPr>
              <a:t>2</a:t>
            </a:r>
            <a:r>
              <a:rPr lang="en-US" sz="2000" dirty="0">
                <a:effectLst/>
                <a:latin typeface="Arial" panose="020B0604020202020204" pitchFamily="34" charset="0"/>
              </a:rPr>
              <a:t>}, {</a:t>
            </a:r>
            <a:r>
              <a:rPr lang="en-US" sz="2000" dirty="0">
                <a:effectLst/>
                <a:latin typeface="Times New Roman" panose="02020603050405020304" pitchFamily="18" charset="0"/>
              </a:rPr>
              <a:t>0</a:t>
            </a:r>
            <a:r>
              <a:rPr lang="en-US" sz="2000" dirty="0">
                <a:effectLst/>
                <a:latin typeface="Arial" panose="020B0604020202020204" pitchFamily="34" charset="0"/>
              </a:rPr>
              <a:t>, </a:t>
            </a:r>
            <a:r>
              <a:rPr lang="en-US" sz="2000" dirty="0">
                <a:effectLst/>
                <a:latin typeface="Times New Roman" panose="02020603050405020304" pitchFamily="18" charset="0"/>
              </a:rPr>
              <a:t>1</a:t>
            </a:r>
            <a:r>
              <a:rPr lang="en-US" sz="2000" dirty="0">
                <a:effectLst/>
                <a:latin typeface="Arial" panose="020B0604020202020204" pitchFamily="34" charset="0"/>
              </a:rPr>
              <a:t>, </a:t>
            </a:r>
            <a:r>
              <a:rPr lang="en-US" sz="2000" dirty="0">
                <a:effectLst/>
                <a:latin typeface="Times New Roman" panose="02020603050405020304" pitchFamily="18" charset="0"/>
              </a:rPr>
              <a:t>2</a:t>
            </a:r>
            <a:r>
              <a:rPr lang="en-US" sz="2000" dirty="0">
                <a:effectLst/>
                <a:latin typeface="Arial" panose="020B0604020202020204" pitchFamily="34" charset="0"/>
              </a:rPr>
              <a:t>}}.</a:t>
            </a:r>
            <a:br>
              <a:rPr lang="en-US" sz="2000" dirty="0"/>
            </a:br>
            <a:r>
              <a:rPr lang="en-US" sz="2000" dirty="0">
                <a:effectLst/>
                <a:latin typeface="Times New Roman" panose="02020603050405020304" pitchFamily="18" charset="0"/>
              </a:rPr>
              <a:t>Note that the empty set and the set itself are members of this set of subsets.</a:t>
            </a:r>
            <a:br>
              <a:rPr lang="en-US" sz="2000" dirty="0"/>
            </a:br>
            <a:br>
              <a:rPr lang="en-US" sz="2000" dirty="0"/>
            </a:br>
            <a:r>
              <a:rPr lang="en-US" sz="2000" dirty="0">
                <a:effectLst/>
                <a:latin typeface="Times New Roman" panose="02020603050405020304" pitchFamily="18" charset="0"/>
              </a:rPr>
              <a:t>EXAMPLE 15 What is the power set of the empty set? What is the power set of the set </a:t>
            </a:r>
            <a:r>
              <a:rPr lang="en-US" sz="2000" dirty="0">
                <a:effectLst/>
                <a:latin typeface="Arial" panose="020B0604020202020204" pitchFamily="34" charset="0"/>
              </a:rPr>
              <a:t>{∅}</a:t>
            </a:r>
            <a:r>
              <a:rPr lang="en-US" sz="2000" dirty="0">
                <a:effectLst/>
                <a:latin typeface="Times New Roman" panose="02020603050405020304" pitchFamily="18" charset="0"/>
              </a:rPr>
              <a:t>?</a:t>
            </a:r>
            <a:br>
              <a:rPr lang="en-US" sz="2000" dirty="0"/>
            </a:br>
            <a:r>
              <a:rPr lang="en-US" sz="2000" dirty="0">
                <a:effectLst/>
                <a:latin typeface="Times New Roman" panose="02020603050405020304" pitchFamily="18" charset="0"/>
              </a:rPr>
              <a:t>Solution: The empty set has exactly one subset, namely, itself. Consequently,</a:t>
            </a:r>
            <a:br>
              <a:rPr lang="en-US" sz="2000" dirty="0"/>
            </a:br>
            <a:r>
              <a:rPr lang="en-US" sz="2000" dirty="0">
                <a:effectLst/>
                <a:latin typeface="Courier New" panose="02070309020205020404" pitchFamily="49" charset="0"/>
              </a:rPr>
              <a:t>P</a:t>
            </a:r>
            <a:r>
              <a:rPr lang="en-US" sz="2000" dirty="0">
                <a:effectLst/>
                <a:latin typeface="Arial" panose="020B0604020202020204" pitchFamily="34" charset="0"/>
              </a:rPr>
              <a:t>(∅) = {∅}.</a:t>
            </a:r>
            <a:br>
              <a:rPr lang="en-US" sz="2000" dirty="0"/>
            </a:br>
            <a:r>
              <a:rPr lang="en-US" sz="2000" dirty="0">
                <a:effectLst/>
                <a:latin typeface="Times New Roman" panose="02020603050405020304" pitchFamily="18" charset="0"/>
              </a:rPr>
              <a:t>The set </a:t>
            </a:r>
            <a:r>
              <a:rPr lang="en-US" sz="2000" dirty="0">
                <a:effectLst/>
                <a:latin typeface="Arial" panose="020B0604020202020204" pitchFamily="34" charset="0"/>
              </a:rPr>
              <a:t>{∅} </a:t>
            </a:r>
            <a:r>
              <a:rPr lang="en-US" sz="2000" dirty="0">
                <a:effectLst/>
                <a:latin typeface="Times New Roman" panose="02020603050405020304" pitchFamily="18" charset="0"/>
              </a:rPr>
              <a:t>has exactly two subsets, namely, </a:t>
            </a:r>
            <a:r>
              <a:rPr lang="en-US" sz="2000" dirty="0">
                <a:effectLst/>
                <a:latin typeface="Arial" panose="020B0604020202020204" pitchFamily="34" charset="0"/>
              </a:rPr>
              <a:t>∅ </a:t>
            </a:r>
            <a:r>
              <a:rPr lang="en-US" sz="2000" dirty="0">
                <a:effectLst/>
                <a:latin typeface="Times New Roman" panose="02020603050405020304" pitchFamily="18" charset="0"/>
              </a:rPr>
              <a:t>and the set </a:t>
            </a:r>
            <a:r>
              <a:rPr lang="en-US" sz="2000" dirty="0">
                <a:effectLst/>
                <a:latin typeface="Arial" panose="020B0604020202020204" pitchFamily="34" charset="0"/>
              </a:rPr>
              <a:t>{∅} </a:t>
            </a:r>
            <a:r>
              <a:rPr lang="en-US" sz="2000" dirty="0">
                <a:effectLst/>
                <a:latin typeface="Times New Roman" panose="02020603050405020304" pitchFamily="18" charset="0"/>
              </a:rPr>
              <a:t>itself. Therefore,</a:t>
            </a:r>
            <a:br>
              <a:rPr lang="en-US" sz="2000" dirty="0"/>
            </a:br>
            <a:r>
              <a:rPr lang="en-US" sz="2000" dirty="0">
                <a:effectLst/>
                <a:latin typeface="Courier New" panose="02070309020205020404" pitchFamily="49" charset="0"/>
              </a:rPr>
              <a:t>P</a:t>
            </a:r>
            <a:r>
              <a:rPr lang="en-US" sz="2000" dirty="0">
                <a:effectLst/>
                <a:latin typeface="Arial" panose="020B0604020202020204" pitchFamily="34" charset="0"/>
              </a:rPr>
              <a:t>({∅}) = {∅, {∅}}.</a:t>
            </a:r>
            <a:br>
              <a:rPr lang="en-US" sz="2000" dirty="0"/>
            </a:br>
            <a:br>
              <a:rPr lang="en-US" sz="2000" dirty="0"/>
            </a:br>
            <a:r>
              <a:rPr lang="en-US" sz="2000" dirty="0">
                <a:effectLst/>
                <a:latin typeface="Times New Roman" panose="02020603050405020304" pitchFamily="18" charset="0"/>
              </a:rPr>
              <a:t>If a set has </a:t>
            </a:r>
            <a:r>
              <a:rPr lang="en-US" sz="2000" dirty="0">
                <a:effectLst/>
                <a:latin typeface="Arial" panose="020B0604020202020204" pitchFamily="34" charset="0"/>
              </a:rPr>
              <a:t>n </a:t>
            </a:r>
            <a:r>
              <a:rPr lang="en-US" sz="2000" dirty="0">
                <a:effectLst/>
                <a:latin typeface="Times New Roman" panose="02020603050405020304" pitchFamily="18" charset="0"/>
              </a:rPr>
              <a:t>elements, then its power set has 2</a:t>
            </a:r>
            <a:r>
              <a:rPr lang="en-US" sz="2000" dirty="0">
                <a:effectLst/>
                <a:latin typeface="Arial" panose="020B0604020202020204" pitchFamily="34" charset="0"/>
              </a:rPr>
              <a:t>n </a:t>
            </a:r>
            <a:r>
              <a:rPr lang="en-US" sz="2000" dirty="0">
                <a:effectLst/>
                <a:latin typeface="Times New Roman" panose="02020603050405020304" pitchFamily="18" charset="0"/>
              </a:rPr>
              <a:t>elements. We will demonstrate this fact in several ways in subsequent sections of the text.</a:t>
            </a:r>
            <a:endParaRPr lang="en-US" sz="2000" dirty="0"/>
          </a:p>
        </p:txBody>
      </p:sp>
    </p:spTree>
    <p:extLst>
      <p:ext uri="{BB962C8B-B14F-4D97-AF65-F5344CB8AC3E}">
        <p14:creationId xmlns:p14="http://schemas.microsoft.com/office/powerpoint/2010/main" val="255208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FB848-531C-916A-A3E5-830586B64AC2}"/>
              </a:ext>
            </a:extLst>
          </p:cNvPr>
          <p:cNvSpPr txBox="1"/>
          <p:nvPr/>
        </p:nvSpPr>
        <p:spPr>
          <a:xfrm>
            <a:off x="808383" y="622852"/>
            <a:ext cx="9846365" cy="4893647"/>
          </a:xfrm>
          <a:prstGeom prst="rect">
            <a:avLst/>
          </a:prstGeom>
          <a:noFill/>
        </p:spPr>
        <p:txBody>
          <a:bodyPr wrap="square" rtlCol="0">
            <a:spAutoFit/>
          </a:bodyPr>
          <a:lstStyle/>
          <a:p>
            <a:r>
              <a:rPr lang="en-US" sz="2400" dirty="0">
                <a:effectLst/>
                <a:latin typeface="Times New Roman" panose="02020603050405020304" pitchFamily="18" charset="0"/>
              </a:rPr>
              <a:t>Cartesian Products</a:t>
            </a:r>
            <a:br>
              <a:rPr lang="en-US" sz="2400" dirty="0"/>
            </a:br>
            <a:r>
              <a:rPr lang="en-US" sz="2400" dirty="0">
                <a:effectLst/>
                <a:latin typeface="Times New Roman" panose="02020603050405020304" pitchFamily="18" charset="0"/>
              </a:rPr>
              <a:t>The order of elements in a collection is often important. Because sets are unordered, a different</a:t>
            </a:r>
            <a:br>
              <a:rPr lang="en-US" sz="2400" dirty="0"/>
            </a:br>
            <a:r>
              <a:rPr lang="en-US" sz="2400" dirty="0">
                <a:effectLst/>
                <a:latin typeface="Times New Roman" panose="02020603050405020304" pitchFamily="18" charset="0"/>
              </a:rPr>
              <a:t>structure is needed to represent ordered collections. This is provided by ordered n-tuples.</a:t>
            </a:r>
            <a:br>
              <a:rPr lang="en-US" sz="2400" dirty="0"/>
            </a:br>
            <a:endParaRPr lang="en-US" sz="2400" dirty="0"/>
          </a:p>
          <a:p>
            <a:pPr marL="342900" indent="-342900">
              <a:buFont typeface="Wingdings" panose="05000000000000000000" pitchFamily="2" charset="2"/>
              <a:buChar char="Ø"/>
            </a:pPr>
            <a:r>
              <a:rPr lang="en-US" sz="2400" dirty="0">
                <a:effectLst/>
                <a:latin typeface="Times New Roman" panose="02020603050405020304" pitchFamily="18" charset="0"/>
              </a:rPr>
              <a:t>The ordered n-tuple </a:t>
            </a:r>
            <a:r>
              <a:rPr lang="en-US" sz="2400" dirty="0">
                <a:effectLst/>
                <a:latin typeface="Arial" panose="020B0604020202020204" pitchFamily="34" charset="0"/>
              </a:rPr>
              <a:t>(a</a:t>
            </a:r>
            <a:r>
              <a:rPr lang="en-US" sz="2400" dirty="0">
                <a:effectLst/>
                <a:latin typeface="Times New Roman" panose="02020603050405020304" pitchFamily="18" charset="0"/>
              </a:rPr>
              <a:t>1</a:t>
            </a:r>
            <a:r>
              <a:rPr lang="en-US" sz="2400" dirty="0">
                <a:effectLst/>
                <a:latin typeface="Arial" panose="020B0604020202020204" pitchFamily="34" charset="0"/>
              </a:rPr>
              <a:t>, a</a:t>
            </a:r>
            <a:r>
              <a:rPr lang="en-US" sz="2400" dirty="0">
                <a:effectLst/>
                <a:latin typeface="Times New Roman" panose="02020603050405020304" pitchFamily="18" charset="0"/>
              </a:rPr>
              <a:t>2</a:t>
            </a:r>
            <a:r>
              <a:rPr lang="en-US" sz="2400" dirty="0">
                <a:effectLst/>
                <a:latin typeface="Arial" panose="020B0604020202020204" pitchFamily="34" charset="0"/>
              </a:rPr>
              <a:t>, . . . , an ) </a:t>
            </a:r>
            <a:r>
              <a:rPr lang="en-US" sz="2400" dirty="0">
                <a:effectLst/>
                <a:latin typeface="Times New Roman" panose="02020603050405020304" pitchFamily="18" charset="0"/>
              </a:rPr>
              <a:t>is the ordered collection that has </a:t>
            </a:r>
            <a:r>
              <a:rPr lang="en-US" sz="2400" dirty="0">
                <a:effectLst/>
                <a:latin typeface="Arial" panose="020B0604020202020204" pitchFamily="34" charset="0"/>
              </a:rPr>
              <a:t>a</a:t>
            </a:r>
            <a:r>
              <a:rPr lang="en-US" sz="2400" dirty="0">
                <a:effectLst/>
                <a:latin typeface="Times New Roman" panose="02020603050405020304" pitchFamily="18" charset="0"/>
              </a:rPr>
              <a:t>1 as its first element,</a:t>
            </a:r>
            <a:br>
              <a:rPr lang="en-US" sz="2400" dirty="0"/>
            </a:br>
            <a:r>
              <a:rPr lang="en-US" sz="2400" dirty="0">
                <a:effectLst/>
                <a:latin typeface="Arial" panose="020B0604020202020204" pitchFamily="34" charset="0"/>
              </a:rPr>
              <a:t>a</a:t>
            </a:r>
            <a:r>
              <a:rPr lang="en-US" sz="2400" dirty="0">
                <a:effectLst/>
                <a:latin typeface="Times New Roman" panose="02020603050405020304" pitchFamily="18" charset="0"/>
              </a:rPr>
              <a:t>2 as its second element</a:t>
            </a:r>
            <a:r>
              <a:rPr lang="en-US" sz="2400" dirty="0">
                <a:effectLst/>
                <a:latin typeface="Arial" panose="020B0604020202020204" pitchFamily="34" charset="0"/>
              </a:rPr>
              <a:t>, . . . , </a:t>
            </a:r>
            <a:r>
              <a:rPr lang="en-US" sz="2400" dirty="0">
                <a:effectLst/>
                <a:latin typeface="Times New Roman" panose="02020603050405020304" pitchFamily="18" charset="0"/>
              </a:rPr>
              <a:t>and </a:t>
            </a:r>
            <a:r>
              <a:rPr lang="en-US" sz="2400" dirty="0">
                <a:effectLst/>
                <a:latin typeface="Arial" panose="020B0604020202020204" pitchFamily="34" charset="0"/>
              </a:rPr>
              <a:t>an </a:t>
            </a:r>
            <a:r>
              <a:rPr lang="en-US" sz="2400" dirty="0">
                <a:effectLst/>
                <a:latin typeface="Times New Roman" panose="02020603050405020304" pitchFamily="18" charset="0"/>
              </a:rPr>
              <a:t>as its </a:t>
            </a:r>
            <a:r>
              <a:rPr lang="en-US" sz="2400" dirty="0">
                <a:effectLst/>
                <a:latin typeface="Arial" panose="020B0604020202020204" pitchFamily="34" charset="0"/>
              </a:rPr>
              <a:t>n</a:t>
            </a:r>
            <a:r>
              <a:rPr lang="en-US" sz="2400" dirty="0">
                <a:effectLst/>
                <a:latin typeface="Times New Roman" panose="02020603050405020304" pitchFamily="18" charset="0"/>
              </a:rPr>
              <a:t>th element.</a:t>
            </a:r>
          </a:p>
          <a:p>
            <a:endParaRPr lang="en-US" sz="2400" dirty="0">
              <a:latin typeface="Times New Roman" panose="02020603050405020304" pitchFamily="18" charset="0"/>
            </a:endParaRPr>
          </a:p>
          <a:p>
            <a:r>
              <a:rPr lang="en-US" sz="2400" dirty="0">
                <a:effectLst/>
                <a:latin typeface="Times New Roman" panose="02020603050405020304" pitchFamily="18" charset="0"/>
              </a:rPr>
              <a:t>What is the Cartesian product of </a:t>
            </a:r>
            <a:r>
              <a:rPr lang="en-US" sz="2400" dirty="0">
                <a:effectLst/>
                <a:latin typeface="Arial" panose="020B0604020202020204" pitchFamily="34" charset="0"/>
              </a:rPr>
              <a:t>A =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and </a:t>
            </a:r>
            <a:r>
              <a:rPr lang="en-US" sz="2400" dirty="0">
                <a:effectLst/>
                <a:latin typeface="Arial" panose="020B0604020202020204" pitchFamily="34" charset="0"/>
              </a:rPr>
              <a:t>B = {a, b, c}</a:t>
            </a:r>
            <a:r>
              <a:rPr lang="en-US" sz="2400" dirty="0">
                <a:effectLst/>
                <a:latin typeface="Times New Roman" panose="02020603050405020304" pitchFamily="18" charset="0"/>
              </a:rPr>
              <a:t>?</a:t>
            </a:r>
            <a:br>
              <a:rPr lang="en-US" sz="2400" dirty="0"/>
            </a:br>
            <a:r>
              <a:rPr lang="en-US" sz="2400" dirty="0">
                <a:effectLst/>
                <a:latin typeface="Times New Roman" panose="02020603050405020304" pitchFamily="18" charset="0"/>
              </a:rPr>
              <a:t>Solution: The Cartesian product </a:t>
            </a:r>
            <a:r>
              <a:rPr lang="en-US" sz="2400" dirty="0">
                <a:effectLst/>
                <a:latin typeface="Arial" panose="020B0604020202020204" pitchFamily="34" charset="0"/>
              </a:rPr>
              <a:t>A × B </a:t>
            </a:r>
            <a:r>
              <a:rPr lang="en-US" sz="2400" dirty="0">
                <a:effectLst/>
                <a:latin typeface="Times New Roman" panose="02020603050405020304" pitchFamily="18" charset="0"/>
              </a:rPr>
              <a:t>is</a:t>
            </a:r>
            <a:br>
              <a:rPr lang="en-US" sz="2400" dirty="0"/>
            </a:br>
            <a:r>
              <a:rPr lang="en-US" sz="2400" dirty="0">
                <a:effectLst/>
                <a:latin typeface="Arial" panose="020B0604020202020204" pitchFamily="34" charset="0"/>
              </a:rPr>
              <a:t>A × B = {(</a:t>
            </a:r>
            <a:r>
              <a:rPr lang="en-US" sz="2400" dirty="0">
                <a:effectLst/>
                <a:latin typeface="Times New Roman" panose="02020603050405020304" pitchFamily="18" charset="0"/>
              </a:rPr>
              <a:t>1</a:t>
            </a:r>
            <a:r>
              <a:rPr lang="en-US" sz="2400" dirty="0">
                <a:effectLst/>
                <a:latin typeface="Arial" panose="020B0604020202020204" pitchFamily="34" charset="0"/>
              </a:rPr>
              <a:t>, a), (</a:t>
            </a:r>
            <a:r>
              <a:rPr lang="en-US" sz="2400" dirty="0">
                <a:effectLst/>
                <a:latin typeface="Times New Roman" panose="02020603050405020304" pitchFamily="18" charset="0"/>
              </a:rPr>
              <a:t>1</a:t>
            </a:r>
            <a:r>
              <a:rPr lang="en-US" sz="2400" dirty="0">
                <a:effectLst/>
                <a:latin typeface="Arial" panose="020B0604020202020204" pitchFamily="34" charset="0"/>
              </a:rPr>
              <a:t>, b), (</a:t>
            </a:r>
            <a:r>
              <a:rPr lang="en-US" sz="2400" dirty="0">
                <a:effectLst/>
                <a:latin typeface="Times New Roman" panose="02020603050405020304" pitchFamily="18" charset="0"/>
              </a:rPr>
              <a:t>1</a:t>
            </a:r>
            <a:r>
              <a:rPr lang="en-US" sz="2400" dirty="0">
                <a:effectLst/>
                <a:latin typeface="Arial" panose="020B0604020202020204" pitchFamily="34" charset="0"/>
              </a:rPr>
              <a:t>, c), (</a:t>
            </a:r>
            <a:r>
              <a:rPr lang="en-US" sz="2400" dirty="0">
                <a:effectLst/>
                <a:latin typeface="Times New Roman" panose="02020603050405020304" pitchFamily="18" charset="0"/>
              </a:rPr>
              <a:t>2</a:t>
            </a:r>
            <a:r>
              <a:rPr lang="en-US" sz="2400" dirty="0">
                <a:effectLst/>
                <a:latin typeface="Arial" panose="020B0604020202020204" pitchFamily="34" charset="0"/>
              </a:rPr>
              <a:t>, a), (</a:t>
            </a:r>
            <a:r>
              <a:rPr lang="en-US" sz="2400" dirty="0">
                <a:effectLst/>
                <a:latin typeface="Times New Roman" panose="02020603050405020304" pitchFamily="18" charset="0"/>
              </a:rPr>
              <a:t>2</a:t>
            </a:r>
            <a:r>
              <a:rPr lang="en-US" sz="2400" dirty="0">
                <a:effectLst/>
                <a:latin typeface="Arial" panose="020B0604020202020204" pitchFamily="34" charset="0"/>
              </a:rPr>
              <a:t>, b), (</a:t>
            </a:r>
            <a:r>
              <a:rPr lang="en-US" sz="2400" dirty="0">
                <a:effectLst/>
                <a:latin typeface="Times New Roman" panose="02020603050405020304" pitchFamily="18" charset="0"/>
              </a:rPr>
              <a:t>2</a:t>
            </a:r>
            <a:r>
              <a:rPr lang="en-US" sz="2400" dirty="0">
                <a:effectLst/>
                <a:latin typeface="Arial" panose="020B0604020202020204" pitchFamily="34" charset="0"/>
              </a:rPr>
              <a:t>, c)}.</a:t>
            </a:r>
            <a:endParaRPr lang="en-US" sz="2400" dirty="0"/>
          </a:p>
        </p:txBody>
      </p:sp>
    </p:spTree>
    <p:extLst>
      <p:ext uri="{BB962C8B-B14F-4D97-AF65-F5344CB8AC3E}">
        <p14:creationId xmlns:p14="http://schemas.microsoft.com/office/powerpoint/2010/main" val="359173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E0327-749A-365D-31D7-6A40246E95A3}"/>
              </a:ext>
            </a:extLst>
          </p:cNvPr>
          <p:cNvSpPr txBox="1"/>
          <p:nvPr/>
        </p:nvSpPr>
        <p:spPr>
          <a:xfrm>
            <a:off x="1086678" y="612844"/>
            <a:ext cx="9687340" cy="5632311"/>
          </a:xfrm>
          <a:prstGeom prst="rect">
            <a:avLst/>
          </a:prstGeom>
          <a:noFill/>
        </p:spPr>
        <p:txBody>
          <a:bodyPr wrap="square" rtlCol="0">
            <a:spAutoFit/>
          </a:bodyPr>
          <a:lstStyle/>
          <a:p>
            <a:r>
              <a:rPr lang="en-US" sz="2400" dirty="0">
                <a:effectLst/>
                <a:latin typeface="Times New Roman" panose="02020603050405020304" pitchFamily="18" charset="0"/>
              </a:rPr>
              <a:t>Show that the Cartesian product </a:t>
            </a:r>
            <a:r>
              <a:rPr lang="en-US" sz="2400" dirty="0">
                <a:effectLst/>
                <a:latin typeface="Arial" panose="020B0604020202020204" pitchFamily="34" charset="0"/>
              </a:rPr>
              <a:t>B × A </a:t>
            </a:r>
            <a:r>
              <a:rPr lang="en-US" sz="2400" dirty="0">
                <a:effectLst/>
                <a:latin typeface="Times New Roman" panose="02020603050405020304" pitchFamily="18" charset="0"/>
              </a:rPr>
              <a:t>is not equal to the Cartesian product </a:t>
            </a:r>
            <a:r>
              <a:rPr lang="en-US" sz="2400" dirty="0">
                <a:effectLst/>
                <a:latin typeface="Arial" panose="020B0604020202020204" pitchFamily="34" charset="0"/>
              </a:rPr>
              <a:t>A × B</a:t>
            </a:r>
            <a:r>
              <a:rPr lang="en-US" sz="2400" dirty="0">
                <a:effectLst/>
                <a:latin typeface="Times New Roman" panose="02020603050405020304" pitchFamily="18" charset="0"/>
              </a:rPr>
              <a:t>, where </a:t>
            </a:r>
            <a:r>
              <a:rPr lang="en-US" sz="2400" dirty="0">
                <a:effectLst/>
                <a:latin typeface="Arial" panose="020B0604020202020204" pitchFamily="34" charset="0"/>
              </a:rPr>
              <a:t>A</a:t>
            </a:r>
            <a:br>
              <a:rPr lang="en-US" sz="2400" dirty="0"/>
            </a:b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are as in Example 17.</a:t>
            </a:r>
            <a:br>
              <a:rPr lang="en-US" sz="2400" dirty="0"/>
            </a:br>
            <a:r>
              <a:rPr lang="en-US" sz="2400" dirty="0">
                <a:effectLst/>
                <a:latin typeface="Times New Roman" panose="02020603050405020304" pitchFamily="18" charset="0"/>
              </a:rPr>
              <a:t>Solution: The Cartesian product </a:t>
            </a:r>
            <a:r>
              <a:rPr lang="en-US" sz="2400" dirty="0">
                <a:effectLst/>
                <a:latin typeface="Arial" panose="020B0604020202020204" pitchFamily="34" charset="0"/>
              </a:rPr>
              <a:t>B × A </a:t>
            </a:r>
            <a:r>
              <a:rPr lang="en-US" sz="2400" dirty="0">
                <a:effectLst/>
                <a:latin typeface="Times New Roman" panose="02020603050405020304" pitchFamily="18" charset="0"/>
              </a:rPr>
              <a:t>is</a:t>
            </a:r>
            <a:br>
              <a:rPr lang="en-US" sz="2400" dirty="0"/>
            </a:br>
            <a:r>
              <a:rPr lang="en-US" sz="2400" dirty="0">
                <a:effectLst/>
                <a:latin typeface="Arial" panose="020B0604020202020204" pitchFamily="34" charset="0"/>
              </a:rPr>
              <a:t>B × A = {(a, </a:t>
            </a:r>
            <a:r>
              <a:rPr lang="en-US" sz="2400" dirty="0">
                <a:effectLst/>
                <a:latin typeface="Times New Roman" panose="02020603050405020304" pitchFamily="18" charset="0"/>
              </a:rPr>
              <a:t>1</a:t>
            </a:r>
            <a:r>
              <a:rPr lang="en-US" sz="2400" dirty="0">
                <a:effectLst/>
                <a:latin typeface="Arial" panose="020B0604020202020204" pitchFamily="34" charset="0"/>
              </a:rPr>
              <a:t>), (a, </a:t>
            </a:r>
            <a:r>
              <a:rPr lang="en-US" sz="2400" dirty="0">
                <a:effectLst/>
                <a:latin typeface="Times New Roman" panose="02020603050405020304" pitchFamily="18" charset="0"/>
              </a:rPr>
              <a:t>2</a:t>
            </a:r>
            <a:r>
              <a:rPr lang="en-US" sz="2400" dirty="0">
                <a:effectLst/>
                <a:latin typeface="Arial" panose="020B0604020202020204" pitchFamily="34" charset="0"/>
              </a:rPr>
              <a:t>), (b, </a:t>
            </a:r>
            <a:r>
              <a:rPr lang="en-US" sz="2400" dirty="0">
                <a:effectLst/>
                <a:latin typeface="Times New Roman" panose="02020603050405020304" pitchFamily="18" charset="0"/>
              </a:rPr>
              <a:t>1</a:t>
            </a:r>
            <a:r>
              <a:rPr lang="en-US" sz="2400" dirty="0">
                <a:effectLst/>
                <a:latin typeface="Arial" panose="020B0604020202020204" pitchFamily="34" charset="0"/>
              </a:rPr>
              <a:t>), (b, </a:t>
            </a:r>
            <a:r>
              <a:rPr lang="en-US" sz="2400" dirty="0">
                <a:effectLst/>
                <a:latin typeface="Times New Roman" panose="02020603050405020304" pitchFamily="18" charset="0"/>
              </a:rPr>
              <a:t>2</a:t>
            </a:r>
            <a:r>
              <a:rPr lang="en-US" sz="2400" dirty="0">
                <a:effectLst/>
                <a:latin typeface="Arial" panose="020B0604020202020204" pitchFamily="34" charset="0"/>
              </a:rPr>
              <a:t>), (c, </a:t>
            </a:r>
            <a:r>
              <a:rPr lang="en-US" sz="2400" dirty="0">
                <a:effectLst/>
                <a:latin typeface="Times New Roman" panose="02020603050405020304" pitchFamily="18" charset="0"/>
              </a:rPr>
              <a:t>1</a:t>
            </a:r>
            <a:r>
              <a:rPr lang="en-US" sz="2400" dirty="0">
                <a:effectLst/>
                <a:latin typeface="Arial" panose="020B0604020202020204" pitchFamily="34" charset="0"/>
              </a:rPr>
              <a:t>), (c, </a:t>
            </a:r>
            <a:r>
              <a:rPr lang="en-US" sz="2400" dirty="0">
                <a:effectLst/>
                <a:latin typeface="Times New Roman" panose="02020603050405020304" pitchFamily="18" charset="0"/>
              </a:rPr>
              <a:t>2</a:t>
            </a:r>
            <a:r>
              <a:rPr lang="en-US" sz="2400" dirty="0">
                <a:effectLst/>
                <a:latin typeface="Arial" panose="020B0604020202020204" pitchFamily="34" charset="0"/>
              </a:rPr>
              <a:t>)}.</a:t>
            </a:r>
          </a:p>
          <a:p>
            <a:endParaRPr lang="en-US" sz="2400" dirty="0">
              <a:latin typeface="Arial" panose="020B0604020202020204" pitchFamily="34" charset="0"/>
            </a:endParaRPr>
          </a:p>
          <a:p>
            <a:endParaRPr lang="en-US" sz="2400" dirty="0">
              <a:latin typeface="Arial" panose="020B0604020202020204" pitchFamily="34" charset="0"/>
            </a:endParaRPr>
          </a:p>
          <a:p>
            <a:r>
              <a:rPr lang="en-US" sz="2400" dirty="0">
                <a:effectLst/>
                <a:latin typeface="Times New Roman" panose="02020603050405020304" pitchFamily="18" charset="0"/>
              </a:rPr>
              <a:t>What is the Cartesian product </a:t>
            </a:r>
            <a:r>
              <a:rPr lang="en-US" sz="2400" dirty="0">
                <a:effectLst/>
                <a:latin typeface="Arial" panose="020B0604020202020204" pitchFamily="34" charset="0"/>
              </a:rPr>
              <a:t>A × B × C</a:t>
            </a:r>
            <a:r>
              <a:rPr lang="en-US" sz="2400" dirty="0">
                <a:effectLst/>
                <a:latin typeface="Times New Roman" panose="02020603050405020304" pitchFamily="18" charset="0"/>
              </a:rPr>
              <a:t>, where </a:t>
            </a:r>
            <a:r>
              <a:rPr lang="en-US" sz="2400" dirty="0">
                <a:effectLst/>
                <a:latin typeface="Arial" panose="020B0604020202020204" pitchFamily="34" charset="0"/>
              </a:rPr>
              <a:t>A =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a:t>
            </a:r>
            <a:r>
              <a:rPr lang="en-US" sz="2400" dirty="0">
                <a:effectLst/>
                <a:latin typeface="Times New Roman" panose="02020603050405020304" pitchFamily="18" charset="0"/>
              </a:rPr>
              <a:t>, </a:t>
            </a:r>
            <a:r>
              <a:rPr lang="en-US" sz="2400" dirty="0">
                <a:effectLst/>
                <a:latin typeface="Arial" panose="020B0604020202020204" pitchFamily="34" charset="0"/>
              </a:rPr>
              <a:t>B =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a:t>
            </a:r>
            <a:r>
              <a:rPr lang="en-US" sz="2400" dirty="0">
                <a:effectLst/>
                <a:latin typeface="Times New Roman" panose="02020603050405020304" pitchFamily="18" charset="0"/>
              </a:rPr>
              <a:t>, and </a:t>
            </a:r>
            <a:r>
              <a:rPr lang="en-US" sz="2400" dirty="0">
                <a:effectLst/>
                <a:latin typeface="Arial" panose="020B0604020202020204" pitchFamily="34" charset="0"/>
              </a:rPr>
              <a:t>C =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a:t>
            </a:r>
            <a:br>
              <a:rPr lang="en-US" sz="2400" dirty="0"/>
            </a:br>
            <a:r>
              <a:rPr lang="en-US" sz="2400" dirty="0">
                <a:effectLst/>
                <a:latin typeface="Times New Roman" panose="02020603050405020304" pitchFamily="18" charset="0"/>
              </a:rPr>
              <a:t>Solution: The Cartesian product </a:t>
            </a:r>
            <a:r>
              <a:rPr lang="en-US" sz="2400" dirty="0">
                <a:effectLst/>
                <a:latin typeface="Arial" panose="020B0604020202020204" pitchFamily="34" charset="0"/>
              </a:rPr>
              <a:t>A × B × C </a:t>
            </a:r>
            <a:r>
              <a:rPr lang="en-US" sz="2400" dirty="0">
                <a:effectLst/>
                <a:latin typeface="Times New Roman" panose="02020603050405020304" pitchFamily="18" charset="0"/>
              </a:rPr>
              <a:t>consists of all ordered triples (</a:t>
            </a:r>
            <a:r>
              <a:rPr lang="en-US" sz="2400" dirty="0">
                <a:effectLst/>
                <a:latin typeface="Arial" panose="020B0604020202020204" pitchFamily="34" charset="0"/>
              </a:rPr>
              <a:t>a, b, c</a:t>
            </a:r>
            <a:r>
              <a:rPr lang="en-US" sz="2400" dirty="0">
                <a:effectLst/>
                <a:latin typeface="Times New Roman" panose="02020603050405020304" pitchFamily="18" charset="0"/>
              </a:rPr>
              <a:t>), where </a:t>
            </a:r>
            <a:r>
              <a:rPr lang="en-US" sz="2400" dirty="0">
                <a:effectLst/>
                <a:latin typeface="Arial" panose="020B0604020202020204" pitchFamily="34" charset="0"/>
              </a:rPr>
              <a:t>a ∈ A</a:t>
            </a:r>
            <a:r>
              <a:rPr lang="en-US" sz="2400" dirty="0">
                <a:effectLst/>
                <a:latin typeface="Times New Roman" panose="02020603050405020304" pitchFamily="18" charset="0"/>
              </a:rPr>
              <a:t>, </a:t>
            </a:r>
            <a:r>
              <a:rPr lang="en-US" sz="2400" dirty="0">
                <a:effectLst/>
                <a:latin typeface="Arial" panose="020B0604020202020204" pitchFamily="34" charset="0"/>
              </a:rPr>
              <a:t>b ∈ B</a:t>
            </a:r>
            <a:r>
              <a:rPr lang="en-US" sz="2400" dirty="0">
                <a:effectLst/>
                <a:latin typeface="Times New Roman" panose="02020603050405020304" pitchFamily="18" charset="0"/>
              </a:rPr>
              <a:t>, and </a:t>
            </a:r>
            <a:r>
              <a:rPr lang="en-US" sz="2400" dirty="0">
                <a:effectLst/>
                <a:latin typeface="Arial" panose="020B0604020202020204" pitchFamily="34" charset="0"/>
              </a:rPr>
              <a:t>c ∈ C</a:t>
            </a:r>
            <a:r>
              <a:rPr lang="en-US" sz="2400" dirty="0">
                <a:effectLst/>
                <a:latin typeface="Times New Roman" panose="02020603050405020304" pitchFamily="18" charset="0"/>
              </a:rPr>
              <a:t>. Hence,</a:t>
            </a:r>
          </a:p>
          <a:p>
            <a:endParaRPr lang="en-US" sz="2400" dirty="0">
              <a:latin typeface="Times New Roman" panose="02020603050405020304" pitchFamily="18" charset="0"/>
            </a:endParaRPr>
          </a:p>
          <a:p>
            <a:br>
              <a:rPr lang="en-US" sz="2400" dirty="0"/>
            </a:br>
            <a:r>
              <a:rPr lang="en-US" sz="2400" dirty="0">
                <a:effectLst/>
                <a:latin typeface="Arial" panose="020B0604020202020204" pitchFamily="34" charset="0"/>
              </a:rPr>
              <a:t>A × B × C =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a:t>
            </a:r>
            <a:br>
              <a:rPr lang="en-US" sz="2400" dirty="0"/>
            </a:b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0</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a:t>
            </a:r>
            <a:endParaRPr lang="en-US" sz="2400" dirty="0"/>
          </a:p>
        </p:txBody>
      </p:sp>
    </p:spTree>
    <p:extLst>
      <p:ext uri="{BB962C8B-B14F-4D97-AF65-F5344CB8AC3E}">
        <p14:creationId xmlns:p14="http://schemas.microsoft.com/office/powerpoint/2010/main" val="210047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471035-4E06-1BFC-9D19-FC5E4286C2D6}"/>
              </a:ext>
            </a:extLst>
          </p:cNvPr>
          <p:cNvSpPr txBox="1"/>
          <p:nvPr/>
        </p:nvSpPr>
        <p:spPr>
          <a:xfrm>
            <a:off x="914400" y="473773"/>
            <a:ext cx="9634330"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latin typeface="Times New Roman" panose="02020603050405020304" pitchFamily="18" charset="0"/>
              </a:rPr>
              <a:t>Let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be sets. The union of the sets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a:t>
            </a:r>
            <a:r>
              <a:rPr lang="en-US" sz="2400" dirty="0">
                <a:effectLst/>
                <a:latin typeface="Times New Roman" panose="02020603050405020304" pitchFamily="18" charset="0"/>
              </a:rPr>
              <a:t>, denoted by </a:t>
            </a:r>
            <a:r>
              <a:rPr lang="en-US" sz="2400" dirty="0">
                <a:effectLst/>
                <a:latin typeface="Arial" panose="020B0604020202020204" pitchFamily="34" charset="0"/>
              </a:rPr>
              <a:t>A ∪ B</a:t>
            </a:r>
            <a:r>
              <a:rPr lang="en-US" sz="2400" dirty="0">
                <a:effectLst/>
                <a:latin typeface="Times New Roman" panose="02020603050405020304" pitchFamily="18" charset="0"/>
              </a:rPr>
              <a:t>, is the set that contains those elements that are either in </a:t>
            </a:r>
            <a:r>
              <a:rPr lang="en-US" sz="2400" dirty="0">
                <a:effectLst/>
                <a:latin typeface="Arial" panose="020B0604020202020204" pitchFamily="34" charset="0"/>
              </a:rPr>
              <a:t>A </a:t>
            </a:r>
            <a:r>
              <a:rPr lang="en-US" sz="2400" dirty="0">
                <a:effectLst/>
                <a:latin typeface="Times New Roman" panose="02020603050405020304" pitchFamily="18" charset="0"/>
              </a:rPr>
              <a:t>or in </a:t>
            </a:r>
            <a:r>
              <a:rPr lang="en-US" sz="2400" dirty="0">
                <a:effectLst/>
                <a:latin typeface="Arial" panose="020B0604020202020204" pitchFamily="34" charset="0"/>
              </a:rPr>
              <a:t>B</a:t>
            </a:r>
            <a:r>
              <a:rPr lang="en-US" sz="2400" dirty="0">
                <a:effectLst/>
                <a:latin typeface="Times New Roman" panose="02020603050405020304" pitchFamily="18" charset="0"/>
              </a:rPr>
              <a:t>, or in both.</a:t>
            </a:r>
          </a:p>
          <a:p>
            <a:endParaRPr lang="en-US" sz="2400" dirty="0">
              <a:latin typeface="Times New Roman" panose="02020603050405020304" pitchFamily="18" charset="0"/>
            </a:endParaRPr>
          </a:p>
          <a:p>
            <a:r>
              <a:rPr lang="en-US" sz="2400" dirty="0">
                <a:effectLst/>
                <a:latin typeface="Times New Roman" panose="02020603050405020304" pitchFamily="18" charset="0"/>
              </a:rPr>
              <a:t>An element </a:t>
            </a:r>
            <a:r>
              <a:rPr lang="en-US" sz="2400" dirty="0">
                <a:effectLst/>
                <a:latin typeface="Arial" panose="020B0604020202020204" pitchFamily="34" charset="0"/>
              </a:rPr>
              <a:t>x </a:t>
            </a:r>
            <a:r>
              <a:rPr lang="en-US" sz="2400" dirty="0">
                <a:effectLst/>
                <a:latin typeface="Times New Roman" panose="02020603050405020304" pitchFamily="18" charset="0"/>
              </a:rPr>
              <a:t>belongs to the union of the sets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if and only if </a:t>
            </a:r>
            <a:r>
              <a:rPr lang="en-US" sz="2400" dirty="0">
                <a:effectLst/>
                <a:latin typeface="Arial" panose="020B0604020202020204" pitchFamily="34" charset="0"/>
              </a:rPr>
              <a:t>x </a:t>
            </a:r>
            <a:r>
              <a:rPr lang="en-US" sz="2400" dirty="0">
                <a:effectLst/>
                <a:latin typeface="Times New Roman" panose="02020603050405020304" pitchFamily="18" charset="0"/>
              </a:rPr>
              <a:t>belongs to </a:t>
            </a:r>
            <a:r>
              <a:rPr lang="en-US" sz="2400" dirty="0">
                <a:effectLst/>
                <a:latin typeface="Arial" panose="020B0604020202020204" pitchFamily="34" charset="0"/>
              </a:rPr>
              <a:t>A </a:t>
            </a:r>
            <a:r>
              <a:rPr lang="en-US" sz="2400" dirty="0">
                <a:effectLst/>
                <a:latin typeface="Times New Roman" panose="02020603050405020304" pitchFamily="18" charset="0"/>
              </a:rPr>
              <a:t>or </a:t>
            </a:r>
            <a:r>
              <a:rPr lang="en-US" sz="2400" dirty="0">
                <a:effectLst/>
                <a:latin typeface="Arial" panose="020B0604020202020204" pitchFamily="34" charset="0"/>
              </a:rPr>
              <a:t>x </a:t>
            </a:r>
            <a:r>
              <a:rPr lang="en-US" sz="2400" dirty="0">
                <a:effectLst/>
                <a:latin typeface="Times New Roman" panose="02020603050405020304" pitchFamily="18" charset="0"/>
              </a:rPr>
              <a:t>belongs to </a:t>
            </a:r>
            <a:r>
              <a:rPr lang="en-US" sz="2400" dirty="0">
                <a:effectLst/>
                <a:latin typeface="Arial" panose="020B0604020202020204" pitchFamily="34" charset="0"/>
              </a:rPr>
              <a:t>B</a:t>
            </a:r>
            <a:r>
              <a:rPr lang="en-US" sz="2400" dirty="0">
                <a:effectLst/>
                <a:latin typeface="Times New Roman" panose="02020603050405020304" pitchFamily="18" charset="0"/>
              </a:rPr>
              <a:t>. This tells us that</a:t>
            </a:r>
            <a:br>
              <a:rPr lang="en-US" sz="2400" dirty="0"/>
            </a:br>
            <a:r>
              <a:rPr lang="en-US" sz="2400" dirty="0">
                <a:effectLst/>
                <a:latin typeface="Arial" panose="020B0604020202020204" pitchFamily="34" charset="0"/>
              </a:rPr>
              <a:t>A ∪ B = {x | x ∈ A ∨ x ∈ B}.</a:t>
            </a:r>
            <a:endParaRPr lang="en-US" sz="2400" dirty="0">
              <a:effectLst/>
              <a:latin typeface="Times New Roman" panose="02020603050405020304" pitchFamily="18" charset="0"/>
            </a:endParaRPr>
          </a:p>
          <a:p>
            <a:endParaRPr lang="en-US" sz="2400" dirty="0">
              <a:latin typeface="Times New Roman" panose="02020603050405020304" pitchFamily="18" charset="0"/>
            </a:endParaRPr>
          </a:p>
          <a:p>
            <a:r>
              <a:rPr lang="en-US" sz="2400" dirty="0">
                <a:effectLst/>
                <a:latin typeface="Times New Roman" panose="02020603050405020304" pitchFamily="18" charset="0"/>
              </a:rPr>
              <a:t>The union of the sets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and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is the set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a:t>
            </a:r>
            <a:r>
              <a:rPr lang="en-US" sz="2400" dirty="0">
                <a:effectLst/>
                <a:latin typeface="Times New Roman" panose="02020603050405020304" pitchFamily="18" charset="0"/>
              </a:rPr>
              <a:t>; that is,</a:t>
            </a:r>
            <a:br>
              <a:rPr lang="en-US" sz="2400" dirty="0"/>
            </a:b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a:t>
            </a:r>
            <a:r>
              <a:rPr lang="en-US" sz="2400" dirty="0">
                <a:effectLst/>
                <a:latin typeface="Times New Roman" panose="02020603050405020304" pitchFamily="18" charset="0"/>
              </a:rPr>
              <a:t>.</a:t>
            </a:r>
            <a:br>
              <a:rPr lang="en-US" sz="2400" dirty="0"/>
            </a:br>
            <a:br>
              <a:rPr lang="en-US" sz="2400" dirty="0"/>
            </a:br>
            <a:r>
              <a:rPr lang="en-US" sz="2400" dirty="0">
                <a:effectLst/>
                <a:latin typeface="Times New Roman" panose="02020603050405020304" pitchFamily="18" charset="0"/>
              </a:rPr>
              <a:t>The union of the set of all computer science majors at your school and the set of all mathematics majors at your school is the set of students at your school who are majoring either in mathematics or in computer science (or in both).</a:t>
            </a:r>
            <a:endParaRPr lang="en-US" sz="2400" dirty="0"/>
          </a:p>
        </p:txBody>
      </p:sp>
    </p:spTree>
    <p:extLst>
      <p:ext uri="{BB962C8B-B14F-4D97-AF65-F5344CB8AC3E}">
        <p14:creationId xmlns:p14="http://schemas.microsoft.com/office/powerpoint/2010/main" val="40784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A5EAAB-BFCD-14E9-A8E5-D926E7301EEF}"/>
              </a:ext>
            </a:extLst>
          </p:cNvPr>
          <p:cNvSpPr txBox="1"/>
          <p:nvPr/>
        </p:nvSpPr>
        <p:spPr>
          <a:xfrm>
            <a:off x="1073426" y="940904"/>
            <a:ext cx="9448800"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effectLst/>
                <a:latin typeface="Times New Roman" panose="02020603050405020304" pitchFamily="18" charset="0"/>
              </a:rPr>
              <a:t>Let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be sets. The intersection of the sets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a:t>
            </a:r>
            <a:r>
              <a:rPr lang="en-US" sz="2400" dirty="0">
                <a:effectLst/>
                <a:latin typeface="Times New Roman" panose="02020603050405020304" pitchFamily="18" charset="0"/>
              </a:rPr>
              <a:t>, denoted by </a:t>
            </a:r>
            <a:r>
              <a:rPr lang="en-US" sz="2400" dirty="0">
                <a:effectLst/>
                <a:latin typeface="Arial" panose="020B0604020202020204" pitchFamily="34" charset="0"/>
              </a:rPr>
              <a:t>A ∩ B</a:t>
            </a:r>
            <a:r>
              <a:rPr lang="en-US" sz="2400" dirty="0">
                <a:effectLst/>
                <a:latin typeface="Times New Roman" panose="02020603050405020304" pitchFamily="18" charset="0"/>
              </a:rPr>
              <a:t>, is the set containing those elements in both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a:t>
            </a:r>
            <a:r>
              <a:rPr lang="en-US" sz="2400" dirty="0">
                <a:effectLst/>
                <a:latin typeface="Times New Roman" panose="02020603050405020304" pitchFamily="18" charset="0"/>
              </a:rPr>
              <a:t>.</a:t>
            </a:r>
            <a:br>
              <a:rPr lang="en-US" sz="2400" dirty="0"/>
            </a:br>
            <a:r>
              <a:rPr lang="en-US" sz="2400" dirty="0">
                <a:effectLst/>
                <a:latin typeface="Times New Roman" panose="02020603050405020304" pitchFamily="18" charset="0"/>
              </a:rPr>
              <a:t>An element </a:t>
            </a:r>
            <a:r>
              <a:rPr lang="en-US" sz="2400" dirty="0">
                <a:effectLst/>
                <a:latin typeface="Arial" panose="020B0604020202020204" pitchFamily="34" charset="0"/>
              </a:rPr>
              <a:t>x </a:t>
            </a:r>
            <a:r>
              <a:rPr lang="en-US" sz="2400" dirty="0">
                <a:effectLst/>
                <a:latin typeface="Times New Roman" panose="02020603050405020304" pitchFamily="18" charset="0"/>
              </a:rPr>
              <a:t>belongs to the intersection of the sets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if and only if </a:t>
            </a:r>
            <a:r>
              <a:rPr lang="en-US" sz="2400" dirty="0">
                <a:effectLst/>
                <a:latin typeface="Arial" panose="020B0604020202020204" pitchFamily="34" charset="0"/>
              </a:rPr>
              <a:t>x </a:t>
            </a:r>
            <a:r>
              <a:rPr lang="en-US" sz="2400" dirty="0">
                <a:effectLst/>
                <a:latin typeface="Times New Roman" panose="02020603050405020304" pitchFamily="18" charset="0"/>
              </a:rPr>
              <a:t>belongs to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x </a:t>
            </a:r>
            <a:r>
              <a:rPr lang="en-US" sz="2400" dirty="0">
                <a:effectLst/>
                <a:latin typeface="Times New Roman" panose="02020603050405020304" pitchFamily="18" charset="0"/>
              </a:rPr>
              <a:t>belongs to </a:t>
            </a:r>
            <a:r>
              <a:rPr lang="en-US" sz="2400" dirty="0">
                <a:effectLst/>
                <a:latin typeface="Arial" panose="020B0604020202020204" pitchFamily="34" charset="0"/>
              </a:rPr>
              <a:t>B</a:t>
            </a:r>
            <a:r>
              <a:rPr lang="en-US" sz="2400" dirty="0">
                <a:effectLst/>
                <a:latin typeface="Times New Roman" panose="02020603050405020304" pitchFamily="18" charset="0"/>
              </a:rPr>
              <a:t>. This tells us that</a:t>
            </a:r>
            <a:br>
              <a:rPr lang="en-US" sz="2400" dirty="0"/>
            </a:br>
            <a:endParaRPr lang="en-US" sz="2400" dirty="0"/>
          </a:p>
          <a:p>
            <a:r>
              <a:rPr lang="en-US" sz="2400" dirty="0">
                <a:effectLst/>
                <a:latin typeface="Arial" panose="020B0604020202020204" pitchFamily="34" charset="0"/>
              </a:rPr>
              <a:t>A ∩ B = {x | x ∈ A ∧ x ∈ B}.</a:t>
            </a:r>
          </a:p>
          <a:p>
            <a:endParaRPr lang="en-US" sz="2400" dirty="0">
              <a:latin typeface="Arial" panose="020B0604020202020204" pitchFamily="34" charset="0"/>
            </a:endParaRPr>
          </a:p>
          <a:p>
            <a:endParaRPr lang="en-US" sz="2400" dirty="0">
              <a:latin typeface="Arial" panose="020B0604020202020204" pitchFamily="34" charset="0"/>
            </a:endParaRPr>
          </a:p>
          <a:p>
            <a:endParaRPr lang="en-US" sz="2400" dirty="0"/>
          </a:p>
        </p:txBody>
      </p:sp>
      <p:pic>
        <p:nvPicPr>
          <p:cNvPr id="4" name="Picture 3">
            <a:extLst>
              <a:ext uri="{FF2B5EF4-FFF2-40B4-BE49-F238E27FC236}">
                <a16:creationId xmlns:a16="http://schemas.microsoft.com/office/drawing/2014/main" id="{D1F4E266-DE9F-B621-4F84-CAE09ACC6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758" y="3973820"/>
            <a:ext cx="6506483" cy="2514951"/>
          </a:xfrm>
          <a:prstGeom prst="rect">
            <a:avLst/>
          </a:prstGeom>
        </p:spPr>
      </p:pic>
    </p:spTree>
    <p:extLst>
      <p:ext uri="{BB962C8B-B14F-4D97-AF65-F5344CB8AC3E}">
        <p14:creationId xmlns:p14="http://schemas.microsoft.com/office/powerpoint/2010/main" val="308764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02F80F-168C-A68D-2CC9-FEE8D02619C9}"/>
              </a:ext>
            </a:extLst>
          </p:cNvPr>
          <p:cNvSpPr txBox="1"/>
          <p:nvPr/>
        </p:nvSpPr>
        <p:spPr>
          <a:xfrm>
            <a:off x="1126435" y="1033670"/>
            <a:ext cx="9541565" cy="4154984"/>
          </a:xfrm>
          <a:prstGeom prst="rect">
            <a:avLst/>
          </a:prstGeom>
          <a:noFill/>
        </p:spPr>
        <p:txBody>
          <a:bodyPr wrap="square" rtlCol="0">
            <a:spAutoFit/>
          </a:bodyPr>
          <a:lstStyle/>
          <a:p>
            <a:r>
              <a:rPr lang="en-US" sz="2400" dirty="0">
                <a:effectLst/>
                <a:latin typeface="Times New Roman" panose="02020603050405020304" pitchFamily="18" charset="0"/>
              </a:rPr>
              <a:t>The intersection of the sets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and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is the set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a:t>
            </a:r>
            <a:r>
              <a:rPr lang="en-US" sz="2400" dirty="0">
                <a:effectLst/>
                <a:latin typeface="Times New Roman" panose="02020603050405020304" pitchFamily="18" charset="0"/>
              </a:rPr>
              <a:t>; that is,</a:t>
            </a:r>
            <a:br>
              <a:rPr lang="en-US" sz="2400" dirty="0"/>
            </a:b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a:t>
            </a:r>
            <a:r>
              <a:rPr lang="en-US" sz="2400" dirty="0">
                <a:effectLst/>
                <a:latin typeface="Times New Roman" panose="02020603050405020304" pitchFamily="18" charset="0"/>
              </a:rPr>
              <a:t>.</a:t>
            </a:r>
            <a:br>
              <a:rPr lang="en-US" sz="2400" dirty="0"/>
            </a:br>
            <a:br>
              <a:rPr lang="en-US" sz="2400" dirty="0"/>
            </a:br>
            <a:r>
              <a:rPr lang="en-US" sz="2400" dirty="0">
                <a:effectLst/>
                <a:latin typeface="Times New Roman" panose="02020603050405020304" pitchFamily="18" charset="0"/>
              </a:rPr>
              <a:t>The intersection of the set of all computer science majors at your school and the set of all mathematics majors is the set of all students who are joint majors in mathematics and computer science.</a:t>
            </a:r>
          </a:p>
          <a:p>
            <a:endParaRPr lang="en-US" sz="2400" dirty="0">
              <a:latin typeface="Times New Roman" panose="02020603050405020304" pitchFamily="18" charset="0"/>
            </a:endParaRPr>
          </a:p>
          <a:p>
            <a:pPr marL="342900" indent="-342900">
              <a:buFont typeface="Wingdings" panose="05000000000000000000" pitchFamily="2" charset="2"/>
              <a:buChar char="Ø"/>
            </a:pPr>
            <a:r>
              <a:rPr lang="en-US" sz="2400" dirty="0">
                <a:effectLst/>
                <a:latin typeface="Times New Roman" panose="02020603050405020304" pitchFamily="18" charset="0"/>
              </a:rPr>
              <a:t>Two sets are called disjoint if their intersection is the empty set.</a:t>
            </a:r>
          </a:p>
          <a:p>
            <a:pPr marL="342900" indent="-342900">
              <a:buFont typeface="Wingdings" panose="05000000000000000000" pitchFamily="2" charset="2"/>
              <a:buChar char="Ø"/>
            </a:pPr>
            <a:endParaRPr lang="en-US" sz="2400" dirty="0">
              <a:latin typeface="Times New Roman" panose="02020603050405020304" pitchFamily="18" charset="0"/>
            </a:endParaRPr>
          </a:p>
          <a:p>
            <a:pPr marL="342900" indent="-342900">
              <a:buFont typeface="Wingdings" panose="05000000000000000000" pitchFamily="2" charset="2"/>
              <a:buChar char="Ø"/>
            </a:pPr>
            <a:r>
              <a:rPr lang="en-US" sz="2400" dirty="0">
                <a:effectLst/>
                <a:latin typeface="Times New Roman" panose="02020603050405020304" pitchFamily="18" charset="0"/>
              </a:rPr>
              <a:t>Let </a:t>
            </a:r>
            <a:r>
              <a:rPr lang="en-US" sz="2400" dirty="0">
                <a:effectLst/>
                <a:latin typeface="Arial" panose="020B0604020202020204" pitchFamily="34" charset="0"/>
              </a:rPr>
              <a:t>A =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7</a:t>
            </a:r>
            <a:r>
              <a:rPr lang="en-US" sz="2400" dirty="0">
                <a:effectLst/>
                <a:latin typeface="Arial" panose="020B0604020202020204" pitchFamily="34" charset="0"/>
              </a:rPr>
              <a:t>, </a:t>
            </a:r>
            <a:r>
              <a:rPr lang="en-US" sz="2400" dirty="0">
                <a:effectLst/>
                <a:latin typeface="Times New Roman" panose="02020603050405020304" pitchFamily="18" charset="0"/>
              </a:rPr>
              <a:t>9</a:t>
            </a:r>
            <a:r>
              <a:rPr lang="en-US" sz="2400" dirty="0">
                <a:effectLst/>
                <a:latin typeface="Arial" panose="020B0604020202020204" pitchFamily="34" charset="0"/>
              </a:rPr>
              <a:t>} </a:t>
            </a:r>
            <a:r>
              <a:rPr lang="en-US" sz="2400" dirty="0">
                <a:effectLst/>
                <a:latin typeface="Times New Roman" panose="02020603050405020304" pitchFamily="18" charset="0"/>
              </a:rPr>
              <a:t>and </a:t>
            </a:r>
            <a:r>
              <a:rPr lang="en-US" sz="2400" dirty="0">
                <a:effectLst/>
                <a:latin typeface="Arial" panose="020B0604020202020204" pitchFamily="34" charset="0"/>
              </a:rPr>
              <a:t>B =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4</a:t>
            </a:r>
            <a:r>
              <a:rPr lang="en-US" sz="2400" dirty="0">
                <a:effectLst/>
                <a:latin typeface="Arial" panose="020B0604020202020204" pitchFamily="34" charset="0"/>
              </a:rPr>
              <a:t>, </a:t>
            </a:r>
            <a:r>
              <a:rPr lang="en-US" sz="2400" dirty="0">
                <a:effectLst/>
                <a:latin typeface="Times New Roman" panose="02020603050405020304" pitchFamily="18" charset="0"/>
              </a:rPr>
              <a:t>6</a:t>
            </a:r>
            <a:r>
              <a:rPr lang="en-US" sz="2400" dirty="0">
                <a:effectLst/>
                <a:latin typeface="Arial" panose="020B0604020202020204" pitchFamily="34" charset="0"/>
              </a:rPr>
              <a:t>, </a:t>
            </a:r>
            <a:r>
              <a:rPr lang="en-US" sz="2400" dirty="0">
                <a:effectLst/>
                <a:latin typeface="Times New Roman" panose="02020603050405020304" pitchFamily="18" charset="0"/>
              </a:rPr>
              <a:t>8</a:t>
            </a:r>
            <a:r>
              <a:rPr lang="en-US" sz="2400" dirty="0">
                <a:effectLst/>
                <a:latin typeface="Arial" panose="020B0604020202020204" pitchFamily="34" charset="0"/>
              </a:rPr>
              <a:t>, </a:t>
            </a:r>
            <a:r>
              <a:rPr lang="en-US" sz="2400" dirty="0">
                <a:effectLst/>
                <a:latin typeface="Times New Roman" panose="02020603050405020304" pitchFamily="18" charset="0"/>
              </a:rPr>
              <a:t>10</a:t>
            </a:r>
            <a:r>
              <a:rPr lang="en-US" sz="2400" dirty="0">
                <a:effectLst/>
                <a:latin typeface="Arial" panose="020B0604020202020204" pitchFamily="34" charset="0"/>
              </a:rPr>
              <a:t>}</a:t>
            </a:r>
            <a:r>
              <a:rPr lang="en-US" sz="2400" dirty="0">
                <a:effectLst/>
                <a:latin typeface="Times New Roman" panose="02020603050405020304" pitchFamily="18" charset="0"/>
              </a:rPr>
              <a:t>. Because </a:t>
            </a:r>
            <a:r>
              <a:rPr lang="en-US" sz="2400" dirty="0">
                <a:effectLst/>
                <a:latin typeface="Arial" panose="020B0604020202020204" pitchFamily="34" charset="0"/>
              </a:rPr>
              <a:t>A ∩ B = ∅</a:t>
            </a:r>
            <a:r>
              <a:rPr lang="en-US" sz="2400" dirty="0">
                <a:effectLst/>
                <a:latin typeface="Times New Roman" panose="02020603050405020304" pitchFamily="18" charset="0"/>
              </a:rPr>
              <a:t>,</a:t>
            </a:r>
          </a:p>
          <a:p>
            <a:r>
              <a:rPr lang="en-US" sz="2400" dirty="0">
                <a:effectLst/>
                <a:latin typeface="Times New Roman" panose="02020603050405020304" pitchFamily="18" charset="0"/>
              </a:rPr>
              <a:t>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are disjoint.</a:t>
            </a:r>
            <a:endParaRPr lang="en-US" sz="2400" dirty="0"/>
          </a:p>
        </p:txBody>
      </p:sp>
    </p:spTree>
    <p:extLst>
      <p:ext uri="{BB962C8B-B14F-4D97-AF65-F5344CB8AC3E}">
        <p14:creationId xmlns:p14="http://schemas.microsoft.com/office/powerpoint/2010/main" val="13410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563FEE-1412-D198-F7CE-A75EB3202221}"/>
              </a:ext>
            </a:extLst>
          </p:cNvPr>
          <p:cNvSpPr txBox="1"/>
          <p:nvPr/>
        </p:nvSpPr>
        <p:spPr>
          <a:xfrm>
            <a:off x="940904" y="1099930"/>
            <a:ext cx="8454887"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latin typeface="Times New Roman" panose="02020603050405020304" pitchFamily="18" charset="0"/>
              </a:rPr>
              <a:t>We are often interested in finding the cardinality of a union of two finite sets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Note that </a:t>
            </a:r>
            <a:r>
              <a:rPr lang="en-US" sz="2400" dirty="0">
                <a:effectLst/>
                <a:latin typeface="Arial" panose="020B0604020202020204" pitchFamily="34" charset="0"/>
              </a:rPr>
              <a:t>|A| + |B| </a:t>
            </a:r>
            <a:r>
              <a:rPr lang="en-US" sz="2400" dirty="0">
                <a:effectLst/>
                <a:latin typeface="Times New Roman" panose="02020603050405020304" pitchFamily="18" charset="0"/>
              </a:rPr>
              <a:t>counts each element that is in </a:t>
            </a:r>
            <a:r>
              <a:rPr lang="en-US" sz="2400" dirty="0">
                <a:effectLst/>
                <a:latin typeface="Arial" panose="020B0604020202020204" pitchFamily="34" charset="0"/>
              </a:rPr>
              <a:t>A </a:t>
            </a:r>
            <a:r>
              <a:rPr lang="en-US" sz="2400" dirty="0">
                <a:effectLst/>
                <a:latin typeface="Times New Roman" panose="02020603050405020304" pitchFamily="18" charset="0"/>
              </a:rPr>
              <a:t>but not in </a:t>
            </a:r>
            <a:r>
              <a:rPr lang="en-US" sz="2400" dirty="0">
                <a:effectLst/>
                <a:latin typeface="Arial" panose="020B0604020202020204" pitchFamily="34" charset="0"/>
              </a:rPr>
              <a:t>B </a:t>
            </a:r>
            <a:r>
              <a:rPr lang="en-US" sz="2400" dirty="0">
                <a:effectLst/>
                <a:latin typeface="Times New Roman" panose="02020603050405020304" pitchFamily="18" charset="0"/>
              </a:rPr>
              <a:t>or in </a:t>
            </a:r>
            <a:r>
              <a:rPr lang="en-US" sz="2400" dirty="0">
                <a:effectLst/>
                <a:latin typeface="Arial" panose="020B0604020202020204" pitchFamily="34" charset="0"/>
              </a:rPr>
              <a:t>B </a:t>
            </a:r>
            <a:r>
              <a:rPr lang="en-US" sz="2400" dirty="0">
                <a:effectLst/>
                <a:latin typeface="Times New Roman" panose="02020603050405020304" pitchFamily="18" charset="0"/>
              </a:rPr>
              <a:t>but not in </a:t>
            </a:r>
            <a:r>
              <a:rPr lang="en-US" sz="2400" dirty="0">
                <a:effectLst/>
                <a:latin typeface="Arial" panose="020B0604020202020204" pitchFamily="34" charset="0"/>
              </a:rPr>
              <a:t>A </a:t>
            </a:r>
            <a:r>
              <a:rPr lang="en-US" sz="2400" dirty="0">
                <a:effectLst/>
                <a:latin typeface="Times New Roman" panose="02020603050405020304" pitchFamily="18" charset="0"/>
              </a:rPr>
              <a:t>exactly once,</a:t>
            </a:r>
            <a:br>
              <a:rPr lang="en-US" sz="2400" dirty="0"/>
            </a:br>
            <a:r>
              <a:rPr lang="en-US" sz="2400" dirty="0">
                <a:effectLst/>
                <a:latin typeface="Times New Roman" panose="02020603050405020304" pitchFamily="18" charset="0"/>
              </a:rPr>
              <a:t>Be careful not to overcount! and each element that is in both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exactly twice. Thus, if the number of elements that are in both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is subtracted from </a:t>
            </a:r>
            <a:r>
              <a:rPr lang="en-US" sz="2400" dirty="0">
                <a:effectLst/>
                <a:latin typeface="Arial" panose="020B0604020202020204" pitchFamily="34" charset="0"/>
              </a:rPr>
              <a:t>|A| + |B|</a:t>
            </a:r>
            <a:r>
              <a:rPr lang="en-US" sz="2400" dirty="0">
                <a:effectLst/>
                <a:latin typeface="Times New Roman" panose="02020603050405020304" pitchFamily="18" charset="0"/>
              </a:rPr>
              <a:t>, elements in </a:t>
            </a:r>
            <a:r>
              <a:rPr lang="en-US" sz="2400" dirty="0">
                <a:effectLst/>
                <a:latin typeface="Arial" panose="020B0604020202020204" pitchFamily="34" charset="0"/>
              </a:rPr>
              <a:t>A ∩ B </a:t>
            </a:r>
            <a:r>
              <a:rPr lang="en-US" sz="2400" dirty="0">
                <a:effectLst/>
                <a:latin typeface="Times New Roman" panose="02020603050405020304" pitchFamily="18" charset="0"/>
              </a:rPr>
              <a:t>will be counted only once.</a:t>
            </a:r>
            <a:br>
              <a:rPr lang="en-US" sz="2400" dirty="0"/>
            </a:br>
            <a:r>
              <a:rPr lang="en-US" sz="2400" dirty="0">
                <a:effectLst/>
                <a:latin typeface="Times New Roman" panose="02020603050405020304" pitchFamily="18" charset="0"/>
              </a:rPr>
              <a:t>Hence,</a:t>
            </a:r>
            <a:br>
              <a:rPr lang="en-US" sz="2400" dirty="0"/>
            </a:br>
            <a:r>
              <a:rPr lang="en-US" sz="2400" dirty="0">
                <a:effectLst/>
                <a:latin typeface="Arial" panose="020B0604020202020204" pitchFamily="34" charset="0"/>
              </a:rPr>
              <a:t>|A ∪ B| = |A| + |B| − |A ∩ B|.</a:t>
            </a:r>
            <a:endParaRPr lang="en-US" sz="2400" dirty="0"/>
          </a:p>
        </p:txBody>
      </p:sp>
    </p:spTree>
    <p:extLst>
      <p:ext uri="{BB962C8B-B14F-4D97-AF65-F5344CB8AC3E}">
        <p14:creationId xmlns:p14="http://schemas.microsoft.com/office/powerpoint/2010/main" val="2812304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06FAE6-715D-2405-7A15-B5348B2DC83C}"/>
              </a:ext>
            </a:extLst>
          </p:cNvPr>
          <p:cNvSpPr txBox="1"/>
          <p:nvPr/>
        </p:nvSpPr>
        <p:spPr>
          <a:xfrm>
            <a:off x="781877" y="304800"/>
            <a:ext cx="9992139"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Times New Roman" panose="02020603050405020304" pitchFamily="18" charset="0"/>
              </a:rPr>
              <a:t>Let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be sets. The difference of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denoted by </a:t>
            </a:r>
            <a:r>
              <a:rPr lang="en-US" sz="2400" dirty="0">
                <a:effectLst/>
                <a:latin typeface="Arial" panose="020B0604020202020204" pitchFamily="34" charset="0"/>
              </a:rPr>
              <a:t>A − B, </a:t>
            </a:r>
            <a:r>
              <a:rPr lang="en-US" sz="2400" dirty="0">
                <a:effectLst/>
                <a:latin typeface="Times New Roman" panose="02020603050405020304" pitchFamily="18" charset="0"/>
              </a:rPr>
              <a:t>is the set containing those</a:t>
            </a:r>
            <a:br>
              <a:rPr lang="en-US" sz="2400" dirty="0"/>
            </a:br>
            <a:r>
              <a:rPr lang="en-US" sz="2400" dirty="0">
                <a:effectLst/>
                <a:latin typeface="Times New Roman" panose="02020603050405020304" pitchFamily="18" charset="0"/>
              </a:rPr>
              <a:t>elements that are in </a:t>
            </a:r>
            <a:r>
              <a:rPr lang="en-US" sz="2400" dirty="0">
                <a:effectLst/>
                <a:latin typeface="Arial" panose="020B0604020202020204" pitchFamily="34" charset="0"/>
              </a:rPr>
              <a:t>A </a:t>
            </a:r>
            <a:r>
              <a:rPr lang="en-US" sz="2400" dirty="0">
                <a:effectLst/>
                <a:latin typeface="Times New Roman" panose="02020603050405020304" pitchFamily="18" charset="0"/>
              </a:rPr>
              <a:t>but not in </a:t>
            </a:r>
            <a:r>
              <a:rPr lang="en-US" sz="2400" dirty="0">
                <a:effectLst/>
                <a:latin typeface="Arial" panose="020B0604020202020204" pitchFamily="34" charset="0"/>
              </a:rPr>
              <a:t>B</a:t>
            </a:r>
            <a:r>
              <a:rPr lang="en-US" sz="2400" dirty="0">
                <a:effectLst/>
                <a:latin typeface="Times New Roman" panose="02020603050405020304" pitchFamily="18" charset="0"/>
              </a:rPr>
              <a:t>. The difference of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is also called the complement of B with respect to A.</a:t>
            </a:r>
          </a:p>
          <a:p>
            <a:r>
              <a:rPr lang="en-US" sz="2400" dirty="0">
                <a:effectLst/>
                <a:latin typeface="Times New Roman" panose="02020603050405020304" pitchFamily="18" charset="0"/>
              </a:rPr>
              <a:t>Remark: The difference of sets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is sometimes denoted by </a:t>
            </a:r>
            <a:r>
              <a:rPr lang="en-US" sz="2400" dirty="0">
                <a:effectLst/>
                <a:latin typeface="Arial" panose="020B0604020202020204" pitchFamily="34" charset="0"/>
              </a:rPr>
              <a:t>A\B</a:t>
            </a:r>
            <a:r>
              <a:rPr lang="en-US" sz="2400" dirty="0">
                <a:effectLst/>
                <a:latin typeface="Times New Roman" panose="02020603050405020304" pitchFamily="18" charset="0"/>
              </a:rPr>
              <a:t>.</a:t>
            </a:r>
            <a:br>
              <a:rPr lang="en-US" sz="2400" dirty="0"/>
            </a:br>
            <a:r>
              <a:rPr lang="en-US" sz="2400" dirty="0">
                <a:effectLst/>
                <a:latin typeface="Times New Roman" panose="02020603050405020304" pitchFamily="18" charset="0"/>
              </a:rPr>
              <a:t>An element </a:t>
            </a:r>
            <a:r>
              <a:rPr lang="en-US" sz="2400" dirty="0">
                <a:effectLst/>
                <a:latin typeface="Arial" panose="020B0604020202020204" pitchFamily="34" charset="0"/>
              </a:rPr>
              <a:t>x </a:t>
            </a:r>
            <a:r>
              <a:rPr lang="en-US" sz="2400" dirty="0">
                <a:effectLst/>
                <a:latin typeface="Times New Roman" panose="02020603050405020304" pitchFamily="18" charset="0"/>
              </a:rPr>
              <a:t>belongs to the difference of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if and only if </a:t>
            </a:r>
            <a:r>
              <a:rPr lang="en-US" sz="2400" dirty="0">
                <a:effectLst/>
                <a:latin typeface="Arial" panose="020B0604020202020204" pitchFamily="34" charset="0"/>
              </a:rPr>
              <a:t>x ∈ A </a:t>
            </a:r>
            <a:r>
              <a:rPr lang="en-US" sz="2400" dirty="0">
                <a:effectLst/>
                <a:latin typeface="Times New Roman" panose="02020603050405020304" pitchFamily="18" charset="0"/>
              </a:rPr>
              <a:t>and </a:t>
            </a:r>
            <a:r>
              <a:rPr lang="en-US" sz="2400" dirty="0">
                <a:effectLst/>
                <a:latin typeface="Arial" panose="020B0604020202020204" pitchFamily="34" charset="0"/>
              </a:rPr>
              <a:t>x /∈ B</a:t>
            </a:r>
            <a:r>
              <a:rPr lang="en-US" sz="2400" dirty="0">
                <a:effectLst/>
                <a:latin typeface="Times New Roman" panose="02020603050405020304" pitchFamily="18" charset="0"/>
              </a:rPr>
              <a:t>. This tells us</a:t>
            </a:r>
            <a:br>
              <a:rPr lang="en-US" sz="2400" dirty="0"/>
            </a:br>
            <a:r>
              <a:rPr lang="en-US" sz="2400" dirty="0">
                <a:effectLst/>
                <a:latin typeface="Times New Roman" panose="02020603050405020304" pitchFamily="18" charset="0"/>
              </a:rPr>
              <a:t>that</a:t>
            </a:r>
            <a:br>
              <a:rPr lang="en-US" sz="2400" dirty="0"/>
            </a:br>
            <a:r>
              <a:rPr lang="en-US" sz="2400" dirty="0">
                <a:effectLst/>
                <a:latin typeface="Arial" panose="020B0604020202020204" pitchFamily="34" charset="0"/>
              </a:rPr>
              <a:t>A − B = {x | x ∈ A ∧ x /∈ B}.</a:t>
            </a:r>
          </a:p>
          <a:p>
            <a:pPr marL="342900" indent="-342900">
              <a:buFont typeface="Arial" panose="020B0604020202020204" pitchFamily="34" charset="0"/>
              <a:buChar char="•"/>
            </a:pPr>
            <a:r>
              <a:rPr lang="en-US" sz="2400" dirty="0">
                <a:effectLst/>
                <a:latin typeface="Times New Roman" panose="02020603050405020304" pitchFamily="18" charset="0"/>
              </a:rPr>
              <a:t>The difference of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and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is the set </a:t>
            </a:r>
            <a:r>
              <a:rPr lang="en-US" sz="2400" dirty="0">
                <a:effectLst/>
                <a:latin typeface="Arial" panose="020B0604020202020204" pitchFamily="34" charset="0"/>
              </a:rPr>
              <a:t>{</a:t>
            </a:r>
            <a:r>
              <a:rPr lang="en-US" sz="2400" dirty="0">
                <a:effectLst/>
                <a:latin typeface="Times New Roman" panose="02020603050405020304" pitchFamily="18" charset="0"/>
              </a:rPr>
              <a:t>5</a:t>
            </a:r>
            <a:r>
              <a:rPr lang="en-US" sz="2400" dirty="0">
                <a:effectLst/>
                <a:latin typeface="Arial" panose="020B0604020202020204" pitchFamily="34" charset="0"/>
              </a:rPr>
              <a:t>}</a:t>
            </a:r>
            <a:r>
              <a:rPr lang="en-US" sz="2400" dirty="0">
                <a:effectLst/>
                <a:latin typeface="Times New Roman" panose="02020603050405020304" pitchFamily="18" charset="0"/>
              </a:rPr>
              <a:t>; that is,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 {</a:t>
            </a:r>
            <a:r>
              <a:rPr lang="en-US" sz="2400" dirty="0">
                <a:effectLst/>
                <a:latin typeface="Times New Roman" panose="02020603050405020304" pitchFamily="18" charset="0"/>
              </a:rPr>
              <a:t>5</a:t>
            </a:r>
            <a:r>
              <a:rPr lang="en-US" sz="2400" dirty="0">
                <a:effectLst/>
                <a:latin typeface="Arial" panose="020B0604020202020204" pitchFamily="34" charset="0"/>
              </a:rPr>
              <a:t>}</a:t>
            </a:r>
            <a:r>
              <a:rPr lang="en-US" sz="2400" dirty="0">
                <a:effectLst/>
                <a:latin typeface="Times New Roman" panose="02020603050405020304" pitchFamily="18" charset="0"/>
              </a:rPr>
              <a:t>. This is different from the difference of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2</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and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a:t>
            </a:r>
            <a:r>
              <a:rPr lang="en-US" sz="2400" dirty="0">
                <a:effectLst/>
                <a:latin typeface="Times New Roman" panose="02020603050405020304" pitchFamily="18" charset="0"/>
              </a:rPr>
              <a:t>, which is the set </a:t>
            </a:r>
            <a:r>
              <a:rPr lang="en-US" sz="2400" dirty="0">
                <a:effectLst/>
                <a:latin typeface="Arial" panose="020B0604020202020204" pitchFamily="34" charset="0"/>
              </a:rPr>
              <a:t>{</a:t>
            </a:r>
            <a:r>
              <a:rPr lang="en-US" sz="2400" dirty="0">
                <a:effectLst/>
                <a:latin typeface="Times New Roman" panose="02020603050405020304" pitchFamily="18" charset="0"/>
              </a:rPr>
              <a:t>2</a:t>
            </a:r>
            <a:r>
              <a:rPr lang="en-US" sz="2400" dirty="0">
                <a:effectLst/>
                <a:latin typeface="Arial" panose="020B0604020202020204" pitchFamily="34" charset="0"/>
              </a:rPr>
              <a:t>}</a:t>
            </a:r>
            <a:r>
              <a:rPr lang="en-US" sz="2400" dirty="0">
                <a:effectLst/>
                <a:latin typeface="Times New Roman" panose="02020603050405020304" pitchFamily="18" charset="0"/>
              </a:rPr>
              <a:t>.</a:t>
            </a:r>
            <a:br>
              <a:rPr lang="en-US" sz="2400" dirty="0"/>
            </a:br>
            <a:r>
              <a:rPr lang="en-US" sz="2400" dirty="0">
                <a:effectLst/>
                <a:latin typeface="Times New Roman" panose="02020603050405020304" pitchFamily="18" charset="0"/>
              </a:rPr>
              <a:t>The difference of the set of computer science majors at your school and the set of mathematics majors at your school is the set of all computer science majors at your school who are not also mathematics majors.</a:t>
            </a:r>
            <a:endParaRPr lang="en-US" sz="2400" dirty="0"/>
          </a:p>
        </p:txBody>
      </p:sp>
    </p:spTree>
    <p:extLst>
      <p:ext uri="{BB962C8B-B14F-4D97-AF65-F5344CB8AC3E}">
        <p14:creationId xmlns:p14="http://schemas.microsoft.com/office/powerpoint/2010/main" val="3728850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45E929-6330-3CF6-81A3-E1E161D31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468" y="2190577"/>
            <a:ext cx="6897063" cy="2476846"/>
          </a:xfrm>
          <a:prstGeom prst="rect">
            <a:avLst/>
          </a:prstGeom>
        </p:spPr>
      </p:pic>
    </p:spTree>
    <p:extLst>
      <p:ext uri="{BB962C8B-B14F-4D97-AF65-F5344CB8AC3E}">
        <p14:creationId xmlns:p14="http://schemas.microsoft.com/office/powerpoint/2010/main" val="151877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C1B0F-CFD8-1AFF-C3F9-33DD63FA0BD0}"/>
              </a:ext>
            </a:extLst>
          </p:cNvPr>
          <p:cNvSpPr txBox="1"/>
          <p:nvPr/>
        </p:nvSpPr>
        <p:spPr>
          <a:xfrm>
            <a:off x="1364975" y="1033671"/>
            <a:ext cx="8388626"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effectLst/>
                <a:latin typeface="Times New Roman" panose="02020603050405020304" pitchFamily="18" charset="0"/>
              </a:rPr>
              <a:t>A set is an unordered well defined collection of distinct objects, called elements or members of the set. A set is said to contain its elements. We write </a:t>
            </a:r>
            <a:r>
              <a:rPr lang="en-US" sz="2400" dirty="0">
                <a:effectLst/>
                <a:latin typeface="Arial" panose="020B0604020202020204" pitchFamily="34" charset="0"/>
              </a:rPr>
              <a:t>a ∈ A </a:t>
            </a:r>
            <a:r>
              <a:rPr lang="en-US" sz="2400" dirty="0">
                <a:effectLst/>
                <a:latin typeface="Times New Roman" panose="02020603050405020304" pitchFamily="18" charset="0"/>
              </a:rPr>
              <a:t>to denote that </a:t>
            </a:r>
            <a:r>
              <a:rPr lang="en-US" sz="2400" dirty="0">
                <a:effectLst/>
                <a:latin typeface="Arial" panose="020B0604020202020204" pitchFamily="34" charset="0"/>
              </a:rPr>
              <a:t>a </a:t>
            </a:r>
            <a:r>
              <a:rPr lang="en-US" sz="2400" dirty="0">
                <a:effectLst/>
                <a:latin typeface="Times New Roman" panose="02020603050405020304" pitchFamily="18" charset="0"/>
              </a:rPr>
              <a:t>is an element of the set </a:t>
            </a:r>
            <a:r>
              <a:rPr lang="en-US" sz="2400" dirty="0">
                <a:effectLst/>
                <a:latin typeface="Arial" panose="020B0604020202020204" pitchFamily="34" charset="0"/>
              </a:rPr>
              <a:t>A</a:t>
            </a:r>
            <a:r>
              <a:rPr lang="en-US" sz="2400" dirty="0">
                <a:effectLst/>
                <a:latin typeface="Times New Roman" panose="02020603050405020304" pitchFamily="18" charset="0"/>
              </a:rPr>
              <a:t>. The notation </a:t>
            </a:r>
            <a:r>
              <a:rPr lang="en-US" sz="2400" dirty="0">
                <a:effectLst/>
                <a:latin typeface="Arial" panose="020B0604020202020204" pitchFamily="34" charset="0"/>
              </a:rPr>
              <a:t>a  ∈ A </a:t>
            </a:r>
            <a:r>
              <a:rPr lang="en-US" sz="2400" dirty="0">
                <a:effectLst/>
                <a:latin typeface="Times New Roman" panose="02020603050405020304" pitchFamily="18" charset="0"/>
              </a:rPr>
              <a:t>denotes that </a:t>
            </a:r>
            <a:r>
              <a:rPr lang="en-US" sz="2400" dirty="0">
                <a:effectLst/>
                <a:latin typeface="Arial" panose="020B0604020202020204" pitchFamily="34" charset="0"/>
              </a:rPr>
              <a:t>a </a:t>
            </a:r>
            <a:r>
              <a:rPr lang="en-US" sz="2400" dirty="0">
                <a:effectLst/>
                <a:latin typeface="Times New Roman" panose="02020603050405020304" pitchFamily="18" charset="0"/>
              </a:rPr>
              <a:t>is not an element of the set </a:t>
            </a:r>
            <a:r>
              <a:rPr lang="en-US" sz="2400" dirty="0">
                <a:effectLst/>
                <a:latin typeface="Arial" panose="020B0604020202020204" pitchFamily="34" charset="0"/>
              </a:rPr>
              <a:t>A</a:t>
            </a:r>
            <a:r>
              <a:rPr lang="en-US" sz="2400" dirty="0">
                <a:effectLst/>
                <a:latin typeface="Times New Roman" panose="02020603050405020304" pitchFamily="18" charset="0"/>
              </a:rPr>
              <a:t>.</a:t>
            </a:r>
          </a:p>
          <a:p>
            <a:endParaRPr lang="en-US" sz="2400" dirty="0">
              <a:latin typeface="Times New Roman" panose="02020603050405020304" pitchFamily="18" charset="0"/>
            </a:endParaRPr>
          </a:p>
          <a:p>
            <a:r>
              <a:rPr lang="en-US" sz="2400" dirty="0">
                <a:effectLst/>
                <a:latin typeface="Times New Roman" panose="02020603050405020304" pitchFamily="18" charset="0"/>
              </a:rPr>
              <a:t>EXAMPLE 1 The set </a:t>
            </a:r>
            <a:r>
              <a:rPr lang="en-US" sz="2400" dirty="0">
                <a:effectLst/>
                <a:latin typeface="Arial" panose="020B0604020202020204" pitchFamily="34" charset="0"/>
              </a:rPr>
              <a:t>V </a:t>
            </a:r>
            <a:r>
              <a:rPr lang="en-US" sz="2400" dirty="0">
                <a:effectLst/>
                <a:latin typeface="Times New Roman" panose="02020603050405020304" pitchFamily="18" charset="0"/>
              </a:rPr>
              <a:t>of all vowels in the English alphabet can be written as</a:t>
            </a:r>
          </a:p>
          <a:p>
            <a:r>
              <a:rPr lang="en-US" sz="2400" dirty="0">
                <a:effectLst/>
                <a:latin typeface="Times New Roman" panose="02020603050405020304" pitchFamily="18" charset="0"/>
              </a:rPr>
              <a:t> </a:t>
            </a:r>
            <a:r>
              <a:rPr lang="en-US" sz="2400" dirty="0">
                <a:effectLst/>
                <a:latin typeface="Arial" panose="020B0604020202020204" pitchFamily="34" charset="0"/>
              </a:rPr>
              <a:t>V = {a, e, </a:t>
            </a:r>
            <a:r>
              <a:rPr lang="en-US" sz="2400" dirty="0" err="1">
                <a:effectLst/>
                <a:latin typeface="Arial" panose="020B0604020202020204" pitchFamily="34" charset="0"/>
              </a:rPr>
              <a:t>i</a:t>
            </a:r>
            <a:r>
              <a:rPr lang="en-US" sz="2400" dirty="0">
                <a:effectLst/>
                <a:latin typeface="Arial" panose="020B0604020202020204" pitchFamily="34" charset="0"/>
              </a:rPr>
              <a:t>, o, u}</a:t>
            </a:r>
            <a:r>
              <a:rPr lang="en-US" sz="2400" dirty="0">
                <a:effectLst/>
                <a:latin typeface="Times New Roman" panose="02020603050405020304" pitchFamily="18" charset="0"/>
              </a:rPr>
              <a:t>.</a:t>
            </a:r>
            <a:br>
              <a:rPr lang="en-US" sz="2400" dirty="0"/>
            </a:br>
            <a:br>
              <a:rPr lang="en-US" sz="2400" dirty="0"/>
            </a:br>
            <a:r>
              <a:rPr lang="en-US" sz="2400" dirty="0">
                <a:effectLst/>
                <a:latin typeface="Times New Roman" panose="02020603050405020304" pitchFamily="18" charset="0"/>
              </a:rPr>
              <a:t>EXAMPLE 2 The set </a:t>
            </a:r>
            <a:r>
              <a:rPr lang="en-US" sz="2400" dirty="0">
                <a:effectLst/>
                <a:latin typeface="Arial" panose="020B0604020202020204" pitchFamily="34" charset="0"/>
              </a:rPr>
              <a:t>O </a:t>
            </a:r>
            <a:r>
              <a:rPr lang="en-US" sz="2400" dirty="0">
                <a:effectLst/>
                <a:latin typeface="Times New Roman" panose="02020603050405020304" pitchFamily="18" charset="0"/>
              </a:rPr>
              <a:t>of odd positive integers less than 10 can be expressed by </a:t>
            </a:r>
          </a:p>
          <a:p>
            <a:r>
              <a:rPr lang="en-US" sz="2400" dirty="0">
                <a:effectLst/>
                <a:latin typeface="Arial" panose="020B0604020202020204" pitchFamily="34" charset="0"/>
              </a:rPr>
              <a:t>O =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7</a:t>
            </a:r>
            <a:r>
              <a:rPr lang="en-US" sz="2400" dirty="0">
                <a:effectLst/>
                <a:latin typeface="Arial" panose="020B0604020202020204" pitchFamily="34" charset="0"/>
              </a:rPr>
              <a:t>, </a:t>
            </a:r>
            <a:r>
              <a:rPr lang="en-US" sz="2400" dirty="0">
                <a:effectLst/>
                <a:latin typeface="Times New Roman" panose="02020603050405020304" pitchFamily="18" charset="0"/>
              </a:rPr>
              <a:t>9</a:t>
            </a:r>
            <a:r>
              <a:rPr lang="en-US" sz="2400" dirty="0">
                <a:effectLst/>
                <a:latin typeface="Arial" panose="020B0604020202020204" pitchFamily="34" charset="0"/>
              </a:rPr>
              <a:t>}</a:t>
            </a:r>
            <a:r>
              <a:rPr lang="en-US" sz="2400" dirty="0">
                <a:effectLst/>
                <a:latin typeface="Times New Roman" panose="02020603050405020304" pitchFamily="18" charset="0"/>
              </a:rPr>
              <a:t>.</a:t>
            </a:r>
            <a:endParaRPr lang="en-US" sz="2400" dirty="0"/>
          </a:p>
        </p:txBody>
      </p:sp>
    </p:spTree>
    <p:extLst>
      <p:ext uri="{BB962C8B-B14F-4D97-AF65-F5344CB8AC3E}">
        <p14:creationId xmlns:p14="http://schemas.microsoft.com/office/powerpoint/2010/main" val="3198675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DAA71E-02DD-5A40-D556-C6F2AD01DC40}"/>
              </a:ext>
            </a:extLst>
          </p:cNvPr>
          <p:cNvSpPr txBox="1"/>
          <p:nvPr/>
        </p:nvSpPr>
        <p:spPr>
          <a:xfrm>
            <a:off x="927652" y="715617"/>
            <a:ext cx="9448800" cy="3416320"/>
          </a:xfrm>
          <a:prstGeom prst="rect">
            <a:avLst/>
          </a:prstGeom>
          <a:noFill/>
        </p:spPr>
        <p:txBody>
          <a:bodyPr wrap="square" rtlCol="0">
            <a:spAutoFit/>
          </a:bodyPr>
          <a:lstStyle/>
          <a:p>
            <a:r>
              <a:rPr lang="en-US" dirty="0">
                <a:effectLst/>
                <a:latin typeface="Times New Roman" panose="02020603050405020304" pitchFamily="18" charset="0"/>
              </a:rPr>
              <a:t>Let </a:t>
            </a:r>
            <a:r>
              <a:rPr lang="en-US" dirty="0">
                <a:effectLst/>
                <a:latin typeface="Arial" panose="020B0604020202020204" pitchFamily="34" charset="0"/>
              </a:rPr>
              <a:t>U </a:t>
            </a:r>
            <a:r>
              <a:rPr lang="en-US" dirty="0">
                <a:effectLst/>
                <a:latin typeface="Times New Roman" panose="02020603050405020304" pitchFamily="18" charset="0"/>
              </a:rPr>
              <a:t>be the universal set. The complement of the set </a:t>
            </a:r>
            <a:r>
              <a:rPr lang="en-US" dirty="0">
                <a:effectLst/>
                <a:latin typeface="Arial" panose="020B0604020202020204" pitchFamily="34" charset="0"/>
              </a:rPr>
              <a:t>A, </a:t>
            </a:r>
            <a:r>
              <a:rPr lang="en-US" dirty="0">
                <a:effectLst/>
                <a:latin typeface="Times New Roman" panose="02020603050405020304" pitchFamily="18" charset="0"/>
              </a:rPr>
              <a:t>denoted by </a:t>
            </a:r>
            <a:r>
              <a:rPr lang="en-US" dirty="0">
                <a:effectLst/>
                <a:latin typeface="Arial" panose="020B0604020202020204" pitchFamily="34" charset="0"/>
              </a:rPr>
              <a:t>A, </a:t>
            </a:r>
            <a:r>
              <a:rPr lang="en-US" dirty="0">
                <a:effectLst/>
                <a:latin typeface="Times New Roman" panose="02020603050405020304" pitchFamily="18" charset="0"/>
              </a:rPr>
              <a:t>is the complement</a:t>
            </a:r>
            <a:br>
              <a:rPr lang="en-US" dirty="0"/>
            </a:br>
            <a:r>
              <a:rPr lang="en-US" dirty="0">
                <a:effectLst/>
                <a:latin typeface="Times New Roman" panose="02020603050405020304" pitchFamily="18" charset="0"/>
              </a:rPr>
              <a:t>of </a:t>
            </a:r>
            <a:r>
              <a:rPr lang="en-US" dirty="0">
                <a:effectLst/>
                <a:latin typeface="Arial" panose="020B0604020202020204" pitchFamily="34" charset="0"/>
              </a:rPr>
              <a:t>A </a:t>
            </a:r>
            <a:r>
              <a:rPr lang="en-US" dirty="0">
                <a:effectLst/>
                <a:latin typeface="Times New Roman" panose="02020603050405020304" pitchFamily="18" charset="0"/>
              </a:rPr>
              <a:t>with respect to </a:t>
            </a:r>
            <a:r>
              <a:rPr lang="en-US" dirty="0">
                <a:effectLst/>
                <a:latin typeface="Arial" panose="020B0604020202020204" pitchFamily="34" charset="0"/>
              </a:rPr>
              <a:t>U </a:t>
            </a:r>
            <a:r>
              <a:rPr lang="en-US" dirty="0">
                <a:effectLst/>
                <a:latin typeface="Times New Roman" panose="02020603050405020304" pitchFamily="18" charset="0"/>
              </a:rPr>
              <a:t>. Therefore, the complement of the set </a:t>
            </a:r>
            <a:r>
              <a:rPr lang="en-US" dirty="0">
                <a:effectLst/>
                <a:latin typeface="Arial" panose="020B0604020202020204" pitchFamily="34" charset="0"/>
              </a:rPr>
              <a:t>A </a:t>
            </a:r>
            <a:r>
              <a:rPr lang="en-US" dirty="0">
                <a:effectLst/>
                <a:latin typeface="Times New Roman" panose="02020603050405020304" pitchFamily="18" charset="0"/>
              </a:rPr>
              <a:t>is </a:t>
            </a:r>
            <a:r>
              <a:rPr lang="en-US" dirty="0">
                <a:effectLst/>
                <a:latin typeface="Arial" panose="020B0604020202020204" pitchFamily="34" charset="0"/>
              </a:rPr>
              <a:t>U − A</a:t>
            </a:r>
            <a:r>
              <a:rPr lang="en-US" dirty="0">
                <a:effectLst/>
                <a:latin typeface="Times New Roman" panose="02020603050405020304" pitchFamily="18" charset="0"/>
              </a:rPr>
              <a:t>.</a:t>
            </a:r>
            <a:br>
              <a:rPr lang="en-US" dirty="0"/>
            </a:br>
            <a:endParaRPr lang="en-US" dirty="0"/>
          </a:p>
          <a:p>
            <a:r>
              <a:rPr lang="en-US" dirty="0">
                <a:effectLst/>
                <a:latin typeface="Times New Roman" panose="02020603050405020304" pitchFamily="18" charset="0"/>
              </a:rPr>
              <a:t>An element belongs to </a:t>
            </a:r>
            <a:r>
              <a:rPr lang="en-US" dirty="0">
                <a:effectLst/>
                <a:latin typeface="Arial" panose="020B0604020202020204" pitchFamily="34" charset="0"/>
              </a:rPr>
              <a:t>A </a:t>
            </a:r>
            <a:r>
              <a:rPr lang="en-US" dirty="0">
                <a:effectLst/>
                <a:latin typeface="Times New Roman" panose="02020603050405020304" pitchFamily="18" charset="0"/>
              </a:rPr>
              <a:t>if and only if </a:t>
            </a:r>
            <a:r>
              <a:rPr lang="en-US" dirty="0">
                <a:effectLst/>
                <a:latin typeface="Arial" panose="020B0604020202020204" pitchFamily="34" charset="0"/>
              </a:rPr>
              <a:t>x /∈ A</a:t>
            </a:r>
            <a:r>
              <a:rPr lang="en-US" dirty="0">
                <a:effectLst/>
                <a:latin typeface="Times New Roman" panose="02020603050405020304" pitchFamily="18" charset="0"/>
              </a:rPr>
              <a:t>. This tells us that</a:t>
            </a:r>
            <a:br>
              <a:rPr lang="en-US" dirty="0"/>
            </a:br>
            <a:r>
              <a:rPr lang="en-US" dirty="0">
                <a:effectLst/>
                <a:latin typeface="Arial" panose="020B0604020202020204" pitchFamily="34" charset="0"/>
              </a:rPr>
              <a:t>A = {x ∈ U | x /∈ A}.</a:t>
            </a:r>
          </a:p>
          <a:p>
            <a:endParaRPr lang="en-US" dirty="0">
              <a:latin typeface="Arial" panose="020B0604020202020204" pitchFamily="34" charset="0"/>
            </a:endParaRPr>
          </a:p>
          <a:p>
            <a:endParaRPr lang="en-US" dirty="0">
              <a:latin typeface="Arial" panose="020B0604020202020204" pitchFamily="34" charset="0"/>
            </a:endParaRPr>
          </a:p>
          <a:p>
            <a:r>
              <a:rPr lang="en-US" dirty="0">
                <a:effectLst/>
                <a:latin typeface="Times New Roman" panose="02020603050405020304" pitchFamily="18" charset="0"/>
              </a:rPr>
              <a:t>Let </a:t>
            </a:r>
            <a:r>
              <a:rPr lang="en-US" dirty="0">
                <a:effectLst/>
                <a:latin typeface="Arial" panose="020B0604020202020204" pitchFamily="34" charset="0"/>
              </a:rPr>
              <a:t>A = {a, e, </a:t>
            </a:r>
            <a:r>
              <a:rPr lang="en-US" dirty="0" err="1">
                <a:effectLst/>
                <a:latin typeface="Arial" panose="020B0604020202020204" pitchFamily="34" charset="0"/>
              </a:rPr>
              <a:t>i</a:t>
            </a:r>
            <a:r>
              <a:rPr lang="en-US" dirty="0">
                <a:effectLst/>
                <a:latin typeface="Arial" panose="020B0604020202020204" pitchFamily="34" charset="0"/>
              </a:rPr>
              <a:t>, o, u} </a:t>
            </a:r>
            <a:r>
              <a:rPr lang="en-US" dirty="0">
                <a:effectLst/>
                <a:latin typeface="Times New Roman" panose="02020603050405020304" pitchFamily="18" charset="0"/>
              </a:rPr>
              <a:t>(where the universal set is the set of letters of the English alphabet). Then</a:t>
            </a:r>
            <a:br>
              <a:rPr lang="en-US" dirty="0"/>
            </a:br>
            <a:r>
              <a:rPr lang="en-US" dirty="0">
                <a:effectLst/>
                <a:latin typeface="Arial" panose="020B0604020202020204" pitchFamily="34" charset="0"/>
              </a:rPr>
              <a:t>A = {b, c, d, f, g, h, j, k, l, m, n, p, q, r, s, t, </a:t>
            </a:r>
            <a:r>
              <a:rPr lang="en-US" dirty="0">
                <a:effectLst/>
                <a:latin typeface="Times New Roman" panose="02020603050405020304" pitchFamily="18" charset="0"/>
              </a:rPr>
              <a:t>v</a:t>
            </a:r>
            <a:r>
              <a:rPr lang="en-US" dirty="0">
                <a:effectLst/>
                <a:latin typeface="Arial" panose="020B0604020202020204" pitchFamily="34" charset="0"/>
              </a:rPr>
              <a:t>, </a:t>
            </a:r>
            <a:r>
              <a:rPr lang="en-US" dirty="0">
                <a:effectLst/>
                <a:latin typeface="Times New Roman" panose="02020603050405020304" pitchFamily="18" charset="0"/>
              </a:rPr>
              <a:t>w</a:t>
            </a:r>
            <a:r>
              <a:rPr lang="en-US" dirty="0">
                <a:effectLst/>
                <a:latin typeface="Arial" panose="020B0604020202020204" pitchFamily="34" charset="0"/>
              </a:rPr>
              <a:t>, x, y, z}</a:t>
            </a:r>
            <a:r>
              <a:rPr lang="en-US" dirty="0">
                <a:effectLst/>
                <a:latin typeface="Times New Roman" panose="02020603050405020304" pitchFamily="18" charset="0"/>
              </a:rPr>
              <a:t>.</a:t>
            </a:r>
            <a:br>
              <a:rPr lang="en-US" dirty="0"/>
            </a:br>
            <a:br>
              <a:rPr lang="en-US" dirty="0"/>
            </a:br>
            <a:r>
              <a:rPr lang="en-US" dirty="0">
                <a:effectLst/>
                <a:latin typeface="Times New Roman" panose="02020603050405020304" pitchFamily="18" charset="0"/>
              </a:rPr>
              <a:t> Let </a:t>
            </a:r>
            <a:r>
              <a:rPr lang="en-US" dirty="0">
                <a:effectLst/>
                <a:latin typeface="Arial" panose="020B0604020202020204" pitchFamily="34" charset="0"/>
              </a:rPr>
              <a:t>A </a:t>
            </a:r>
            <a:r>
              <a:rPr lang="en-US" dirty="0">
                <a:effectLst/>
                <a:latin typeface="Times New Roman" panose="02020603050405020304" pitchFamily="18" charset="0"/>
              </a:rPr>
              <a:t>be the set of positive integers greater than 10 (with universal set the set of all positive</a:t>
            </a:r>
            <a:br>
              <a:rPr lang="en-US" dirty="0"/>
            </a:br>
            <a:r>
              <a:rPr lang="en-US" dirty="0">
                <a:effectLst/>
                <a:latin typeface="Times New Roman" panose="02020603050405020304" pitchFamily="18" charset="0"/>
              </a:rPr>
              <a:t>integers). Then </a:t>
            </a:r>
            <a:r>
              <a:rPr lang="en-US" dirty="0">
                <a:effectLst/>
                <a:latin typeface="Arial" panose="020B0604020202020204" pitchFamily="34" charset="0"/>
              </a:rPr>
              <a:t>A = {</a:t>
            </a:r>
            <a:r>
              <a:rPr lang="en-US" dirty="0">
                <a:effectLst/>
                <a:latin typeface="Times New Roman" panose="02020603050405020304" pitchFamily="18" charset="0"/>
              </a:rPr>
              <a:t>1</a:t>
            </a:r>
            <a:r>
              <a:rPr lang="en-US" dirty="0">
                <a:effectLst/>
                <a:latin typeface="Arial" panose="020B0604020202020204" pitchFamily="34" charset="0"/>
              </a:rPr>
              <a:t>, </a:t>
            </a:r>
            <a:r>
              <a:rPr lang="en-US" dirty="0">
                <a:effectLst/>
                <a:latin typeface="Times New Roman" panose="02020603050405020304" pitchFamily="18" charset="0"/>
              </a:rPr>
              <a:t>2</a:t>
            </a:r>
            <a:r>
              <a:rPr lang="en-US" dirty="0">
                <a:effectLst/>
                <a:latin typeface="Arial" panose="020B0604020202020204" pitchFamily="34" charset="0"/>
              </a:rPr>
              <a:t>, </a:t>
            </a:r>
            <a:r>
              <a:rPr lang="en-US" dirty="0">
                <a:effectLst/>
                <a:latin typeface="Times New Roman" panose="02020603050405020304" pitchFamily="18" charset="0"/>
              </a:rPr>
              <a:t>3</a:t>
            </a:r>
            <a:r>
              <a:rPr lang="en-US" dirty="0">
                <a:effectLst/>
                <a:latin typeface="Arial" panose="020B0604020202020204" pitchFamily="34" charset="0"/>
              </a:rPr>
              <a:t>, </a:t>
            </a:r>
            <a:r>
              <a:rPr lang="en-US" dirty="0">
                <a:effectLst/>
                <a:latin typeface="Times New Roman" panose="02020603050405020304" pitchFamily="18" charset="0"/>
              </a:rPr>
              <a:t>4</a:t>
            </a:r>
            <a:r>
              <a:rPr lang="en-US" dirty="0">
                <a:effectLst/>
                <a:latin typeface="Arial" panose="020B0604020202020204" pitchFamily="34" charset="0"/>
              </a:rPr>
              <a:t>, </a:t>
            </a:r>
            <a:r>
              <a:rPr lang="en-US" dirty="0">
                <a:effectLst/>
                <a:latin typeface="Times New Roman" panose="02020603050405020304" pitchFamily="18" charset="0"/>
              </a:rPr>
              <a:t>5</a:t>
            </a:r>
            <a:r>
              <a:rPr lang="en-US" dirty="0">
                <a:effectLst/>
                <a:latin typeface="Arial" panose="020B0604020202020204" pitchFamily="34" charset="0"/>
              </a:rPr>
              <a:t>, </a:t>
            </a:r>
            <a:r>
              <a:rPr lang="en-US" dirty="0">
                <a:effectLst/>
                <a:latin typeface="Times New Roman" panose="02020603050405020304" pitchFamily="18" charset="0"/>
              </a:rPr>
              <a:t>6</a:t>
            </a:r>
            <a:r>
              <a:rPr lang="en-US" dirty="0">
                <a:effectLst/>
                <a:latin typeface="Arial" panose="020B0604020202020204" pitchFamily="34" charset="0"/>
              </a:rPr>
              <a:t>, </a:t>
            </a:r>
            <a:r>
              <a:rPr lang="en-US" dirty="0">
                <a:effectLst/>
                <a:latin typeface="Times New Roman" panose="02020603050405020304" pitchFamily="18" charset="0"/>
              </a:rPr>
              <a:t>7</a:t>
            </a:r>
            <a:r>
              <a:rPr lang="en-US" dirty="0">
                <a:effectLst/>
                <a:latin typeface="Arial" panose="020B0604020202020204" pitchFamily="34" charset="0"/>
              </a:rPr>
              <a:t>, </a:t>
            </a:r>
            <a:r>
              <a:rPr lang="en-US" dirty="0">
                <a:effectLst/>
                <a:latin typeface="Times New Roman" panose="02020603050405020304" pitchFamily="18" charset="0"/>
              </a:rPr>
              <a:t>8</a:t>
            </a:r>
            <a:r>
              <a:rPr lang="en-US" dirty="0">
                <a:effectLst/>
                <a:latin typeface="Arial" panose="020B0604020202020204" pitchFamily="34" charset="0"/>
              </a:rPr>
              <a:t>, </a:t>
            </a:r>
            <a:r>
              <a:rPr lang="en-US" dirty="0">
                <a:effectLst/>
                <a:latin typeface="Times New Roman" panose="02020603050405020304" pitchFamily="18" charset="0"/>
              </a:rPr>
              <a:t>9</a:t>
            </a:r>
            <a:r>
              <a:rPr lang="en-US" dirty="0">
                <a:effectLst/>
                <a:latin typeface="Arial" panose="020B0604020202020204" pitchFamily="34" charset="0"/>
              </a:rPr>
              <a:t>, </a:t>
            </a:r>
            <a:r>
              <a:rPr lang="en-US" dirty="0">
                <a:effectLst/>
                <a:latin typeface="Times New Roman" panose="02020603050405020304" pitchFamily="18" charset="0"/>
              </a:rPr>
              <a:t>10</a:t>
            </a:r>
            <a:r>
              <a:rPr lang="en-US" dirty="0">
                <a:effectLst/>
                <a:latin typeface="Arial" panose="020B0604020202020204" pitchFamily="34" charset="0"/>
              </a:rPr>
              <a:t>}</a:t>
            </a:r>
            <a:r>
              <a:rPr lang="en-US" dirty="0">
                <a:effectLst/>
                <a:latin typeface="Times New Roman" panose="02020603050405020304" pitchFamily="18" charset="0"/>
              </a:rPr>
              <a:t>.</a:t>
            </a:r>
            <a:endParaRPr lang="en-US" dirty="0"/>
          </a:p>
        </p:txBody>
      </p:sp>
    </p:spTree>
    <p:extLst>
      <p:ext uri="{BB962C8B-B14F-4D97-AF65-F5344CB8AC3E}">
        <p14:creationId xmlns:p14="http://schemas.microsoft.com/office/powerpoint/2010/main" val="258200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DC4F03-6DF7-7BC8-D80E-8AF1EF1A3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785" y="585390"/>
            <a:ext cx="5582429" cy="5687219"/>
          </a:xfrm>
          <a:prstGeom prst="rect">
            <a:avLst/>
          </a:prstGeom>
        </p:spPr>
      </p:pic>
    </p:spTree>
    <p:extLst>
      <p:ext uri="{BB962C8B-B14F-4D97-AF65-F5344CB8AC3E}">
        <p14:creationId xmlns:p14="http://schemas.microsoft.com/office/powerpoint/2010/main" val="92114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E2035C-8767-8CC9-7378-DE3AE8B60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87" y="901149"/>
            <a:ext cx="8693425" cy="4837042"/>
          </a:xfrm>
          <a:prstGeom prst="rect">
            <a:avLst/>
          </a:prstGeom>
        </p:spPr>
      </p:pic>
    </p:spTree>
    <p:extLst>
      <p:ext uri="{BB962C8B-B14F-4D97-AF65-F5344CB8AC3E}">
        <p14:creationId xmlns:p14="http://schemas.microsoft.com/office/powerpoint/2010/main" val="252716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E13A51-225A-2EE1-5FD6-A6BD5D01D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126434"/>
            <a:ext cx="8574156" cy="4518991"/>
          </a:xfrm>
          <a:prstGeom prst="rect">
            <a:avLst/>
          </a:prstGeom>
        </p:spPr>
      </p:pic>
    </p:spTree>
    <p:extLst>
      <p:ext uri="{BB962C8B-B14F-4D97-AF65-F5344CB8AC3E}">
        <p14:creationId xmlns:p14="http://schemas.microsoft.com/office/powerpoint/2010/main" val="3069471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DB33DA-0E63-A58D-CE88-CF93C219F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1" y="1060174"/>
            <a:ext cx="10442713" cy="4744277"/>
          </a:xfrm>
          <a:prstGeom prst="rect">
            <a:avLst/>
          </a:prstGeom>
        </p:spPr>
      </p:pic>
    </p:spTree>
    <p:extLst>
      <p:ext uri="{BB962C8B-B14F-4D97-AF65-F5344CB8AC3E}">
        <p14:creationId xmlns:p14="http://schemas.microsoft.com/office/powerpoint/2010/main" val="392802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FFAA64-45FA-9883-35A8-8F15CEB85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1" y="1232452"/>
            <a:ext cx="8600661" cy="4996070"/>
          </a:xfrm>
          <a:prstGeom prst="rect">
            <a:avLst/>
          </a:prstGeom>
        </p:spPr>
      </p:pic>
    </p:spTree>
    <p:extLst>
      <p:ext uri="{BB962C8B-B14F-4D97-AF65-F5344CB8AC3E}">
        <p14:creationId xmlns:p14="http://schemas.microsoft.com/office/powerpoint/2010/main" val="145409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63BBF8-D08B-241D-8E3F-2677A61C7E09}"/>
              </a:ext>
            </a:extLst>
          </p:cNvPr>
          <p:cNvSpPr txBox="1"/>
          <p:nvPr/>
        </p:nvSpPr>
        <p:spPr>
          <a:xfrm>
            <a:off x="1139686" y="243512"/>
            <a:ext cx="9674087" cy="5632311"/>
          </a:xfrm>
          <a:prstGeom prst="rect">
            <a:avLst/>
          </a:prstGeom>
          <a:noFill/>
        </p:spPr>
        <p:txBody>
          <a:bodyPr wrap="square" rtlCol="0">
            <a:spAutoFit/>
          </a:bodyPr>
          <a:lstStyle/>
          <a:p>
            <a:r>
              <a:rPr lang="en-US" sz="2400" dirty="0">
                <a:effectLst/>
                <a:latin typeface="Times New Roman" panose="02020603050405020304" pitchFamily="18" charset="0"/>
              </a:rPr>
              <a:t>Let </a:t>
            </a:r>
            <a:r>
              <a:rPr lang="en-US" sz="2400" dirty="0">
                <a:effectLst/>
                <a:latin typeface="Arial" panose="020B0604020202020204" pitchFamily="34" charset="0"/>
              </a:rPr>
              <a:t>A </a:t>
            </a:r>
            <a:r>
              <a:rPr lang="en-US" sz="2400" dirty="0">
                <a:effectLst/>
                <a:latin typeface="Times New Roman" panose="02020603050405020304" pitchFamily="18" charset="0"/>
              </a:rPr>
              <a:t>be the set of students who live within one mile of school and let </a:t>
            </a:r>
            <a:r>
              <a:rPr lang="en-US" sz="2400" dirty="0">
                <a:effectLst/>
                <a:latin typeface="Arial" panose="020B0604020202020204" pitchFamily="34" charset="0"/>
              </a:rPr>
              <a:t>B </a:t>
            </a:r>
            <a:r>
              <a:rPr lang="en-US" sz="2400" dirty="0">
                <a:effectLst/>
                <a:latin typeface="Times New Roman" panose="02020603050405020304" pitchFamily="18" charset="0"/>
              </a:rPr>
              <a:t>be the set of students who walk to classes. Describe the students in each of these sets.</a:t>
            </a:r>
            <a:br>
              <a:rPr lang="en-US" sz="2400" dirty="0"/>
            </a:br>
            <a:endParaRPr lang="en-US" sz="2400" dirty="0"/>
          </a:p>
          <a:p>
            <a:r>
              <a:rPr lang="en-US" sz="2400" dirty="0">
                <a:effectLst/>
                <a:latin typeface="Times New Roman" panose="02020603050405020304" pitchFamily="18" charset="0"/>
              </a:rPr>
              <a:t>a) </a:t>
            </a:r>
            <a:r>
              <a:rPr lang="en-US" sz="2400" dirty="0">
                <a:effectLst/>
                <a:latin typeface="Arial" panose="020B0604020202020204" pitchFamily="34" charset="0"/>
              </a:rPr>
              <a:t>A ∩ B 		</a:t>
            </a:r>
            <a:r>
              <a:rPr lang="en-US" sz="2400" dirty="0">
                <a:effectLst/>
                <a:latin typeface="Times New Roman" panose="02020603050405020304" pitchFamily="18" charset="0"/>
              </a:rPr>
              <a:t>b) </a:t>
            </a:r>
            <a:r>
              <a:rPr lang="en-US" sz="2400" dirty="0">
                <a:effectLst/>
                <a:latin typeface="Arial" panose="020B0604020202020204" pitchFamily="34" charset="0"/>
              </a:rPr>
              <a:t>A ∪ B</a:t>
            </a:r>
            <a:br>
              <a:rPr lang="en-US" sz="2400" dirty="0"/>
            </a:br>
            <a:r>
              <a:rPr lang="en-US" sz="2400" dirty="0">
                <a:effectLst/>
                <a:latin typeface="Times New Roman" panose="02020603050405020304" pitchFamily="18" charset="0"/>
              </a:rPr>
              <a:t>c) </a:t>
            </a:r>
            <a:r>
              <a:rPr lang="en-US" sz="2400" dirty="0">
                <a:effectLst/>
                <a:latin typeface="Arial" panose="020B0604020202020204" pitchFamily="34" charset="0"/>
              </a:rPr>
              <a:t>A − B 		</a:t>
            </a:r>
            <a:r>
              <a:rPr lang="en-US" sz="2400" dirty="0">
                <a:effectLst/>
                <a:latin typeface="Times New Roman" panose="02020603050405020304" pitchFamily="18" charset="0"/>
              </a:rPr>
              <a:t>d) </a:t>
            </a:r>
            <a:r>
              <a:rPr lang="en-US" sz="2400" dirty="0">
                <a:effectLst/>
                <a:latin typeface="Arial" panose="020B0604020202020204" pitchFamily="34" charset="0"/>
              </a:rPr>
              <a:t>B − A</a:t>
            </a:r>
          </a:p>
          <a:p>
            <a:endParaRPr lang="en-US" sz="2400" dirty="0">
              <a:latin typeface="Arial" panose="020B0604020202020204" pitchFamily="34" charset="0"/>
            </a:endParaRPr>
          </a:p>
          <a:p>
            <a:r>
              <a:rPr lang="en-US" sz="2400" dirty="0">
                <a:effectLst/>
                <a:latin typeface="Times New Roman" panose="02020603050405020304" pitchFamily="18" charset="0"/>
              </a:rPr>
              <a:t>a) the set of students who live within one mile of school and walk to class (only students who do both of these things are in the intersection)</a:t>
            </a:r>
            <a:br>
              <a:rPr lang="en-US" sz="2400" dirty="0"/>
            </a:br>
            <a:r>
              <a:rPr lang="en-US" sz="2400" dirty="0">
                <a:effectLst/>
                <a:latin typeface="Arial" panose="020B0604020202020204" pitchFamily="34" charset="0"/>
              </a:rPr>
              <a:t>b) </a:t>
            </a:r>
            <a:r>
              <a:rPr lang="en-US" sz="2400" dirty="0">
                <a:effectLst/>
                <a:latin typeface="Times New Roman" panose="02020603050405020304" pitchFamily="18" charset="0"/>
              </a:rPr>
              <a:t>the set of students who either live within one mile of school or walk to class (or, it goes without saying, both)</a:t>
            </a:r>
            <a:br>
              <a:rPr lang="en-US" sz="2400" dirty="0"/>
            </a:br>
            <a:r>
              <a:rPr lang="en-US" sz="2400" dirty="0">
                <a:effectLst/>
                <a:latin typeface="Times New Roman" panose="02020603050405020304" pitchFamily="18" charset="0"/>
              </a:rPr>
              <a:t>c) the set of students who live within one mile of school but do not walk to class</a:t>
            </a:r>
            <a:br>
              <a:rPr lang="en-US" sz="2400" dirty="0"/>
            </a:br>
            <a:r>
              <a:rPr lang="en-US" sz="2400" dirty="0">
                <a:effectLst/>
                <a:latin typeface="Times New Roman" panose="02020603050405020304" pitchFamily="18" charset="0"/>
              </a:rPr>
              <a:t>d) the set of students who live more than a mile from school but nevertheless walk to class</a:t>
            </a:r>
            <a:endParaRPr lang="en-US" sz="2400" dirty="0"/>
          </a:p>
        </p:txBody>
      </p:sp>
    </p:spTree>
    <p:extLst>
      <p:ext uri="{BB962C8B-B14F-4D97-AF65-F5344CB8AC3E}">
        <p14:creationId xmlns:p14="http://schemas.microsoft.com/office/powerpoint/2010/main" val="383148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9A4F1-C268-534D-C9BA-786B7544E989}"/>
              </a:ext>
            </a:extLst>
          </p:cNvPr>
          <p:cNvSpPr txBox="1"/>
          <p:nvPr/>
        </p:nvSpPr>
        <p:spPr>
          <a:xfrm>
            <a:off x="887896" y="463826"/>
            <a:ext cx="10151165" cy="5016758"/>
          </a:xfrm>
          <a:prstGeom prst="rect">
            <a:avLst/>
          </a:prstGeom>
          <a:noFill/>
        </p:spPr>
        <p:txBody>
          <a:bodyPr wrap="square" rtlCol="0">
            <a:spAutoFit/>
          </a:bodyPr>
          <a:lstStyle/>
          <a:p>
            <a:r>
              <a:rPr lang="en-US" sz="2000" dirty="0">
                <a:effectLst/>
                <a:latin typeface="Times New Roman" panose="02020603050405020304" pitchFamily="18" charset="0"/>
              </a:rPr>
              <a:t>Another way to describe a set is to use </a:t>
            </a:r>
            <a:r>
              <a:rPr lang="en-US" sz="2000" b="1" dirty="0">
                <a:effectLst/>
                <a:latin typeface="Times New Roman" panose="02020603050405020304" pitchFamily="18" charset="0"/>
              </a:rPr>
              <a:t>set builder notation</a:t>
            </a:r>
            <a:r>
              <a:rPr lang="en-US" sz="2000" dirty="0">
                <a:effectLst/>
                <a:latin typeface="Times New Roman" panose="02020603050405020304" pitchFamily="18" charset="0"/>
              </a:rPr>
              <a:t>. We characterize all those</a:t>
            </a:r>
            <a:br>
              <a:rPr lang="en-US" sz="2000" dirty="0"/>
            </a:br>
            <a:r>
              <a:rPr lang="en-US" sz="2000" dirty="0">
                <a:effectLst/>
                <a:latin typeface="Times New Roman" panose="02020603050405020304" pitchFamily="18" charset="0"/>
              </a:rPr>
              <a:t>elements in the set by stating the property or properties they must have to be members. For</a:t>
            </a:r>
            <a:br>
              <a:rPr lang="en-US" sz="2000" dirty="0"/>
            </a:br>
            <a:r>
              <a:rPr lang="en-US" sz="2000" dirty="0">
                <a:effectLst/>
                <a:latin typeface="Times New Roman" panose="02020603050405020304" pitchFamily="18" charset="0"/>
              </a:rPr>
              <a:t>instance, the set </a:t>
            </a:r>
            <a:r>
              <a:rPr lang="en-US" sz="2000" dirty="0">
                <a:effectLst/>
                <a:latin typeface="Arial" panose="020B0604020202020204" pitchFamily="34" charset="0"/>
              </a:rPr>
              <a:t>O </a:t>
            </a:r>
            <a:r>
              <a:rPr lang="en-US" sz="2000" dirty="0">
                <a:effectLst/>
                <a:latin typeface="Times New Roman" panose="02020603050405020304" pitchFamily="18" charset="0"/>
              </a:rPr>
              <a:t>of all odd positive integers less than 10 can be written as</a:t>
            </a:r>
            <a:br>
              <a:rPr lang="en-US" sz="2000" dirty="0"/>
            </a:br>
            <a:endParaRPr lang="en-US" sz="2000" dirty="0"/>
          </a:p>
          <a:p>
            <a:r>
              <a:rPr lang="en-US" sz="2000" dirty="0">
                <a:effectLst/>
                <a:latin typeface="Arial" panose="020B0604020202020204" pitchFamily="34" charset="0"/>
              </a:rPr>
              <a:t>O = {x | x </a:t>
            </a:r>
            <a:r>
              <a:rPr lang="en-US" sz="2000" dirty="0">
                <a:effectLst/>
                <a:latin typeface="Times New Roman" panose="02020603050405020304" pitchFamily="18" charset="0"/>
              </a:rPr>
              <a:t>is an odd positive integer less than 10</a:t>
            </a:r>
            <a:r>
              <a:rPr lang="en-US" sz="2000" dirty="0">
                <a:effectLst/>
                <a:latin typeface="Arial" panose="020B0604020202020204" pitchFamily="34" charset="0"/>
              </a:rPr>
              <a:t>},</a:t>
            </a:r>
            <a:br>
              <a:rPr lang="en-US" sz="2000" dirty="0"/>
            </a:br>
            <a:r>
              <a:rPr lang="en-US" sz="2000" dirty="0">
                <a:effectLst/>
                <a:latin typeface="Times New Roman" panose="02020603050405020304" pitchFamily="18" charset="0"/>
              </a:rPr>
              <a:t>or, specifying the universe as the set of positive integers, as</a:t>
            </a:r>
            <a:br>
              <a:rPr lang="en-US" sz="2000" dirty="0"/>
            </a:br>
            <a:endParaRPr lang="en-US" sz="2000" dirty="0"/>
          </a:p>
          <a:p>
            <a:r>
              <a:rPr lang="en-US" sz="2000" dirty="0">
                <a:effectLst/>
                <a:latin typeface="Arial" panose="020B0604020202020204" pitchFamily="34" charset="0"/>
              </a:rPr>
              <a:t>O = {x ∈ </a:t>
            </a:r>
            <a:r>
              <a:rPr lang="en-US" sz="2000" dirty="0">
                <a:effectLst/>
                <a:latin typeface="Times New Roman" panose="02020603050405020304" pitchFamily="18" charset="0"/>
              </a:rPr>
              <a:t>Z</a:t>
            </a:r>
            <a:r>
              <a:rPr lang="en-US" sz="2000" dirty="0">
                <a:effectLst/>
                <a:latin typeface="Arial" panose="020B0604020202020204" pitchFamily="34" charset="0"/>
              </a:rPr>
              <a:t>+ | x </a:t>
            </a:r>
            <a:r>
              <a:rPr lang="en-US" sz="2000" dirty="0">
                <a:effectLst/>
                <a:latin typeface="Times New Roman" panose="02020603050405020304" pitchFamily="18" charset="0"/>
              </a:rPr>
              <a:t>is odd and </a:t>
            </a:r>
            <a:r>
              <a:rPr lang="en-US" sz="2000" dirty="0">
                <a:effectLst/>
                <a:latin typeface="Arial" panose="020B0604020202020204" pitchFamily="34" charset="0"/>
              </a:rPr>
              <a:t>x &lt; </a:t>
            </a:r>
            <a:r>
              <a:rPr lang="en-US" sz="2000" dirty="0">
                <a:effectLst/>
                <a:latin typeface="Times New Roman" panose="02020603050405020304" pitchFamily="18" charset="0"/>
              </a:rPr>
              <a:t>10</a:t>
            </a:r>
            <a:r>
              <a:rPr lang="en-US" sz="2000" dirty="0">
                <a:effectLst/>
                <a:latin typeface="Arial" panose="020B0604020202020204" pitchFamily="34" charset="0"/>
              </a:rPr>
              <a:t>}.</a:t>
            </a:r>
            <a:br>
              <a:rPr lang="en-US" sz="2000" dirty="0"/>
            </a:br>
            <a:endParaRPr lang="en-US" sz="2000" dirty="0"/>
          </a:p>
          <a:p>
            <a:r>
              <a:rPr lang="en-US" sz="2000" dirty="0">
                <a:effectLst/>
                <a:latin typeface="Times New Roman" panose="02020603050405020304" pitchFamily="18" charset="0"/>
              </a:rPr>
              <a:t>We often use this type of notation to describe sets when it is impossible to list all the elements</a:t>
            </a:r>
            <a:br>
              <a:rPr lang="en-US" sz="2000" dirty="0"/>
            </a:br>
            <a:r>
              <a:rPr lang="en-US" sz="2000" dirty="0">
                <a:effectLst/>
                <a:latin typeface="Times New Roman" panose="02020603050405020304" pitchFamily="18" charset="0"/>
              </a:rPr>
              <a:t>of the set. For instance, the set Q</a:t>
            </a:r>
            <a:r>
              <a:rPr lang="en-US" sz="2000" dirty="0">
                <a:effectLst/>
                <a:latin typeface="Arial" panose="020B0604020202020204" pitchFamily="34" charset="0"/>
              </a:rPr>
              <a:t>+ </a:t>
            </a:r>
            <a:r>
              <a:rPr lang="en-US" sz="2000" dirty="0">
                <a:effectLst/>
                <a:latin typeface="Times New Roman" panose="02020603050405020304" pitchFamily="18" charset="0"/>
              </a:rPr>
              <a:t>of all positive rational numbers can be written as</a:t>
            </a:r>
            <a:br>
              <a:rPr lang="en-US" sz="2000" dirty="0"/>
            </a:br>
            <a:endParaRPr lang="en-US" sz="2000" dirty="0"/>
          </a:p>
          <a:p>
            <a:r>
              <a:rPr lang="en-US" sz="2000" dirty="0">
                <a:effectLst/>
                <a:latin typeface="Times New Roman" panose="02020603050405020304" pitchFamily="18" charset="0"/>
              </a:rPr>
              <a:t>Q</a:t>
            </a:r>
            <a:r>
              <a:rPr lang="en-US" sz="2000" dirty="0">
                <a:effectLst/>
                <a:latin typeface="Arial" panose="020B0604020202020204" pitchFamily="34" charset="0"/>
              </a:rPr>
              <a:t>+ = {x ∈ </a:t>
            </a:r>
            <a:r>
              <a:rPr lang="en-US" sz="2000" dirty="0">
                <a:effectLst/>
                <a:latin typeface="Times New Roman" panose="02020603050405020304" pitchFamily="18" charset="0"/>
              </a:rPr>
              <a:t>R </a:t>
            </a:r>
            <a:r>
              <a:rPr lang="en-US" sz="2000" dirty="0">
                <a:effectLst/>
                <a:latin typeface="Arial" panose="020B0604020202020204" pitchFamily="34" charset="0"/>
              </a:rPr>
              <a:t>| x = p /q , </a:t>
            </a:r>
            <a:r>
              <a:rPr lang="en-US" sz="2000" dirty="0">
                <a:effectLst/>
                <a:latin typeface="Times New Roman" panose="02020603050405020304" pitchFamily="18" charset="0"/>
              </a:rPr>
              <a:t>for some positive integers </a:t>
            </a:r>
            <a:r>
              <a:rPr lang="en-US" sz="2000" dirty="0">
                <a:effectLst/>
                <a:latin typeface="Arial" panose="020B0604020202020204" pitchFamily="34" charset="0"/>
              </a:rPr>
              <a:t>p </a:t>
            </a:r>
            <a:r>
              <a:rPr lang="en-US" sz="2000" dirty="0">
                <a:effectLst/>
                <a:latin typeface="Times New Roman" panose="02020603050405020304" pitchFamily="18" charset="0"/>
              </a:rPr>
              <a:t>and </a:t>
            </a:r>
            <a:r>
              <a:rPr lang="en-US" sz="2000" dirty="0">
                <a:effectLst/>
                <a:latin typeface="Arial" panose="020B0604020202020204" pitchFamily="34" charset="0"/>
              </a:rPr>
              <a:t>q}.</a:t>
            </a:r>
          </a:p>
          <a:p>
            <a:endParaRPr lang="en-US" sz="2000" dirty="0">
              <a:latin typeface="Arial" panose="020B0604020202020204" pitchFamily="34" charset="0"/>
            </a:endParaRPr>
          </a:p>
          <a:p>
            <a:r>
              <a:rPr lang="en-US" sz="2000" dirty="0">
                <a:effectLst/>
                <a:latin typeface="Times New Roman" panose="02020603050405020304" pitchFamily="18" charset="0"/>
              </a:rPr>
              <a:t>Beware that mathematicians disagree whether 0 is a natural number. We consider it quite natural.</a:t>
            </a:r>
            <a:br>
              <a:rPr lang="en-US" sz="2000" dirty="0"/>
            </a:br>
            <a:r>
              <a:rPr lang="en-US" sz="2000" dirty="0">
                <a:effectLst/>
                <a:latin typeface="Times New Roman" panose="02020603050405020304" pitchFamily="18" charset="0"/>
              </a:rPr>
              <a:t>.</a:t>
            </a:r>
            <a:endParaRPr lang="en-US" sz="2000" dirty="0"/>
          </a:p>
        </p:txBody>
      </p:sp>
    </p:spTree>
    <p:extLst>
      <p:ext uri="{BB962C8B-B14F-4D97-AF65-F5344CB8AC3E}">
        <p14:creationId xmlns:p14="http://schemas.microsoft.com/office/powerpoint/2010/main" val="85276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AE8489-1CDD-0A97-C0C1-65D6FCCC0899}"/>
              </a:ext>
            </a:extLst>
          </p:cNvPr>
          <p:cNvSpPr txBox="1"/>
          <p:nvPr/>
        </p:nvSpPr>
        <p:spPr>
          <a:xfrm>
            <a:off x="543339" y="755374"/>
            <a:ext cx="9435548" cy="4832092"/>
          </a:xfrm>
          <a:prstGeom prst="rect">
            <a:avLst/>
          </a:prstGeom>
          <a:noFill/>
        </p:spPr>
        <p:txBody>
          <a:bodyPr wrap="square" rtlCol="0">
            <a:spAutoFit/>
          </a:bodyPr>
          <a:lstStyle/>
          <a:p>
            <a:r>
              <a:rPr lang="en-US" sz="2800" dirty="0">
                <a:effectLst/>
                <a:latin typeface="Times New Roman" panose="02020603050405020304" pitchFamily="18" charset="0"/>
              </a:rPr>
              <a:t>These sets, each denoted using a boldface letter, play an important role in discrete mathematics:</a:t>
            </a:r>
            <a:br>
              <a:rPr lang="en-US" sz="2800" dirty="0"/>
            </a:br>
            <a:endParaRPr lang="en-US" sz="2800" dirty="0"/>
          </a:p>
          <a:p>
            <a:endParaRPr lang="en-US" sz="2800" dirty="0">
              <a:effectLst/>
              <a:latin typeface="Times New Roman" panose="02020603050405020304" pitchFamily="18" charset="0"/>
            </a:endParaRPr>
          </a:p>
          <a:p>
            <a:r>
              <a:rPr lang="en-US" sz="2800" dirty="0">
                <a:effectLst/>
                <a:latin typeface="Times New Roman" panose="02020603050405020304" pitchFamily="18" charset="0"/>
              </a:rPr>
              <a:t>N </a:t>
            </a:r>
            <a:r>
              <a:rPr lang="en-US" sz="2800" dirty="0">
                <a:effectLst/>
                <a:latin typeface="Arial" panose="020B0604020202020204" pitchFamily="34" charset="0"/>
              </a:rPr>
              <a:t>= {</a:t>
            </a:r>
            <a:r>
              <a:rPr lang="en-US" sz="2800" dirty="0">
                <a:effectLst/>
                <a:latin typeface="Times New Roman" panose="02020603050405020304" pitchFamily="18" charset="0"/>
              </a:rPr>
              <a:t>0</a:t>
            </a:r>
            <a:r>
              <a:rPr lang="en-US" sz="2800" dirty="0">
                <a:effectLst/>
                <a:latin typeface="Arial" panose="020B0604020202020204" pitchFamily="34" charset="0"/>
              </a:rPr>
              <a:t>, </a:t>
            </a:r>
            <a:r>
              <a:rPr lang="en-US" sz="2800" dirty="0">
                <a:effectLst/>
                <a:latin typeface="Times New Roman" panose="02020603050405020304" pitchFamily="18" charset="0"/>
              </a:rPr>
              <a:t>1</a:t>
            </a:r>
            <a:r>
              <a:rPr lang="en-US" sz="2800" dirty="0">
                <a:effectLst/>
                <a:latin typeface="Arial" panose="020B0604020202020204" pitchFamily="34" charset="0"/>
              </a:rPr>
              <a:t>, </a:t>
            </a:r>
            <a:r>
              <a:rPr lang="en-US" sz="2800" dirty="0">
                <a:effectLst/>
                <a:latin typeface="Times New Roman" panose="02020603050405020304" pitchFamily="18" charset="0"/>
              </a:rPr>
              <a:t>2</a:t>
            </a:r>
            <a:r>
              <a:rPr lang="en-US" sz="2800" dirty="0">
                <a:effectLst/>
                <a:latin typeface="Arial" panose="020B0604020202020204" pitchFamily="34" charset="0"/>
              </a:rPr>
              <a:t>, </a:t>
            </a:r>
            <a:r>
              <a:rPr lang="en-US" sz="2800" dirty="0">
                <a:effectLst/>
                <a:latin typeface="Times New Roman" panose="02020603050405020304" pitchFamily="18" charset="0"/>
              </a:rPr>
              <a:t>3</a:t>
            </a:r>
            <a:r>
              <a:rPr lang="en-US" sz="2800" dirty="0">
                <a:effectLst/>
                <a:latin typeface="Arial" panose="020B0604020202020204" pitchFamily="34" charset="0"/>
              </a:rPr>
              <a:t>, . . .}, </a:t>
            </a:r>
            <a:r>
              <a:rPr lang="en-US" sz="2800" dirty="0">
                <a:effectLst/>
                <a:latin typeface="Times New Roman" panose="02020603050405020304" pitchFamily="18" charset="0"/>
              </a:rPr>
              <a:t>the set of natural numbers</a:t>
            </a:r>
            <a:br>
              <a:rPr lang="en-US" sz="2800" dirty="0"/>
            </a:br>
            <a:r>
              <a:rPr lang="en-US" sz="2800" dirty="0">
                <a:effectLst/>
                <a:latin typeface="Times New Roman" panose="02020603050405020304" pitchFamily="18" charset="0"/>
              </a:rPr>
              <a:t>Z </a:t>
            </a:r>
            <a:r>
              <a:rPr lang="en-US" sz="2800" dirty="0">
                <a:effectLst/>
                <a:latin typeface="Arial" panose="020B0604020202020204" pitchFamily="34" charset="0"/>
              </a:rPr>
              <a:t>= {. . . , −</a:t>
            </a:r>
            <a:r>
              <a:rPr lang="en-US" sz="2800" dirty="0">
                <a:effectLst/>
                <a:latin typeface="Times New Roman" panose="02020603050405020304" pitchFamily="18" charset="0"/>
              </a:rPr>
              <a:t>2</a:t>
            </a:r>
            <a:r>
              <a:rPr lang="en-US" sz="2800" dirty="0">
                <a:effectLst/>
                <a:latin typeface="Arial" panose="020B0604020202020204" pitchFamily="34" charset="0"/>
              </a:rPr>
              <a:t>, −</a:t>
            </a:r>
            <a:r>
              <a:rPr lang="en-US" sz="2800" dirty="0">
                <a:effectLst/>
                <a:latin typeface="Times New Roman" panose="02020603050405020304" pitchFamily="18" charset="0"/>
              </a:rPr>
              <a:t>1</a:t>
            </a:r>
            <a:r>
              <a:rPr lang="en-US" sz="2800" dirty="0">
                <a:effectLst/>
                <a:latin typeface="Arial" panose="020B0604020202020204" pitchFamily="34" charset="0"/>
              </a:rPr>
              <a:t>, </a:t>
            </a:r>
            <a:r>
              <a:rPr lang="en-US" sz="2800" dirty="0">
                <a:effectLst/>
                <a:latin typeface="Times New Roman" panose="02020603050405020304" pitchFamily="18" charset="0"/>
              </a:rPr>
              <a:t>0</a:t>
            </a:r>
            <a:r>
              <a:rPr lang="en-US" sz="2800" dirty="0">
                <a:effectLst/>
                <a:latin typeface="Arial" panose="020B0604020202020204" pitchFamily="34" charset="0"/>
              </a:rPr>
              <a:t>, </a:t>
            </a:r>
            <a:r>
              <a:rPr lang="en-US" sz="2800" dirty="0">
                <a:effectLst/>
                <a:latin typeface="Times New Roman" panose="02020603050405020304" pitchFamily="18" charset="0"/>
              </a:rPr>
              <a:t>1</a:t>
            </a:r>
            <a:r>
              <a:rPr lang="en-US" sz="2800" dirty="0">
                <a:effectLst/>
                <a:latin typeface="Arial" panose="020B0604020202020204" pitchFamily="34" charset="0"/>
              </a:rPr>
              <a:t>, </a:t>
            </a:r>
            <a:r>
              <a:rPr lang="en-US" sz="2800" dirty="0">
                <a:effectLst/>
                <a:latin typeface="Times New Roman" panose="02020603050405020304" pitchFamily="18" charset="0"/>
              </a:rPr>
              <a:t>2</a:t>
            </a:r>
            <a:r>
              <a:rPr lang="en-US" sz="2800" dirty="0">
                <a:effectLst/>
                <a:latin typeface="Arial" panose="020B0604020202020204" pitchFamily="34" charset="0"/>
              </a:rPr>
              <a:t>, . . .}, </a:t>
            </a:r>
            <a:r>
              <a:rPr lang="en-US" sz="2800" dirty="0">
                <a:effectLst/>
                <a:latin typeface="Times New Roman" panose="02020603050405020304" pitchFamily="18" charset="0"/>
              </a:rPr>
              <a:t>the set of integers</a:t>
            </a:r>
            <a:br>
              <a:rPr lang="en-US" sz="2800" dirty="0"/>
            </a:br>
            <a:r>
              <a:rPr lang="en-US" sz="2800" dirty="0">
                <a:effectLst/>
                <a:latin typeface="Times New Roman" panose="02020603050405020304" pitchFamily="18" charset="0"/>
              </a:rPr>
              <a:t>Z</a:t>
            </a:r>
            <a:r>
              <a:rPr lang="en-US" sz="2800" dirty="0">
                <a:effectLst/>
                <a:latin typeface="Arial" panose="020B0604020202020204" pitchFamily="34" charset="0"/>
              </a:rPr>
              <a:t>+ = {</a:t>
            </a:r>
            <a:r>
              <a:rPr lang="en-US" sz="2800" dirty="0">
                <a:effectLst/>
                <a:latin typeface="Times New Roman" panose="02020603050405020304" pitchFamily="18" charset="0"/>
              </a:rPr>
              <a:t>1</a:t>
            </a:r>
            <a:r>
              <a:rPr lang="en-US" sz="2800" dirty="0">
                <a:effectLst/>
                <a:latin typeface="Arial" panose="020B0604020202020204" pitchFamily="34" charset="0"/>
              </a:rPr>
              <a:t>, </a:t>
            </a:r>
            <a:r>
              <a:rPr lang="en-US" sz="2800" dirty="0">
                <a:effectLst/>
                <a:latin typeface="Times New Roman" panose="02020603050405020304" pitchFamily="18" charset="0"/>
              </a:rPr>
              <a:t>2</a:t>
            </a:r>
            <a:r>
              <a:rPr lang="en-US" sz="2800" dirty="0">
                <a:effectLst/>
                <a:latin typeface="Arial" panose="020B0604020202020204" pitchFamily="34" charset="0"/>
              </a:rPr>
              <a:t>, </a:t>
            </a:r>
            <a:r>
              <a:rPr lang="en-US" sz="2800" dirty="0">
                <a:effectLst/>
                <a:latin typeface="Times New Roman" panose="02020603050405020304" pitchFamily="18" charset="0"/>
              </a:rPr>
              <a:t>3</a:t>
            </a:r>
            <a:r>
              <a:rPr lang="en-US" sz="2800" dirty="0">
                <a:effectLst/>
                <a:latin typeface="Arial" panose="020B0604020202020204" pitchFamily="34" charset="0"/>
              </a:rPr>
              <a:t>, . . .}, </a:t>
            </a:r>
            <a:r>
              <a:rPr lang="en-US" sz="2800" dirty="0">
                <a:effectLst/>
                <a:latin typeface="Times New Roman" panose="02020603050405020304" pitchFamily="18" charset="0"/>
              </a:rPr>
              <a:t>the set of positive integers</a:t>
            </a:r>
            <a:br>
              <a:rPr lang="en-US" sz="2800" dirty="0"/>
            </a:br>
            <a:r>
              <a:rPr lang="en-US" sz="2800" dirty="0">
                <a:effectLst/>
                <a:latin typeface="Times New Roman" panose="02020603050405020304" pitchFamily="18" charset="0"/>
              </a:rPr>
              <a:t>Q </a:t>
            </a:r>
            <a:r>
              <a:rPr lang="en-US" sz="2800" dirty="0">
                <a:effectLst/>
                <a:latin typeface="Arial" panose="020B0604020202020204" pitchFamily="34" charset="0"/>
              </a:rPr>
              <a:t>= {p/q | p ∈ </a:t>
            </a:r>
            <a:r>
              <a:rPr lang="en-US" sz="2800" dirty="0">
                <a:effectLst/>
                <a:latin typeface="Times New Roman" panose="02020603050405020304" pitchFamily="18" charset="0"/>
              </a:rPr>
              <a:t>Z</a:t>
            </a:r>
            <a:r>
              <a:rPr lang="en-US" sz="2800" dirty="0">
                <a:effectLst/>
                <a:latin typeface="Arial" panose="020B0604020202020204" pitchFamily="34" charset="0"/>
              </a:rPr>
              <a:t>, q ∈ </a:t>
            </a:r>
            <a:r>
              <a:rPr lang="en-US" sz="2800" dirty="0">
                <a:effectLst/>
                <a:latin typeface="Times New Roman" panose="02020603050405020304" pitchFamily="18" charset="0"/>
              </a:rPr>
              <a:t>Z</a:t>
            </a:r>
            <a:r>
              <a:rPr lang="en-US" sz="2800" dirty="0">
                <a:effectLst/>
                <a:latin typeface="Arial" panose="020B0604020202020204" pitchFamily="34" charset="0"/>
              </a:rPr>
              <a:t>, </a:t>
            </a:r>
            <a:r>
              <a:rPr lang="en-US" sz="2800" dirty="0">
                <a:effectLst/>
                <a:latin typeface="Times New Roman" panose="02020603050405020304" pitchFamily="18" charset="0"/>
              </a:rPr>
              <a:t>and </a:t>
            </a:r>
            <a:r>
              <a:rPr lang="en-US" sz="2800" dirty="0">
                <a:effectLst/>
                <a:latin typeface="Arial" panose="020B0604020202020204" pitchFamily="34" charset="0"/>
              </a:rPr>
              <a:t>q  = </a:t>
            </a:r>
            <a:r>
              <a:rPr lang="en-US" sz="2800" dirty="0">
                <a:effectLst/>
                <a:latin typeface="Times New Roman" panose="02020603050405020304" pitchFamily="18" charset="0"/>
              </a:rPr>
              <a:t>0</a:t>
            </a:r>
            <a:r>
              <a:rPr lang="en-US" sz="2800" dirty="0">
                <a:effectLst/>
                <a:latin typeface="Arial" panose="020B0604020202020204" pitchFamily="34" charset="0"/>
              </a:rPr>
              <a:t>}</a:t>
            </a:r>
            <a:r>
              <a:rPr lang="en-US" sz="2800" dirty="0">
                <a:effectLst/>
                <a:latin typeface="Times New Roman" panose="02020603050405020304" pitchFamily="18" charset="0"/>
              </a:rPr>
              <a:t>, the set of rational numbers</a:t>
            </a:r>
            <a:br>
              <a:rPr lang="en-US" sz="2800" dirty="0"/>
            </a:br>
            <a:r>
              <a:rPr lang="en-US" sz="2800" dirty="0">
                <a:effectLst/>
                <a:latin typeface="Times New Roman" panose="02020603050405020304" pitchFamily="18" charset="0"/>
              </a:rPr>
              <a:t>R</a:t>
            </a:r>
            <a:r>
              <a:rPr lang="en-US" sz="2800" dirty="0">
                <a:effectLst/>
                <a:latin typeface="Arial" panose="020B0604020202020204" pitchFamily="34" charset="0"/>
              </a:rPr>
              <a:t>, </a:t>
            </a:r>
            <a:r>
              <a:rPr lang="en-US" sz="2800" dirty="0">
                <a:effectLst/>
                <a:latin typeface="Times New Roman" panose="02020603050405020304" pitchFamily="18" charset="0"/>
              </a:rPr>
              <a:t>the set of real numbers</a:t>
            </a:r>
            <a:br>
              <a:rPr lang="en-US" sz="2800" dirty="0"/>
            </a:br>
            <a:r>
              <a:rPr lang="en-US" sz="2800" dirty="0">
                <a:effectLst/>
                <a:latin typeface="Times New Roman" panose="02020603050405020304" pitchFamily="18" charset="0"/>
              </a:rPr>
              <a:t>R</a:t>
            </a:r>
            <a:r>
              <a:rPr lang="en-US" sz="2800" dirty="0">
                <a:effectLst/>
                <a:latin typeface="Arial" panose="020B0604020202020204" pitchFamily="34" charset="0"/>
              </a:rPr>
              <a:t>+</a:t>
            </a:r>
            <a:r>
              <a:rPr lang="en-US" sz="2800" dirty="0">
                <a:effectLst/>
                <a:latin typeface="Times New Roman" panose="02020603050405020304" pitchFamily="18" charset="0"/>
              </a:rPr>
              <a:t>, the set of positive real numbers</a:t>
            </a:r>
            <a:br>
              <a:rPr lang="en-US" sz="2800" dirty="0"/>
            </a:br>
            <a:r>
              <a:rPr lang="en-US" sz="2800" dirty="0">
                <a:effectLst/>
                <a:latin typeface="Times New Roman" panose="02020603050405020304" pitchFamily="18" charset="0"/>
              </a:rPr>
              <a:t>C</a:t>
            </a:r>
            <a:r>
              <a:rPr lang="en-US" sz="2800" dirty="0">
                <a:effectLst/>
                <a:latin typeface="Arial" panose="020B0604020202020204" pitchFamily="34" charset="0"/>
              </a:rPr>
              <a:t>, </a:t>
            </a:r>
            <a:r>
              <a:rPr lang="en-US" sz="2800" dirty="0">
                <a:effectLst/>
                <a:latin typeface="Times New Roman" panose="02020603050405020304" pitchFamily="18" charset="0"/>
              </a:rPr>
              <a:t>the set of complex numbers</a:t>
            </a:r>
            <a:endParaRPr lang="en-US" sz="2800" dirty="0"/>
          </a:p>
        </p:txBody>
      </p:sp>
    </p:spTree>
    <p:extLst>
      <p:ext uri="{BB962C8B-B14F-4D97-AF65-F5344CB8AC3E}">
        <p14:creationId xmlns:p14="http://schemas.microsoft.com/office/powerpoint/2010/main" val="109361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204A1-B02C-392E-7AC0-2187C89BB7C6}"/>
              </a:ext>
            </a:extLst>
          </p:cNvPr>
          <p:cNvSpPr txBox="1"/>
          <p:nvPr/>
        </p:nvSpPr>
        <p:spPr>
          <a:xfrm>
            <a:off x="980661" y="569843"/>
            <a:ext cx="9501809"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effectLst/>
                <a:latin typeface="Times New Roman" panose="02020603050405020304" pitchFamily="18" charset="0"/>
              </a:rPr>
              <a:t>Two sets are equal if and only if they have the same elements. Therefore, if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are sets,</a:t>
            </a:r>
            <a:br>
              <a:rPr lang="en-US" sz="2400" dirty="0"/>
            </a:br>
            <a:r>
              <a:rPr lang="en-US" sz="2400" dirty="0">
                <a:effectLst/>
                <a:latin typeface="Times New Roman" panose="02020603050405020304" pitchFamily="18" charset="0"/>
              </a:rPr>
              <a:t>then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are equal if and only if </a:t>
            </a:r>
            <a:r>
              <a:rPr lang="en-US" sz="2400" dirty="0">
                <a:effectLst/>
                <a:latin typeface="Arial" panose="020B0604020202020204" pitchFamily="34" charset="0"/>
              </a:rPr>
              <a:t>∀x(x ∈ A ↔ x ∈ B)</a:t>
            </a:r>
            <a:r>
              <a:rPr lang="en-US" sz="2400" dirty="0">
                <a:effectLst/>
                <a:latin typeface="Times New Roman" panose="02020603050405020304" pitchFamily="18" charset="0"/>
              </a:rPr>
              <a:t>. We write </a:t>
            </a:r>
            <a:r>
              <a:rPr lang="en-US" sz="2400" dirty="0">
                <a:effectLst/>
                <a:latin typeface="Arial" panose="020B0604020202020204" pitchFamily="34" charset="0"/>
              </a:rPr>
              <a:t>A = B </a:t>
            </a:r>
            <a:r>
              <a:rPr lang="en-US" sz="2400" dirty="0">
                <a:effectLst/>
                <a:latin typeface="Times New Roman" panose="02020603050405020304" pitchFamily="18" charset="0"/>
              </a:rPr>
              <a:t>if </a:t>
            </a:r>
            <a:r>
              <a:rPr lang="en-US" sz="2400" dirty="0">
                <a:effectLst/>
                <a:latin typeface="Arial" panose="020B0604020202020204" pitchFamily="34" charset="0"/>
              </a:rPr>
              <a:t>A </a:t>
            </a:r>
            <a:r>
              <a:rPr lang="en-US" sz="2400" dirty="0">
                <a:effectLst/>
                <a:latin typeface="Times New Roman" panose="02020603050405020304" pitchFamily="18" charset="0"/>
              </a:rPr>
              <a:t>and </a:t>
            </a:r>
            <a:r>
              <a:rPr lang="en-US" sz="2400" dirty="0">
                <a:effectLst/>
                <a:latin typeface="Arial" panose="020B0604020202020204" pitchFamily="34" charset="0"/>
              </a:rPr>
              <a:t>B </a:t>
            </a:r>
            <a:r>
              <a:rPr lang="en-US" sz="2400" dirty="0">
                <a:effectLst/>
                <a:latin typeface="Times New Roman" panose="02020603050405020304" pitchFamily="18" charset="0"/>
              </a:rPr>
              <a:t>are equal sets.</a:t>
            </a:r>
            <a:br>
              <a:rPr lang="en-US" sz="2400" dirty="0"/>
            </a:br>
            <a:endParaRPr lang="en-US" sz="2400" dirty="0"/>
          </a:p>
          <a:p>
            <a:endParaRPr lang="en-US" sz="2400" dirty="0">
              <a:effectLst/>
              <a:latin typeface="Times New Roman" panose="02020603050405020304" pitchFamily="18" charset="0"/>
            </a:endParaRPr>
          </a:p>
          <a:p>
            <a:endParaRPr lang="en-US" sz="2400" dirty="0">
              <a:latin typeface="Times New Roman" panose="02020603050405020304" pitchFamily="18" charset="0"/>
            </a:endParaRPr>
          </a:p>
          <a:p>
            <a:endParaRPr lang="en-US" sz="2400" dirty="0">
              <a:effectLst/>
              <a:latin typeface="Times New Roman" panose="02020603050405020304" pitchFamily="18" charset="0"/>
            </a:endParaRPr>
          </a:p>
          <a:p>
            <a:r>
              <a:rPr lang="en-US" sz="2400" dirty="0">
                <a:effectLst/>
                <a:latin typeface="Times New Roman" panose="02020603050405020304" pitchFamily="18" charset="0"/>
              </a:rPr>
              <a:t>EXAMPLE 6 The sets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and </a:t>
            </a:r>
            <a:r>
              <a:rPr lang="en-US" sz="2400" dirty="0">
                <a:effectLst/>
                <a:latin typeface="Arial" panose="020B0604020202020204" pitchFamily="34" charset="0"/>
              </a:rPr>
              <a:t>{</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are equal, because they have the same elements. Note that the order in which the elements of a set are listed does not matter. Note also that it does not matter if an element of a set is listed more than once, so </a:t>
            </a: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is the same as the set</a:t>
            </a:r>
            <a:br>
              <a:rPr lang="en-US" sz="2400" dirty="0"/>
            </a:br>
            <a:r>
              <a:rPr lang="en-US" sz="2400" dirty="0">
                <a:effectLst/>
                <a:latin typeface="Arial" panose="020B0604020202020204" pitchFamily="34" charset="0"/>
              </a:rPr>
              <a:t>{</a:t>
            </a:r>
            <a:r>
              <a:rPr lang="en-US" sz="2400" dirty="0">
                <a:effectLst/>
                <a:latin typeface="Times New Roman" panose="02020603050405020304" pitchFamily="18" charset="0"/>
              </a:rPr>
              <a:t>1</a:t>
            </a:r>
            <a:r>
              <a:rPr lang="en-US" sz="2400" dirty="0">
                <a:effectLst/>
                <a:latin typeface="Arial" panose="020B0604020202020204" pitchFamily="34" charset="0"/>
              </a:rPr>
              <a:t>, </a:t>
            </a:r>
            <a:r>
              <a:rPr lang="en-US" sz="2400" dirty="0">
                <a:effectLst/>
                <a:latin typeface="Times New Roman" panose="02020603050405020304" pitchFamily="18" charset="0"/>
              </a:rPr>
              <a:t>3</a:t>
            </a:r>
            <a:r>
              <a:rPr lang="en-US" sz="2400" dirty="0">
                <a:effectLst/>
                <a:latin typeface="Arial" panose="020B0604020202020204" pitchFamily="34" charset="0"/>
              </a:rPr>
              <a:t>, </a:t>
            </a:r>
            <a:r>
              <a:rPr lang="en-US" sz="2400" dirty="0">
                <a:effectLst/>
                <a:latin typeface="Times New Roman" panose="02020603050405020304" pitchFamily="18" charset="0"/>
              </a:rPr>
              <a:t>5</a:t>
            </a:r>
            <a:r>
              <a:rPr lang="en-US" sz="2400" dirty="0">
                <a:effectLst/>
                <a:latin typeface="Arial" panose="020B0604020202020204" pitchFamily="34" charset="0"/>
              </a:rPr>
              <a:t>} </a:t>
            </a:r>
            <a:r>
              <a:rPr lang="en-US" sz="2400" dirty="0">
                <a:effectLst/>
                <a:latin typeface="Times New Roman" panose="02020603050405020304" pitchFamily="18" charset="0"/>
              </a:rPr>
              <a:t>because they have the same elements.</a:t>
            </a:r>
            <a:endParaRPr lang="en-US" sz="2400" dirty="0"/>
          </a:p>
        </p:txBody>
      </p:sp>
    </p:spTree>
    <p:extLst>
      <p:ext uri="{BB962C8B-B14F-4D97-AF65-F5344CB8AC3E}">
        <p14:creationId xmlns:p14="http://schemas.microsoft.com/office/powerpoint/2010/main" val="778100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9189E-C589-9655-7F29-DEB7EB161353}"/>
              </a:ext>
            </a:extLst>
          </p:cNvPr>
          <p:cNvSpPr txBox="1"/>
          <p:nvPr/>
        </p:nvSpPr>
        <p:spPr>
          <a:xfrm>
            <a:off x="1020417" y="967409"/>
            <a:ext cx="9144000" cy="4154984"/>
          </a:xfrm>
          <a:prstGeom prst="rect">
            <a:avLst/>
          </a:prstGeom>
          <a:noFill/>
        </p:spPr>
        <p:txBody>
          <a:bodyPr wrap="square" rtlCol="0">
            <a:spAutoFit/>
          </a:bodyPr>
          <a:lstStyle/>
          <a:p>
            <a:r>
              <a:rPr lang="en-US" sz="2400" b="1" dirty="0">
                <a:effectLst/>
                <a:latin typeface="Times New Roman" panose="02020603050405020304" pitchFamily="18" charset="0"/>
              </a:rPr>
              <a:t>THE EMPTY SET </a:t>
            </a:r>
            <a:r>
              <a:rPr lang="en-US" sz="2400" dirty="0">
                <a:effectLst/>
                <a:latin typeface="Times New Roman" panose="02020603050405020304" pitchFamily="18" charset="0"/>
              </a:rPr>
              <a:t>There is a special set that has no elements. This set is called the empty </a:t>
            </a:r>
            <a:r>
              <a:rPr lang="en-US" sz="2400" dirty="0" err="1">
                <a:effectLst/>
                <a:latin typeface="Times New Roman" panose="02020603050405020304" pitchFamily="18" charset="0"/>
              </a:rPr>
              <a:t>set,or</a:t>
            </a:r>
            <a:r>
              <a:rPr lang="en-US" sz="2400" dirty="0">
                <a:effectLst/>
                <a:latin typeface="Times New Roman" panose="02020603050405020304" pitchFamily="18" charset="0"/>
              </a:rPr>
              <a:t> null set, and is denoted by </a:t>
            </a:r>
            <a:r>
              <a:rPr lang="en-US" sz="2400" dirty="0">
                <a:effectLst/>
                <a:latin typeface="Arial" panose="020B0604020202020204" pitchFamily="34" charset="0"/>
              </a:rPr>
              <a:t>∅</a:t>
            </a:r>
            <a:r>
              <a:rPr lang="en-US" sz="2400" dirty="0">
                <a:effectLst/>
                <a:latin typeface="Times New Roman" panose="02020603050405020304" pitchFamily="18" charset="0"/>
              </a:rPr>
              <a:t>. The empty set can also be denoted by </a:t>
            </a:r>
            <a:r>
              <a:rPr lang="en-US" sz="2400" dirty="0">
                <a:effectLst/>
                <a:latin typeface="Arial" panose="020B0604020202020204" pitchFamily="34" charset="0"/>
              </a:rPr>
              <a:t>{ } </a:t>
            </a:r>
            <a:r>
              <a:rPr lang="en-US" sz="2400" dirty="0">
                <a:effectLst/>
                <a:latin typeface="Times New Roman" panose="02020603050405020304" pitchFamily="18" charset="0"/>
              </a:rPr>
              <a:t>(that is, we represent the empty set with a pair of braces that encloses all the elements in this set). Often, a set of elements with certain properties turns out to be the null set. For instance, the set of all positive integers that are greater than their squares is the null set.</a:t>
            </a:r>
            <a:br>
              <a:rPr lang="en-US" sz="2400" dirty="0"/>
            </a:br>
            <a:endParaRPr lang="en-US" sz="2400" dirty="0"/>
          </a:p>
          <a:p>
            <a:pPr marL="342900" indent="-342900">
              <a:buFont typeface="Wingdings" panose="05000000000000000000" pitchFamily="2" charset="2"/>
              <a:buChar char="Ø"/>
            </a:pPr>
            <a:r>
              <a:rPr lang="en-US" sz="2400" dirty="0">
                <a:effectLst/>
                <a:latin typeface="Times New Roman" panose="02020603050405020304" pitchFamily="18" charset="0"/>
              </a:rPr>
              <a:t>A set with one element is called a singleton set. A common error is to confuse the empty </a:t>
            </a:r>
            <a:r>
              <a:rPr lang="en-US" sz="2400" dirty="0">
                <a:effectLst/>
                <a:latin typeface="Arial" panose="020B0604020202020204" pitchFamily="34" charset="0"/>
              </a:rPr>
              <a:t>{∅} </a:t>
            </a:r>
            <a:r>
              <a:rPr lang="en-US" sz="2400" dirty="0">
                <a:effectLst/>
                <a:latin typeface="Times New Roman" panose="02020603050405020304" pitchFamily="18" charset="0"/>
              </a:rPr>
              <a:t>has one more element than </a:t>
            </a:r>
            <a:r>
              <a:rPr lang="en-US" sz="2400" dirty="0">
                <a:effectLst/>
                <a:latin typeface="Arial" panose="020B0604020202020204" pitchFamily="34" charset="0"/>
              </a:rPr>
              <a:t>∅</a:t>
            </a:r>
            <a:r>
              <a:rPr lang="en-US" sz="2400" dirty="0">
                <a:effectLst/>
                <a:latin typeface="Times New Roman" panose="02020603050405020304" pitchFamily="18" charset="0"/>
              </a:rPr>
              <a:t>. set </a:t>
            </a:r>
            <a:r>
              <a:rPr lang="en-US" sz="2400" dirty="0">
                <a:effectLst/>
                <a:latin typeface="Arial" panose="020B0604020202020204" pitchFamily="34" charset="0"/>
              </a:rPr>
              <a:t>∅ </a:t>
            </a:r>
            <a:r>
              <a:rPr lang="en-US" sz="2400" dirty="0">
                <a:effectLst/>
                <a:latin typeface="Times New Roman" panose="02020603050405020304" pitchFamily="18" charset="0"/>
              </a:rPr>
              <a:t>with the set </a:t>
            </a:r>
            <a:r>
              <a:rPr lang="en-US" sz="2400" dirty="0">
                <a:effectLst/>
                <a:latin typeface="Arial" panose="020B0604020202020204" pitchFamily="34" charset="0"/>
              </a:rPr>
              <a:t>{∅}</a:t>
            </a:r>
            <a:r>
              <a:rPr lang="en-US" sz="2400" dirty="0">
                <a:effectLst/>
                <a:latin typeface="Times New Roman" panose="02020603050405020304" pitchFamily="18" charset="0"/>
              </a:rPr>
              <a:t>, which is a singleton set. The single element of the set </a:t>
            </a:r>
            <a:r>
              <a:rPr lang="en-US" sz="2400" dirty="0">
                <a:effectLst/>
                <a:latin typeface="Arial" panose="020B0604020202020204" pitchFamily="34" charset="0"/>
              </a:rPr>
              <a:t>{∅} </a:t>
            </a:r>
            <a:r>
              <a:rPr lang="en-US" sz="2400" dirty="0">
                <a:effectLst/>
                <a:latin typeface="Times New Roman" panose="02020603050405020304" pitchFamily="18" charset="0"/>
              </a:rPr>
              <a:t>is the empty set itself!</a:t>
            </a:r>
            <a:endParaRPr lang="en-US" sz="2400" dirty="0"/>
          </a:p>
        </p:txBody>
      </p:sp>
    </p:spTree>
    <p:extLst>
      <p:ext uri="{BB962C8B-B14F-4D97-AF65-F5344CB8AC3E}">
        <p14:creationId xmlns:p14="http://schemas.microsoft.com/office/powerpoint/2010/main" val="210219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CBF9A-427E-CFD7-5E2B-07502DE9757E}"/>
              </a:ext>
            </a:extLst>
          </p:cNvPr>
          <p:cNvSpPr txBox="1"/>
          <p:nvPr/>
        </p:nvSpPr>
        <p:spPr>
          <a:xfrm>
            <a:off x="556592" y="443948"/>
            <a:ext cx="10654748" cy="3785652"/>
          </a:xfrm>
          <a:prstGeom prst="rect">
            <a:avLst/>
          </a:prstGeom>
          <a:noFill/>
        </p:spPr>
        <p:txBody>
          <a:bodyPr wrap="square" rtlCol="0">
            <a:spAutoFit/>
          </a:bodyPr>
          <a:lstStyle/>
          <a:p>
            <a:r>
              <a:rPr lang="en-US" sz="2000" b="1" dirty="0">
                <a:effectLst/>
                <a:latin typeface="Times New Roman" panose="02020603050405020304" pitchFamily="18" charset="0"/>
              </a:rPr>
              <a:t>Venn Diagrams</a:t>
            </a:r>
          </a:p>
          <a:p>
            <a:r>
              <a:rPr lang="en-US" sz="2000" dirty="0">
                <a:effectLst/>
                <a:latin typeface="Times New Roman" panose="02020603050405020304" pitchFamily="18" charset="0"/>
              </a:rPr>
              <a:t>Sets can be represented graphically using Venn diagrams, named after the English mathematician John Venn, who introduced their use in 1881. In Venn diagrams the universal set </a:t>
            </a:r>
            <a:r>
              <a:rPr lang="en-US" sz="2000" dirty="0">
                <a:effectLst/>
                <a:latin typeface="Arial" panose="020B0604020202020204" pitchFamily="34" charset="0"/>
              </a:rPr>
              <a:t>U, </a:t>
            </a:r>
            <a:r>
              <a:rPr lang="en-US" sz="2000" dirty="0">
                <a:effectLst/>
                <a:latin typeface="Times New Roman" panose="02020603050405020304" pitchFamily="18" charset="0"/>
              </a:rPr>
              <a:t>which contains all the objects under consideration, is represented by a rectangle. (Note that the </a:t>
            </a:r>
            <a:r>
              <a:rPr lang="en-US" sz="2000" dirty="0" err="1">
                <a:effectLst/>
                <a:latin typeface="Times New Roman" panose="02020603050405020304" pitchFamily="18" charset="0"/>
              </a:rPr>
              <a:t>uni</a:t>
            </a:r>
            <a:r>
              <a:rPr lang="en-US" sz="2000" dirty="0">
                <a:effectLst/>
                <a:latin typeface="Times New Roman" panose="02020603050405020304" pitchFamily="18" charset="0"/>
              </a:rPr>
              <a:t>-</a:t>
            </a:r>
            <a:br>
              <a:rPr lang="en-US" sz="2000" dirty="0"/>
            </a:br>
            <a:r>
              <a:rPr lang="en-US" sz="2000" dirty="0">
                <a:effectLst/>
                <a:latin typeface="Times New Roman" panose="02020603050405020304" pitchFamily="18" charset="0"/>
              </a:rPr>
              <a:t>versal set varies depending on which objects are of interest.) Inside this rectangle, circles or</a:t>
            </a:r>
            <a:br>
              <a:rPr lang="en-US" sz="2000" dirty="0"/>
            </a:br>
            <a:r>
              <a:rPr lang="en-US" sz="2000" dirty="0">
                <a:effectLst/>
                <a:latin typeface="Times New Roman" panose="02020603050405020304" pitchFamily="18" charset="0"/>
              </a:rPr>
              <a:t>other geometrical figures are used to represent sets. Sometimes points are used to represent the</a:t>
            </a:r>
            <a:br>
              <a:rPr lang="en-US" sz="2000" dirty="0"/>
            </a:br>
            <a:r>
              <a:rPr lang="en-US" sz="2000" dirty="0">
                <a:effectLst/>
                <a:latin typeface="Times New Roman" panose="02020603050405020304" pitchFamily="18" charset="0"/>
              </a:rPr>
              <a:t>particular elements of the set. Venn diagrams are often used to indicate the relationships between sets. We show how a Venn diagram can be used in Example 7.</a:t>
            </a:r>
            <a:br>
              <a:rPr lang="en-US" sz="2000" dirty="0"/>
            </a:br>
            <a:r>
              <a:rPr lang="en-US" sz="2000" dirty="0">
                <a:effectLst/>
                <a:latin typeface="Times New Roman" panose="02020603050405020304" pitchFamily="18" charset="0"/>
              </a:rPr>
              <a:t>EXAMPLE 7 Draw a Venn diagram that represents </a:t>
            </a:r>
            <a:r>
              <a:rPr lang="en-US" sz="2000" dirty="0">
                <a:effectLst/>
                <a:latin typeface="Arial" panose="020B0604020202020204" pitchFamily="34" charset="0"/>
              </a:rPr>
              <a:t>V, </a:t>
            </a:r>
            <a:r>
              <a:rPr lang="en-US" sz="2000" dirty="0">
                <a:effectLst/>
                <a:latin typeface="Times New Roman" panose="02020603050405020304" pitchFamily="18" charset="0"/>
              </a:rPr>
              <a:t>the set of vowels in the English alphabet.</a:t>
            </a:r>
            <a:br>
              <a:rPr lang="en-US" sz="2000" dirty="0"/>
            </a:br>
            <a:r>
              <a:rPr lang="en-US" sz="2000" dirty="0">
                <a:effectLst/>
                <a:latin typeface="Times New Roman" panose="02020603050405020304" pitchFamily="18" charset="0"/>
              </a:rPr>
              <a:t>Solution: We draw a rectangle to indicate the universal set </a:t>
            </a:r>
            <a:r>
              <a:rPr lang="en-US" sz="2000" dirty="0">
                <a:effectLst/>
                <a:latin typeface="Arial" panose="020B0604020202020204" pitchFamily="34" charset="0"/>
              </a:rPr>
              <a:t>U </a:t>
            </a:r>
            <a:r>
              <a:rPr lang="en-US" sz="2000" dirty="0">
                <a:effectLst/>
                <a:latin typeface="Times New Roman" panose="02020603050405020304" pitchFamily="18" charset="0"/>
              </a:rPr>
              <a:t>, which is the set of the 26 letters</a:t>
            </a:r>
            <a:br>
              <a:rPr lang="en-US" sz="2000" dirty="0"/>
            </a:br>
            <a:r>
              <a:rPr lang="en-US" sz="2000" dirty="0">
                <a:effectLst/>
                <a:latin typeface="Times New Roman" panose="02020603050405020304" pitchFamily="18" charset="0"/>
              </a:rPr>
              <a:t>of the English alphabet. Inside this rectangle we draw a circle to represent </a:t>
            </a:r>
            <a:r>
              <a:rPr lang="en-US" sz="2000" dirty="0">
                <a:effectLst/>
                <a:latin typeface="Arial" panose="020B0604020202020204" pitchFamily="34" charset="0"/>
              </a:rPr>
              <a:t>V </a:t>
            </a:r>
            <a:r>
              <a:rPr lang="en-US" sz="2000" dirty="0">
                <a:effectLst/>
                <a:latin typeface="Times New Roman" panose="02020603050405020304" pitchFamily="18" charset="0"/>
              </a:rPr>
              <a:t>. Inside this circle</a:t>
            </a:r>
            <a:br>
              <a:rPr lang="en-US" sz="2000" dirty="0"/>
            </a:br>
            <a:r>
              <a:rPr lang="en-US" sz="2000" dirty="0">
                <a:effectLst/>
                <a:latin typeface="Times New Roman" panose="02020603050405020304" pitchFamily="18" charset="0"/>
              </a:rPr>
              <a:t>we indicate the elements of </a:t>
            </a:r>
            <a:r>
              <a:rPr lang="en-US" sz="2000" dirty="0">
                <a:effectLst/>
                <a:latin typeface="Arial" panose="020B0604020202020204" pitchFamily="34" charset="0"/>
              </a:rPr>
              <a:t>V </a:t>
            </a:r>
            <a:r>
              <a:rPr lang="en-US" sz="2000" dirty="0">
                <a:effectLst/>
                <a:latin typeface="Times New Roman" panose="02020603050405020304" pitchFamily="18" charset="0"/>
              </a:rPr>
              <a:t>with points (see Figure 1).</a:t>
            </a:r>
            <a:endParaRPr lang="en-US" sz="2000" dirty="0"/>
          </a:p>
        </p:txBody>
      </p:sp>
      <p:pic>
        <p:nvPicPr>
          <p:cNvPr id="4" name="Picture 3">
            <a:extLst>
              <a:ext uri="{FF2B5EF4-FFF2-40B4-BE49-F238E27FC236}">
                <a16:creationId xmlns:a16="http://schemas.microsoft.com/office/drawing/2014/main" id="{DC072474-D837-00F6-1B07-C42F06C3D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557" y="4092181"/>
            <a:ext cx="5844208" cy="2321871"/>
          </a:xfrm>
          <a:prstGeom prst="rect">
            <a:avLst/>
          </a:prstGeom>
        </p:spPr>
      </p:pic>
    </p:spTree>
    <p:extLst>
      <p:ext uri="{BB962C8B-B14F-4D97-AF65-F5344CB8AC3E}">
        <p14:creationId xmlns:p14="http://schemas.microsoft.com/office/powerpoint/2010/main" val="135036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20A40-64F3-4959-3FE1-73C6A860EAF9}"/>
              </a:ext>
            </a:extLst>
          </p:cNvPr>
          <p:cNvSpPr txBox="1"/>
          <p:nvPr/>
        </p:nvSpPr>
        <p:spPr>
          <a:xfrm>
            <a:off x="1192696" y="993913"/>
            <a:ext cx="7673008"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effectLst/>
                <a:latin typeface="Times New Roman" panose="02020603050405020304" pitchFamily="18" charset="0"/>
              </a:rPr>
              <a:t>The set </a:t>
            </a:r>
            <a:r>
              <a:rPr lang="en-US" sz="2400" dirty="0">
                <a:effectLst/>
                <a:latin typeface="Arial" panose="020B0604020202020204" pitchFamily="34" charset="0"/>
              </a:rPr>
              <a:t>A </a:t>
            </a:r>
            <a:r>
              <a:rPr lang="en-US" sz="2400" dirty="0">
                <a:effectLst/>
                <a:latin typeface="Times New Roman" panose="02020603050405020304" pitchFamily="18" charset="0"/>
              </a:rPr>
              <a:t>is a subset of </a:t>
            </a:r>
            <a:r>
              <a:rPr lang="en-US" sz="2400" dirty="0">
                <a:effectLst/>
                <a:latin typeface="Arial" panose="020B0604020202020204" pitchFamily="34" charset="0"/>
              </a:rPr>
              <a:t>B </a:t>
            </a:r>
            <a:r>
              <a:rPr lang="en-US" sz="2400" dirty="0">
                <a:effectLst/>
                <a:latin typeface="Times New Roman" panose="02020603050405020304" pitchFamily="18" charset="0"/>
              </a:rPr>
              <a:t>if and only if every element of </a:t>
            </a:r>
            <a:r>
              <a:rPr lang="en-US" sz="2400" dirty="0">
                <a:effectLst/>
                <a:latin typeface="Arial" panose="020B0604020202020204" pitchFamily="34" charset="0"/>
              </a:rPr>
              <a:t>A </a:t>
            </a:r>
            <a:r>
              <a:rPr lang="en-US" sz="2400" dirty="0">
                <a:effectLst/>
                <a:latin typeface="Times New Roman" panose="02020603050405020304" pitchFamily="18" charset="0"/>
              </a:rPr>
              <a:t>is also an element of </a:t>
            </a:r>
            <a:r>
              <a:rPr lang="en-US" sz="2400" dirty="0">
                <a:effectLst/>
                <a:latin typeface="Arial" panose="020B0604020202020204" pitchFamily="34" charset="0"/>
              </a:rPr>
              <a:t>B</a:t>
            </a:r>
            <a:r>
              <a:rPr lang="en-US" sz="2400" dirty="0">
                <a:effectLst/>
                <a:latin typeface="Times New Roman" panose="02020603050405020304" pitchFamily="18" charset="0"/>
              </a:rPr>
              <a:t>. We use the notation </a:t>
            </a:r>
            <a:r>
              <a:rPr lang="en-US" sz="2400" dirty="0">
                <a:effectLst/>
                <a:latin typeface="Arial" panose="020B0604020202020204" pitchFamily="34" charset="0"/>
              </a:rPr>
              <a:t>A ⊆ B </a:t>
            </a:r>
            <a:r>
              <a:rPr lang="en-US" sz="2400" dirty="0">
                <a:effectLst/>
                <a:latin typeface="Times New Roman" panose="02020603050405020304" pitchFamily="18" charset="0"/>
              </a:rPr>
              <a:t>to indicate that </a:t>
            </a:r>
            <a:r>
              <a:rPr lang="en-US" sz="2400" dirty="0">
                <a:effectLst/>
                <a:latin typeface="Arial" panose="020B0604020202020204" pitchFamily="34" charset="0"/>
              </a:rPr>
              <a:t>A </a:t>
            </a:r>
            <a:r>
              <a:rPr lang="en-US" sz="2400" dirty="0">
                <a:effectLst/>
                <a:latin typeface="Times New Roman" panose="02020603050405020304" pitchFamily="18" charset="0"/>
              </a:rPr>
              <a:t>is a subset of the set </a:t>
            </a:r>
            <a:r>
              <a:rPr lang="en-US" sz="2400" dirty="0">
                <a:effectLst/>
                <a:latin typeface="Arial" panose="020B0604020202020204" pitchFamily="34" charset="0"/>
              </a:rPr>
              <a:t>B.</a:t>
            </a:r>
          </a:p>
          <a:p>
            <a:endParaRPr lang="en-US" sz="2400" dirty="0">
              <a:latin typeface="Arial" panose="020B0604020202020204" pitchFamily="34" charset="0"/>
            </a:endParaRPr>
          </a:p>
          <a:p>
            <a:r>
              <a:rPr lang="en-US" sz="2400" dirty="0">
                <a:effectLst/>
                <a:latin typeface="Times New Roman" panose="02020603050405020304" pitchFamily="18" charset="0"/>
              </a:rPr>
              <a:t>The set of all odd positive integers less than 10 is a subset of the set of all positive integers less than 10, the set of rational numbers is a subset of the set of real numbers, the set of all computer science majors at your school is a subset of the set of all students at your school, and the set of all people in China is a subset of the set of all people in China (that is, it is a subset of itself).</a:t>
            </a:r>
            <a:br>
              <a:rPr lang="en-US" sz="2400" dirty="0"/>
            </a:br>
            <a:r>
              <a:rPr lang="en-US" sz="2400" dirty="0">
                <a:effectLst/>
                <a:latin typeface="Times New Roman" panose="02020603050405020304" pitchFamily="18" charset="0"/>
              </a:rPr>
              <a:t>Each of these facts follows immediately by noting that an element that belongs to the first set in each pair of sets also belongs to the second set in that pair.</a:t>
            </a:r>
            <a:endParaRPr lang="en-US" sz="2400" dirty="0"/>
          </a:p>
        </p:txBody>
      </p:sp>
    </p:spTree>
    <p:extLst>
      <p:ext uri="{BB962C8B-B14F-4D97-AF65-F5344CB8AC3E}">
        <p14:creationId xmlns:p14="http://schemas.microsoft.com/office/powerpoint/2010/main" val="2563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1F53-8754-2302-6858-56C39E18BEFB}"/>
              </a:ext>
            </a:extLst>
          </p:cNvPr>
          <p:cNvSpPr txBox="1"/>
          <p:nvPr/>
        </p:nvSpPr>
        <p:spPr>
          <a:xfrm>
            <a:off x="1577009" y="4243542"/>
            <a:ext cx="7924800" cy="2308324"/>
          </a:xfrm>
          <a:prstGeom prst="rect">
            <a:avLst/>
          </a:prstGeom>
          <a:noFill/>
        </p:spPr>
        <p:txBody>
          <a:bodyPr wrap="square" rtlCol="0">
            <a:spAutoFit/>
          </a:bodyPr>
          <a:lstStyle/>
          <a:p>
            <a:r>
              <a:rPr lang="en-US" sz="2400" dirty="0">
                <a:effectLst/>
                <a:latin typeface="Times New Roman" panose="02020603050405020304" pitchFamily="18" charset="0"/>
              </a:rPr>
              <a:t>Sets may have other sets as members. For instance, we have the sets</a:t>
            </a:r>
            <a:br>
              <a:rPr lang="en-US" sz="2400" dirty="0"/>
            </a:br>
            <a:r>
              <a:rPr lang="en-US" sz="2400" dirty="0">
                <a:effectLst/>
                <a:latin typeface="Arial" panose="020B0604020202020204" pitchFamily="34" charset="0"/>
              </a:rPr>
              <a:t>A = {∅, {a}, {b}, {a, b}} </a:t>
            </a:r>
            <a:r>
              <a:rPr lang="en-US" sz="2400" dirty="0">
                <a:effectLst/>
                <a:latin typeface="Times New Roman" panose="02020603050405020304" pitchFamily="18" charset="0"/>
              </a:rPr>
              <a:t>and </a:t>
            </a:r>
            <a:r>
              <a:rPr lang="en-US" sz="2400" dirty="0">
                <a:effectLst/>
                <a:latin typeface="Arial" panose="020B0604020202020204" pitchFamily="34" charset="0"/>
              </a:rPr>
              <a:t>B = {x | x </a:t>
            </a:r>
            <a:r>
              <a:rPr lang="en-US" sz="2400" dirty="0">
                <a:effectLst/>
                <a:latin typeface="Times New Roman" panose="02020603050405020304" pitchFamily="18" charset="0"/>
              </a:rPr>
              <a:t>is a subset of the set </a:t>
            </a:r>
            <a:r>
              <a:rPr lang="en-US" sz="2400" dirty="0">
                <a:effectLst/>
                <a:latin typeface="Arial" panose="020B0604020202020204" pitchFamily="34" charset="0"/>
              </a:rPr>
              <a:t>{a, b}}.</a:t>
            </a:r>
            <a:br>
              <a:rPr lang="en-US" sz="2400" dirty="0"/>
            </a:br>
            <a:r>
              <a:rPr lang="en-US" sz="2400" dirty="0">
                <a:effectLst/>
                <a:latin typeface="Times New Roman" panose="02020603050405020304" pitchFamily="18" charset="0"/>
              </a:rPr>
              <a:t>Note that these two sets are equal, that is, </a:t>
            </a:r>
            <a:r>
              <a:rPr lang="en-US" sz="2400" dirty="0">
                <a:effectLst/>
                <a:latin typeface="Arial" panose="020B0604020202020204" pitchFamily="34" charset="0"/>
              </a:rPr>
              <a:t>A = B</a:t>
            </a:r>
            <a:r>
              <a:rPr lang="en-US" sz="2400" dirty="0">
                <a:effectLst/>
                <a:latin typeface="Times New Roman" panose="02020603050405020304" pitchFamily="18" charset="0"/>
              </a:rPr>
              <a:t>. Also note that </a:t>
            </a:r>
            <a:r>
              <a:rPr lang="en-US" sz="2400" dirty="0">
                <a:effectLst/>
                <a:latin typeface="Arial" panose="020B0604020202020204" pitchFamily="34" charset="0"/>
              </a:rPr>
              <a:t>{a} ∈ A, </a:t>
            </a:r>
            <a:r>
              <a:rPr lang="en-US" sz="2400" dirty="0">
                <a:effectLst/>
                <a:latin typeface="Times New Roman" panose="02020603050405020304" pitchFamily="18" charset="0"/>
              </a:rPr>
              <a:t>but </a:t>
            </a:r>
            <a:r>
              <a:rPr lang="en-US" sz="2400" dirty="0">
                <a:effectLst/>
                <a:latin typeface="Arial" panose="020B0604020202020204" pitchFamily="34" charset="0"/>
              </a:rPr>
              <a:t>a /∈ A</a:t>
            </a:r>
            <a:r>
              <a:rPr lang="en-US" sz="2400" dirty="0">
                <a:effectLst/>
                <a:latin typeface="Times New Roman" panose="02020603050405020304" pitchFamily="18" charset="0"/>
              </a:rPr>
              <a:t>.</a:t>
            </a:r>
            <a:endParaRPr lang="en-US" sz="2400" dirty="0"/>
          </a:p>
        </p:txBody>
      </p:sp>
      <p:pic>
        <p:nvPicPr>
          <p:cNvPr id="4" name="Picture 3">
            <a:extLst>
              <a:ext uri="{FF2B5EF4-FFF2-40B4-BE49-F238E27FC236}">
                <a16:creationId xmlns:a16="http://schemas.microsoft.com/office/drawing/2014/main" id="{973BE671-4AA7-779D-6C27-4C353DEF9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09" y="1190313"/>
            <a:ext cx="7315200" cy="2719078"/>
          </a:xfrm>
          <a:prstGeom prst="rect">
            <a:avLst/>
          </a:prstGeom>
        </p:spPr>
      </p:pic>
    </p:spTree>
    <p:extLst>
      <p:ext uri="{BB962C8B-B14F-4D97-AF65-F5344CB8AC3E}">
        <p14:creationId xmlns:p14="http://schemas.microsoft.com/office/powerpoint/2010/main" val="3309831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3121</Words>
  <Application>Microsoft Office PowerPoint</Application>
  <PresentationFormat>Widescreen</PresentationFormat>
  <Paragraphs>72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Times New Roman</vt:lpstr>
      <vt:lpstr>Wingdings</vt:lpstr>
      <vt:lpstr>Office Theme</vt:lpstr>
      <vt:lpstr> SETS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YAHYA</dc:creator>
  <cp:lastModifiedBy>YAHYA</cp:lastModifiedBy>
  <cp:revision>2</cp:revision>
  <dcterms:created xsi:type="dcterms:W3CDTF">2022-12-21T06:49:44Z</dcterms:created>
  <dcterms:modified xsi:type="dcterms:W3CDTF">2022-12-21T06:50:24Z</dcterms:modified>
</cp:coreProperties>
</file>