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87" r:id="rId4"/>
    <p:sldId id="295" r:id="rId5"/>
    <p:sldId id="257" r:id="rId6"/>
    <p:sldId id="291" r:id="rId7"/>
    <p:sldId id="267" r:id="rId8"/>
    <p:sldId id="290" r:id="rId9"/>
    <p:sldId id="277" r:id="rId10"/>
    <p:sldId id="292" r:id="rId11"/>
    <p:sldId id="286"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FC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EC20E35-A176-4012-BC5E-935CFFF8708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65" autoAdjust="0"/>
    <p:restoredTop sz="94599" autoAdjust="0"/>
  </p:normalViewPr>
  <p:slideViewPr>
    <p:cSldViewPr>
      <p:cViewPr varScale="1">
        <p:scale>
          <a:sx n="109" d="100"/>
          <a:sy n="109" d="100"/>
        </p:scale>
        <p:origin x="144" y="22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SINDH MADRESSATUL ISLAM UNIVERSITY</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t>31/05/2022</a:t>
            </a:r>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PRESENTATION OF ICT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fld>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SINDH MADRESSATUL ISLAM UNIVERSITY</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a:t>31/05/2022</a:t>
            </a:r>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PRESENTATION OF ICT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fld>
            <a:endParaRPr/>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5779" y="4411663"/>
            <a:ext cx="2488552"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rect l="0" t="0" r="0" b="0"/>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lstStyle/>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rect l="0" t="0" r="0" b="0"/>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lstStyle/>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rect l="0" t="0" r="0" b="0"/>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lstStyle/>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rect l="0" t="0" r="0" b="0"/>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lstStyle/>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rect l="0" t="0" r="0" b="0"/>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lstStyle/>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rect l="0" t="0" r="0" b="0"/>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lstStyle/>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rect l="0" t="0" r="0" b="0"/>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lstStyle/>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rect l="0" t="0" r="0" b="0"/>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lstStyle/>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rect l="0" t="0" r="0" b="0"/>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lstStyle/>
            <a:p>
              <a:endParaRPr lang="en-US"/>
            </a:p>
          </p:txBody>
        </p:sp>
      </p:grpSp>
      <p:sp>
        <p:nvSpPr>
          <p:cNvPr id="2051" name="未知"/>
          <p:cNvSpPr>
            <a:spLocks noChangeAspect="1"/>
          </p:cNvSpPr>
          <p:nvPr/>
        </p:nvSpPr>
        <p:spPr>
          <a:xfrm>
            <a:off x="3042974" y="2293938"/>
            <a:ext cx="9194522" cy="4591050"/>
          </a:xfrm>
          <a:custGeom>
            <a:avLst/>
            <a:gdLst/>
            <a:ahLst/>
            <a:cxnLst>
              <a:cxn ang="0">
                <a:pos x="0" y="4572133"/>
              </a:cxn>
              <a:cxn ang="0">
                <a:pos x="5786074" y="0"/>
              </a:cxn>
              <a:cxn ang="0">
                <a:pos x="6882360" y="14878"/>
              </a:cxn>
              <a:cxn ang="0">
                <a:pos x="6897688" y="4591050"/>
              </a:cxn>
              <a:cxn ang="0">
                <a:pos x="0" y="4572133"/>
              </a:cxn>
            </a:cxnLst>
            <a:rect l="0" t="0" r="0" b="0"/>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lstStyle/>
          <a:p>
            <a:endParaRPr lang="en-US"/>
          </a:p>
        </p:txBody>
      </p:sp>
      <p:sp>
        <p:nvSpPr>
          <p:cNvPr id="2061" name="Rectangle 13"/>
          <p:cNvSpPr>
            <a:spLocks noGrp="1" noChangeArrowheads="1"/>
          </p:cNvSpPr>
          <p:nvPr>
            <p:ph type="ctrTitle" sz="quarter"/>
          </p:nvPr>
        </p:nvSpPr>
        <p:spPr>
          <a:xfrm>
            <a:off x="529029" y="2133600"/>
            <a:ext cx="11228109" cy="1470025"/>
          </a:xfrm>
        </p:spPr>
        <p:txBody>
          <a:bodyPr/>
          <a:lstStyle>
            <a:lvl1pPr algn="ctr">
              <a:defRPr/>
            </a:lvl1pPr>
          </a:lstStyle>
          <a:p>
            <a:pPr lvl="0"/>
            <a:r>
              <a:rPr lang="en-US" altLang="zh-CN" noProof="0"/>
              <a:t>Click to edit Master title style</a:t>
            </a:r>
            <a:endParaRPr lang="en-US" altLang="zh-CN" noProof="0"/>
          </a:p>
        </p:txBody>
      </p:sp>
      <p:sp>
        <p:nvSpPr>
          <p:cNvPr id="2062" name="Rectangle 14"/>
          <p:cNvSpPr>
            <a:spLocks noGrp="1" noChangeArrowheads="1"/>
          </p:cNvSpPr>
          <p:nvPr>
            <p:ph type="subTitle" sz="quarter" idx="1"/>
          </p:nvPr>
        </p:nvSpPr>
        <p:spPr>
          <a:xfrm>
            <a:off x="1828324" y="3886200"/>
            <a:ext cx="8532178" cy="1198563"/>
          </a:xfrm>
        </p:spPr>
        <p:txBody>
          <a:bodyPr anchor="ctr" anchorCtr="1"/>
          <a:lstStyle>
            <a:lvl1pPr marL="0" indent="0">
              <a:buFontTx/>
              <a:buNone/>
              <a:defRPr/>
            </a:lvl1pPr>
          </a:lstStyle>
          <a:p>
            <a:pPr lvl="0"/>
            <a:r>
              <a:rPr lang="en-US" altLang="zh-CN" noProof="0"/>
              <a:t>Click to edit Master subtitle style</a:t>
            </a:r>
            <a:endParaRPr lang="en-US" altLang="zh-CN" noProof="0"/>
          </a:p>
        </p:txBody>
      </p:sp>
      <p:sp>
        <p:nvSpPr>
          <p:cNvPr id="29" name="Rectangle 15"/>
          <p:cNvSpPr>
            <a:spLocks noGrp="1" noChangeArrowheads="1"/>
          </p:cNvSpPr>
          <p:nvPr>
            <p:ph type="dt" sz="quarter" idx="2"/>
          </p:nvPr>
        </p:nvSpPr>
        <p:spPr bwMode="auto">
          <a:xfrm>
            <a:off x="609441" y="6245225"/>
            <a:ext cx="2844059"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523D035-10FF-44DB-90FB-85BECE079FD3}" type="datetime1">
              <a:rPr lang="en-US" smtClean="0"/>
            </a:fld>
            <a:endParaRPr lang="en-US" dirty="0"/>
          </a:p>
        </p:txBody>
      </p:sp>
      <p:sp>
        <p:nvSpPr>
          <p:cNvPr id="30" name="Rectangle 16"/>
          <p:cNvSpPr>
            <a:spLocks noGrp="1" noChangeArrowheads="1"/>
          </p:cNvSpPr>
          <p:nvPr>
            <p:ph type="ftr" sz="quarter" idx="3"/>
          </p:nvPr>
        </p:nvSpPr>
        <p:spPr bwMode="auto">
          <a:xfrm>
            <a:off x="4164515" y="6245225"/>
            <a:ext cx="3859795"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31" name="Rectangle 17"/>
          <p:cNvSpPr>
            <a:spLocks noGrp="1" noChangeArrowheads="1"/>
          </p:cNvSpPr>
          <p:nvPr>
            <p:ph type="sldNum" sz="quarter" idx="4"/>
          </p:nvPr>
        </p:nvSpPr>
        <p:spPr bwMode="auto">
          <a:xfrm>
            <a:off x="8735325" y="6245225"/>
            <a:ext cx="2844059"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2D0D190-9263-4063-AA4E-CBC4A026332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8"/>
            <a:ext cx="2742486"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441" y="274638"/>
            <a:ext cx="802431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8426CF2-E89E-46F3-A2BD-D35A28545D9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60ED04A-B53D-4BA8-BB1D-7F3181949C96}" type="datetime1">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4" y="1709738"/>
            <a:ext cx="10512862"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634" y="4589463"/>
            <a:ext cx="10512862"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DAAA8B1-1918-434F-8B4B-99A79940B7A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441" y="1600200"/>
            <a:ext cx="5383398"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986" y="1600200"/>
            <a:ext cx="5383398"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1CE727C-9C00-4B9D-8F1D-C5B64D94994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099" y="365125"/>
            <a:ext cx="10512862"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099" y="1681163"/>
            <a:ext cx="515697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099" y="2505075"/>
            <a:ext cx="5156973"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0593" y="1681163"/>
            <a:ext cx="518236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0593" y="2505075"/>
            <a:ext cx="518236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BE95FE8-6F6D-4E61-87E3-E19910FC7C13}"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EF24918-CCBC-4B20-9007-C022160938CC}"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3CC06-C053-4108-B5DF-61C2417DE891}"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099" y="457200"/>
            <a:ext cx="3931743"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2367" y="987425"/>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A3A52-2DE6-441F-98C7-8216F3A4EF6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099" y="457200"/>
            <a:ext cx="3931743"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2367" y="987425"/>
            <a:ext cx="6170593"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B1136BB-CEF1-4058-864E-13066DF70AD4}" type="datetime1">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a:xfrm>
            <a:off x="7014923" y="4076700"/>
            <a:ext cx="1862182"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rect l="0" t="0" r="0" b="0"/>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lstStyle/>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rect l="0" t="0" r="0" b="0"/>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lstStyle/>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rect l="0" t="0" r="0" b="0"/>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lstStyle/>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rect l="0" t="0" r="0" b="0"/>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lstStyle/>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rect l="0" t="0" r="0" b="0"/>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lstStyle/>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rect l="0" t="0" r="0" b="0"/>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lstStyle/>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rect l="0" t="0" r="0" b="0"/>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lstStyle/>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rect l="0" t="0" r="0" b="0"/>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lstStyle/>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rect l="0" t="0" r="0" b="0"/>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lstStyle/>
            <a:p>
              <a:endParaRPr lang="en-US"/>
            </a:p>
          </p:txBody>
        </p:sp>
      </p:grpSp>
      <p:sp>
        <p:nvSpPr>
          <p:cNvPr id="1027" name="未知"/>
          <p:cNvSpPr>
            <a:spLocks noChangeAspect="1"/>
          </p:cNvSpPr>
          <p:nvPr/>
        </p:nvSpPr>
        <p:spPr>
          <a:xfrm>
            <a:off x="2839827" y="4749800"/>
            <a:ext cx="9348998" cy="2135188"/>
          </a:xfrm>
          <a:custGeom>
            <a:avLst/>
            <a:gdLst/>
            <a:ahLst/>
            <a:cxnLst>
              <a:cxn ang="0">
                <a:pos x="0" y="2115714"/>
              </a:cxn>
              <a:cxn ang="0">
                <a:pos x="7013575" y="0"/>
              </a:cxn>
              <a:cxn ang="0">
                <a:pos x="7013575" y="2135188"/>
              </a:cxn>
              <a:cxn ang="0">
                <a:pos x="0" y="2115714"/>
              </a:cxn>
            </a:cxnLst>
            <a:rect l="0" t="0" r="0" b="0"/>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lstStyle/>
          <a:p>
            <a:endParaRPr lang="en-US"/>
          </a:p>
        </p:txBody>
      </p:sp>
      <p:sp>
        <p:nvSpPr>
          <p:cNvPr id="1028" name="Rectangle 13"/>
          <p:cNvSpPr>
            <a:spLocks noGrp="1"/>
          </p:cNvSpPr>
          <p:nvPr>
            <p:ph type="title"/>
          </p:nvPr>
        </p:nvSpPr>
        <p:spPr>
          <a:xfrm>
            <a:off x="609441" y="274638"/>
            <a:ext cx="10969943" cy="1143000"/>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441" y="1600200"/>
            <a:ext cx="10969943" cy="4525963"/>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441"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DD805407-57B4-4477-86EE-97B855A7DAA4}" type="datetime1">
              <a:rPr lang="en-US" smtClean="0"/>
            </a:fld>
            <a:endParaRPr lang="en-US" dirty="0"/>
          </a:p>
        </p:txBody>
      </p:sp>
      <p:sp>
        <p:nvSpPr>
          <p:cNvPr id="3" name="Rectangle 16"/>
          <p:cNvSpPr>
            <a:spLocks noGrp="1" noChangeArrowheads="1"/>
          </p:cNvSpPr>
          <p:nvPr>
            <p:ph type="ftr" sz="quarter" idx="3"/>
          </p:nvPr>
        </p:nvSpPr>
        <p:spPr bwMode="auto">
          <a:xfrm>
            <a:off x="4164515" y="6245225"/>
            <a:ext cx="385979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4" name="Rectangle 17"/>
          <p:cNvSpPr>
            <a:spLocks noGrp="1" noChangeArrowheads="1"/>
          </p:cNvSpPr>
          <p:nvPr>
            <p:ph type="sldNum" sz="quarter" idx="4"/>
          </p:nvPr>
        </p:nvSpPr>
        <p:spPr bwMode="auto">
          <a:xfrm>
            <a:off x="8735325"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5BA54BD-C84D-46CE-8B72-31BFB26ABA43}"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75095" y="4953000"/>
            <a:ext cx="5163820" cy="1588135"/>
          </a:xfrm>
        </p:spPr>
        <p:txBody>
          <a:bodyPr>
            <a:noAutofit/>
          </a:bodyPr>
          <a:lstStyle/>
          <a:p>
            <a:pPr algn="just"/>
            <a:r>
              <a:rPr lang="en-US" sz="2400" dirty="0">
                <a:solidFill>
                  <a:srgbClr val="BEFC02"/>
                </a:solidFill>
                <a:latin typeface="Times New Roman" panose="02020603050405020304" pitchFamily="18" charset="0"/>
                <a:cs typeface="Times New Roman" panose="02020603050405020304" pitchFamily="18" charset="0"/>
              </a:rPr>
              <a:t>Made By:</a:t>
            </a:r>
            <a:endParaRPr lang="en-US" sz="2400" dirty="0">
              <a:solidFill>
                <a:srgbClr val="BEFC02"/>
              </a:solidFill>
              <a:latin typeface="Times New Roman" panose="02020603050405020304" pitchFamily="18" charset="0"/>
              <a:cs typeface="Times New Roman" panose="02020603050405020304" pitchFamily="18" charset="0"/>
            </a:endParaRPr>
          </a:p>
          <a:p>
            <a:pPr algn="just"/>
            <a:r>
              <a:rPr lang="en-US" sz="2400" dirty="0">
                <a:solidFill>
                  <a:srgbClr val="BEFC02"/>
                </a:solidFill>
                <a:latin typeface="Times New Roman" panose="02020603050405020304" pitchFamily="18" charset="0"/>
                <a:cs typeface="Times New Roman" panose="02020603050405020304" pitchFamily="18" charset="0"/>
              </a:rPr>
              <a:t>Muhammad Mubashir</a:t>
            </a:r>
            <a:endParaRPr lang="en-US" sz="2400" dirty="0">
              <a:latin typeface="Times New Roman" panose="02020603050405020304" pitchFamily="18" charset="0"/>
              <a:cs typeface="Times New Roman" panose="02020603050405020304" pitchFamily="18" charset="0"/>
            </a:endParaRPr>
          </a:p>
          <a:p>
            <a:pPr algn="just"/>
            <a:endParaRPr lang="en-US" sz="2400" dirty="0"/>
          </a:p>
        </p:txBody>
      </p:sp>
      <p:sp>
        <p:nvSpPr>
          <p:cNvPr id="7" name="Rectangle 6"/>
          <p:cNvSpPr/>
          <p:nvPr/>
        </p:nvSpPr>
        <p:spPr>
          <a:xfrm>
            <a:off x="455612" y="609600"/>
            <a:ext cx="10734025" cy="2123658"/>
          </a:xfrm>
          <a:prstGeom prst="rect">
            <a:avLst/>
          </a:prstGeom>
          <a:noFill/>
          <a:ln>
            <a:solidFill>
              <a:srgbClr val="0070C0"/>
            </a:solidFill>
          </a:ln>
        </p:spPr>
        <p:txBody>
          <a:bodyPr wrap="square" lIns="91440" tIns="45720" rIns="91440" bIns="45720">
            <a:spAutoFit/>
          </a:bodyPr>
          <a:lstStyle/>
          <a:p>
            <a:pPr algn="ctr"/>
            <a:r>
              <a:rPr lang="en-US" sz="6000" b="1" i="1" u="sng" cap="none" spc="0" dirty="0">
                <a:ln w="22225">
                  <a:solidFill>
                    <a:schemeClr val="accent2"/>
                  </a:solidFill>
                  <a:prstDash val="solid"/>
                </a:ln>
                <a:effectLst/>
                <a:latin typeface="Times New Roman" panose="02020603050405020304" pitchFamily="18" charset="0"/>
                <a:cs typeface="Times New Roman" panose="02020603050405020304" pitchFamily="18" charset="0"/>
              </a:rPr>
              <a:t>CRYPTOGRAPHY</a:t>
            </a:r>
            <a:r>
              <a:rPr lang="en-US" sz="6600" b="1" i="1" u="sng" cap="none" spc="0" dirty="0">
                <a:ln w="22225">
                  <a:solidFill>
                    <a:schemeClr val="accent2"/>
                  </a:solidFill>
                  <a:prstDash val="solid"/>
                </a:ln>
                <a:effectLst/>
                <a:latin typeface="Times New Roman" panose="02020603050405020304" pitchFamily="18" charset="0"/>
                <a:cs typeface="Times New Roman" panose="02020603050405020304" pitchFamily="18" charset="0"/>
              </a:rPr>
              <a:t> AND IT’S TYPES</a:t>
            </a:r>
            <a:endParaRPr lang="en-US" sz="6600" b="1" i="1" u="sng" cap="none" spc="0" dirty="0">
              <a:ln w="22225">
                <a:solidFill>
                  <a:schemeClr val="accent2"/>
                </a:solidFill>
                <a:prstDash val="solid"/>
              </a:ln>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95" y="838200"/>
            <a:ext cx="11346180" cy="4257675"/>
          </a:xfrm>
        </p:spPr>
        <p:txBody>
          <a:bodyPr>
            <a:noAutofit/>
          </a:bodyPr>
          <a:lstStyle/>
          <a:p>
            <a:r>
              <a:rPr lang="en-US" sz="8000" b="1">
                <a:latin typeface="Algerian" panose="04020705040A02060702" pitchFamily="82" charset="0"/>
                <a:cs typeface="Algerian" panose="04020705040A02060702" pitchFamily="82" charset="0"/>
              </a:rPr>
              <a:t>	</a:t>
            </a:r>
            <a:r>
              <a:rPr lang="en-US" sz="8000" b="1">
                <a:solidFill>
                  <a:srgbClr val="BEFC02"/>
                </a:solidFill>
                <a:latin typeface="Algerian" panose="04020705040A02060702" pitchFamily="82" charset="0"/>
                <a:cs typeface="Algerian" panose="04020705040A02060702" pitchFamily="82" charset="0"/>
              </a:rPr>
              <a:t>	Thank you for Patiently Listening!</a:t>
            </a:r>
            <a:endParaRPr lang="en-US" sz="8000" b="1">
              <a:solidFill>
                <a:srgbClr val="BEFC02"/>
              </a:solidFill>
              <a:latin typeface="Algerian" panose="04020705040A02060702" pitchFamily="82" charset="0"/>
              <a:cs typeface="Algerian" panose="04020705040A02060702" pitchFamily="82" charset="0"/>
            </a:endParaRPr>
          </a:p>
        </p:txBody>
      </p:sp>
      <p:sp>
        <p:nvSpPr>
          <p:cNvPr id="5" name="Slide Number Placeholder 4"/>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0" y="0"/>
          <a:ext cx="12340590" cy="6858635"/>
        </p:xfrm>
        <a:graphic>
          <a:graphicData uri="http://schemas.openxmlformats.org/drawingml/2006/table">
            <a:tbl>
              <a:tblPr firstRow="1" bandRow="1">
                <a:tableStyleId>{8EC20E35-A176-4012-BC5E-935CFFF8708E}</a:tableStyleId>
              </a:tblPr>
              <a:tblGrid>
                <a:gridCol w="1651000"/>
                <a:gridCol w="6576695"/>
                <a:gridCol w="4112895"/>
              </a:tblGrid>
              <a:tr h="1049655">
                <a:tc>
                  <a:txBody>
                    <a:bodyPr/>
                    <a:lstStyle/>
                    <a:p>
                      <a:pPr algn="ctr"/>
                      <a:r>
                        <a:rPr lang="en-US" sz="3200" dirty="0"/>
                        <a:t>S</a:t>
                      </a:r>
                      <a:r>
                        <a:rPr lang="en-US" sz="3200" baseline="0" dirty="0"/>
                        <a:t> NO</a:t>
                      </a:r>
                      <a:endParaRPr lang="en-US" sz="3200" dirty="0"/>
                    </a:p>
                  </a:txBody>
                  <a:tcPr>
                    <a:solidFill>
                      <a:schemeClr val="bg2"/>
                    </a:solidFill>
                  </a:tcPr>
                </a:tc>
                <a:tc>
                  <a:txBody>
                    <a:bodyPr/>
                    <a:lstStyle/>
                    <a:p>
                      <a:pPr algn="ctr"/>
                      <a:r>
                        <a:rPr lang="en-US" sz="3200" dirty="0"/>
                        <a:t>CONTENT</a:t>
                      </a:r>
                      <a:endParaRPr lang="en-US" sz="3200" dirty="0"/>
                    </a:p>
                  </a:txBody>
                  <a:tcPr>
                    <a:solidFill>
                      <a:schemeClr val="bg2"/>
                    </a:solidFill>
                  </a:tcPr>
                </a:tc>
                <a:tc>
                  <a:txBody>
                    <a:bodyPr/>
                    <a:lstStyle/>
                    <a:p>
                      <a:endParaRPr lang="en-US" sz="3200" dirty="0"/>
                    </a:p>
                  </a:txBody>
                  <a:tcPr>
                    <a:solidFill>
                      <a:schemeClr val="bg2"/>
                    </a:solidFill>
                  </a:tcPr>
                </a:tc>
              </a:tr>
              <a:tr h="1090295">
                <a:tc>
                  <a:txBody>
                    <a:bodyPr/>
                    <a:lstStyle/>
                    <a:p>
                      <a:pPr algn="ctr"/>
                      <a:r>
                        <a:rPr lang="en-US" sz="3200" dirty="0"/>
                        <a:t>1</a:t>
                      </a:r>
                      <a:endParaRPr lang="en-US" sz="3200" dirty="0"/>
                    </a:p>
                  </a:txBody>
                  <a:tcPr/>
                </a:tc>
                <a:tc>
                  <a:txBody>
                    <a:bodyPr/>
                    <a:lstStyle/>
                    <a:p>
                      <a:r>
                        <a:rPr lang="en-US" sz="3200" kern="1200" dirty="0">
                          <a:solidFill>
                            <a:schemeClr val="dk1"/>
                          </a:solidFill>
                          <a:effectLst/>
                          <a:latin typeface="Times New Roman" panose="02020603050405020304" pitchFamily="18" charset="0"/>
                          <a:ea typeface="+mn-ea"/>
                          <a:cs typeface="Times New Roman" panose="02020603050405020304" pitchFamily="18" charset="0"/>
                        </a:rPr>
                        <a:t>Who is the father of Cryptography</a:t>
                      </a:r>
                      <a:endParaRPr lang="en-US" sz="32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3200" dirty="0">
                        <a:solidFill>
                          <a:schemeClr val="tx1"/>
                        </a:solidFill>
                      </a:endParaRPr>
                    </a:p>
                  </a:txBody>
                  <a:tcPr/>
                </a:tc>
              </a:tr>
              <a:tr h="608330">
                <a:tc>
                  <a:txBody>
                    <a:bodyPr/>
                    <a:lstStyle/>
                    <a:p>
                      <a:pPr algn="ctr"/>
                      <a:r>
                        <a:rPr lang="en-US" sz="3200" dirty="0"/>
                        <a:t>2</a:t>
                      </a:r>
                      <a:endParaRPr lang="en-US" sz="3200" dirty="0"/>
                    </a:p>
                  </a:txBody>
                  <a:tcPr/>
                </a:tc>
                <a:tc>
                  <a:txBody>
                    <a:bodyPr/>
                    <a:lstStyle/>
                    <a:p>
                      <a:r>
                        <a:rPr lang="en-US" sz="3200" kern="1200" dirty="0">
                          <a:solidFill>
                            <a:schemeClr val="dk1"/>
                          </a:solidFill>
                          <a:effectLst/>
                          <a:latin typeface="Times New Roman" panose="02020603050405020304" pitchFamily="18" charset="0"/>
                          <a:ea typeface="+mn-ea"/>
                          <a:cs typeface="Times New Roman" panose="02020603050405020304" pitchFamily="18" charset="0"/>
                        </a:rPr>
                        <a:t>Cryptography</a:t>
                      </a:r>
                      <a:endParaRPr lang="en-US" sz="3200" dirty="0">
                        <a:latin typeface="Times New Roman" panose="02020603050405020304" pitchFamily="18" charset="0"/>
                        <a:cs typeface="Times New Roman" panose="02020603050405020304" pitchFamily="18" charset="0"/>
                      </a:endParaRPr>
                    </a:p>
                  </a:txBody>
                  <a:tcPr/>
                </a:tc>
                <a:tc>
                  <a:txBody>
                    <a:bodyPr/>
                    <a:lstStyle/>
                    <a:p>
                      <a:endParaRPr lang="en-US" sz="3200" dirty="0"/>
                    </a:p>
                  </a:txBody>
                  <a:tcPr/>
                </a:tc>
              </a:tr>
              <a:tr h="1089660">
                <a:tc>
                  <a:txBody>
                    <a:bodyPr/>
                    <a:lstStyle/>
                    <a:p>
                      <a:pPr algn="ctr"/>
                      <a:r>
                        <a:rPr lang="en-US" sz="3200" dirty="0"/>
                        <a:t>3</a:t>
                      </a:r>
                      <a:endParaRPr lang="en-US" sz="3200" dirty="0"/>
                    </a:p>
                  </a:txBody>
                  <a:tcPr/>
                </a:tc>
                <a:tc>
                  <a:txBody>
                    <a:bodyPr/>
                    <a:lstStyle/>
                    <a:p>
                      <a:r>
                        <a:rPr lang="en-US" sz="3200" kern="1200" dirty="0">
                          <a:solidFill>
                            <a:schemeClr val="dk1"/>
                          </a:solidFill>
                          <a:effectLst/>
                          <a:latin typeface="Times New Roman" panose="02020603050405020304" pitchFamily="18" charset="0"/>
                          <a:ea typeface="+mn-ea"/>
                          <a:cs typeface="Times New Roman" panose="02020603050405020304" pitchFamily="18" charset="0"/>
                        </a:rPr>
                        <a:t>What is cryptography used for</a:t>
                      </a:r>
                      <a:endParaRPr lang="en-US" sz="3200" dirty="0">
                        <a:latin typeface="Times New Roman" panose="02020603050405020304" pitchFamily="18" charset="0"/>
                        <a:cs typeface="Times New Roman" panose="02020603050405020304" pitchFamily="18" charset="0"/>
                      </a:endParaRPr>
                    </a:p>
                  </a:txBody>
                  <a:tcPr/>
                </a:tc>
                <a:tc>
                  <a:txBody>
                    <a:bodyPr/>
                    <a:lstStyle/>
                    <a:p>
                      <a:endParaRPr lang="en-US" sz="3200" dirty="0"/>
                    </a:p>
                  </a:txBody>
                  <a:tcPr/>
                </a:tc>
              </a:tr>
              <a:tr h="1089660">
                <a:tc>
                  <a:txBody>
                    <a:bodyPr/>
                    <a:lstStyle/>
                    <a:p>
                      <a:pPr algn="ctr"/>
                      <a:r>
                        <a:rPr lang="en-US" sz="3200" dirty="0"/>
                        <a:t>4</a:t>
                      </a:r>
                      <a:endParaRPr lang="en-US" sz="3200" dirty="0"/>
                    </a:p>
                  </a:txBody>
                  <a:tcPr/>
                </a:tc>
                <a:tc>
                  <a:txBody>
                    <a:bodyPr/>
                    <a:lstStyle/>
                    <a:p>
                      <a:r>
                        <a:rPr lang="en-US" sz="3200" kern="1200" dirty="0">
                          <a:solidFill>
                            <a:schemeClr val="dk1"/>
                          </a:solidFill>
                          <a:effectLst/>
                          <a:latin typeface="Times New Roman" panose="02020603050405020304" pitchFamily="18" charset="0"/>
                          <a:ea typeface="+mn-ea"/>
                          <a:cs typeface="Times New Roman" panose="02020603050405020304" pitchFamily="18" charset="0"/>
                        </a:rPr>
                        <a:t>Types of Cryptography &amp; Diagram</a:t>
                      </a:r>
                      <a:endParaRPr lang="en-US" sz="3200" dirty="0">
                        <a:latin typeface="Times New Roman" panose="02020603050405020304" pitchFamily="18" charset="0"/>
                        <a:cs typeface="Times New Roman" panose="02020603050405020304" pitchFamily="18" charset="0"/>
                      </a:endParaRPr>
                    </a:p>
                  </a:txBody>
                  <a:tcPr/>
                </a:tc>
                <a:tc>
                  <a:txBody>
                    <a:bodyPr/>
                    <a:lstStyle/>
                    <a:p>
                      <a:endParaRPr lang="en-US" sz="3200" dirty="0"/>
                    </a:p>
                  </a:txBody>
                  <a:tcPr/>
                </a:tc>
              </a:tr>
              <a:tr h="1322705">
                <a:tc>
                  <a:txBody>
                    <a:bodyPr/>
                    <a:lstStyle/>
                    <a:p>
                      <a:pPr algn="ctr"/>
                      <a:endParaRPr lang="en-US" sz="3200" dirty="0"/>
                    </a:p>
                  </a:txBody>
                  <a:tcPr/>
                </a:tc>
                <a:tc>
                  <a:txBody>
                    <a:bodyPr/>
                    <a:lstStyle/>
                    <a:p>
                      <a:endParaRPr lang="en-US" sz="3200" dirty="0"/>
                    </a:p>
                  </a:txBody>
                  <a:tcPr/>
                </a:tc>
                <a:tc>
                  <a:txBody>
                    <a:bodyPr/>
                    <a:lstStyle/>
                    <a:p>
                      <a:endParaRPr lang="en-US" sz="3200" dirty="0"/>
                    </a:p>
                  </a:txBody>
                  <a:tcPr/>
                </a:tc>
              </a:tr>
              <a:tr h="608330">
                <a:tc>
                  <a:txBody>
                    <a:bodyPr/>
                    <a:lstStyle/>
                    <a:p>
                      <a:pPr algn="ctr"/>
                      <a:endParaRPr lang="en-US" sz="3200" dirty="0"/>
                    </a:p>
                  </a:txBody>
                  <a:tcPr/>
                </a:tc>
                <a:tc>
                  <a:txBody>
                    <a:bodyPr/>
                    <a:lstStyle/>
                    <a:p>
                      <a:endParaRPr lang="en-US" sz="3200" kern="1200" dirty="0">
                        <a:solidFill>
                          <a:schemeClr val="dk1"/>
                        </a:solidFill>
                        <a:effectLst/>
                        <a:latin typeface="+mn-lt"/>
                        <a:ea typeface="+mn-ea"/>
                        <a:cs typeface="+mn-cs"/>
                      </a:endParaRPr>
                    </a:p>
                  </a:txBody>
                  <a:tcPr/>
                </a:tc>
                <a:tc>
                  <a:txBody>
                    <a:bodyPr/>
                    <a:lstStyle/>
                    <a:p>
                      <a:endParaRPr lang="en-US" sz="3200" dirty="0"/>
                    </a:p>
                  </a:txBody>
                  <a:tcPr/>
                </a:tc>
              </a:tr>
            </a:tbl>
          </a:graphicData>
        </a:graphic>
      </p:graphicFrame>
      <p:sp>
        <p:nvSpPr>
          <p:cNvPr id="4" name="Slide Number Placeholder 3"/>
          <p:cNvSpPr>
            <a:spLocks noGrp="1"/>
          </p:cNvSpPr>
          <p:nvPr>
            <p:ph type="sldNum" sz="quarter" idx="12"/>
          </p:nvPr>
        </p:nvSpPr>
        <p:spPr/>
        <p:txBody>
          <a:bodyPr/>
          <a:lstStyle/>
          <a:p>
            <a:fld id="{25BA54BD-C84D-46CE-8B72-31BFB26ABA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820" y="381000"/>
            <a:ext cx="10261600" cy="1981200"/>
          </a:xfrm>
        </p:spPr>
        <p:txBody>
          <a:bodyPr>
            <a:noAutofit/>
          </a:bodyPr>
          <a:lstStyle/>
          <a:p>
            <a:pPr algn="ctr"/>
            <a:r>
              <a:rPr lang="en-US" sz="6000" b="1" dirty="0">
                <a:latin typeface="Times New Roman" panose="02020603050405020304" pitchFamily="18" charset="0"/>
                <a:cs typeface="Times New Roman" panose="02020603050405020304" pitchFamily="18" charset="0"/>
              </a:rPr>
              <a:t>Who is the father of Cryptography?</a:t>
            </a:r>
            <a:endParaRPr lang="en-US" sz="6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766" y="2743200"/>
            <a:ext cx="11208454" cy="4114800"/>
          </a:xfrm>
        </p:spPr>
        <p:txBody>
          <a:bodyPr>
            <a:normAutofit/>
          </a:bodyPr>
          <a:lstStyle/>
          <a:p>
            <a:pPr algn="just"/>
            <a:r>
              <a:rPr lang="en-US" sz="4000" b="1" dirty="0">
                <a:latin typeface="Times New Roman" panose="02020603050405020304" pitchFamily="18" charset="0"/>
                <a:cs typeface="Times New Roman" panose="02020603050405020304" pitchFamily="18" charset="0"/>
              </a:rPr>
              <a:t>Claude Shannon</a:t>
            </a:r>
            <a:r>
              <a:rPr lang="en-US" sz="4000" dirty="0">
                <a:latin typeface="Times New Roman" panose="02020603050405020304" pitchFamily="18" charset="0"/>
                <a:cs typeface="Times New Roman" panose="02020603050405020304" pitchFamily="18" charset="0"/>
              </a:rPr>
              <a:t>. Claude E. Shannon is considered by many to be the father of mathematical cryptography. Shannon worked for several years at Bell Labs, and during his time there, he produced an article entitled "A mathematical theory of cryptography".</a:t>
            </a:r>
            <a:endParaRPr lang="en-US" sz="4000" dirty="0">
              <a:latin typeface="Times New Roman" panose="02020603050405020304" pitchFamily="18" charset="0"/>
              <a:cs typeface="Times New Roman" panose="02020603050405020304" pitchFamily="18" charset="0"/>
            </a:endParaRPr>
          </a:p>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8612" y="611186"/>
            <a:ext cx="8608358" cy="1295401"/>
          </a:xfrm>
        </p:spPr>
        <p:txBody>
          <a:bodyPr>
            <a:normAutofit/>
          </a:bodyPr>
          <a:lstStyle/>
          <a:p>
            <a:pPr algn="ctr"/>
            <a:r>
              <a:rPr lang="en-US" sz="6000" b="1" dirty="0">
                <a:latin typeface="Times New Roman" panose="02020603050405020304" pitchFamily="18" charset="0"/>
                <a:cs typeface="Times New Roman" panose="02020603050405020304" pitchFamily="18" charset="0"/>
              </a:rPr>
              <a:t>CRYPTOGRAPHY</a:t>
            </a:r>
            <a:endParaRPr lang="en-US" sz="6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531812" y="2667000"/>
            <a:ext cx="11049001" cy="3352800"/>
          </a:xfrm>
        </p:spPr>
        <p:txBody>
          <a:bodyPr>
            <a:noAutofit/>
          </a:bodyPr>
          <a:lstStyle/>
          <a:p>
            <a:pPr marL="0" indent="0" algn="just">
              <a:buNone/>
            </a:pPr>
            <a:r>
              <a:rPr lang="en-US" sz="4000" dirty="0">
                <a:latin typeface="Times New Roman" panose="02020603050405020304" pitchFamily="18" charset="0"/>
                <a:cs typeface="Times New Roman" panose="02020603050405020304" pitchFamily="18" charset="0"/>
              </a:rPr>
              <a:t>Cryptography is the study of secure communications techniques that allow only the sender and intended recipient of a message to view its contents. The term is derived from the Greek word kryptos, which means hidden.</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5BA54BD-C84D-46CE-8B72-31BFB26ABA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14">
                                            <p:txEl>
                                              <p:pRg st="0" end="0"/>
                                            </p:txEl>
                                          </p:spTgt>
                                        </p:tgtEl>
                                        <p:attrNameLst>
                                          <p:attrName>r</p:attrName>
                                        </p:attrNameLst>
                                      </p:cBhvr>
                                    </p:animRot>
                                    <p:animRot by="-240000">
                                      <p:cBhvr>
                                        <p:cTn id="12" dur="200" fill="hold">
                                          <p:stCondLst>
                                            <p:cond delay="200"/>
                                          </p:stCondLst>
                                        </p:cTn>
                                        <p:tgtEl>
                                          <p:spTgt spid="14">
                                            <p:txEl>
                                              <p:pRg st="0" end="0"/>
                                            </p:txEl>
                                          </p:spTgt>
                                        </p:tgtEl>
                                        <p:attrNameLst>
                                          <p:attrName>r</p:attrName>
                                        </p:attrNameLst>
                                      </p:cBhvr>
                                    </p:animRot>
                                    <p:animRot by="240000">
                                      <p:cBhvr>
                                        <p:cTn id="13" dur="200" fill="hold">
                                          <p:stCondLst>
                                            <p:cond delay="400"/>
                                          </p:stCondLst>
                                        </p:cTn>
                                        <p:tgtEl>
                                          <p:spTgt spid="14">
                                            <p:txEl>
                                              <p:pRg st="0" end="0"/>
                                            </p:txEl>
                                          </p:spTgt>
                                        </p:tgtEl>
                                        <p:attrNameLst>
                                          <p:attrName>r</p:attrName>
                                        </p:attrNameLst>
                                      </p:cBhvr>
                                    </p:animRot>
                                    <p:animRot by="-240000">
                                      <p:cBhvr>
                                        <p:cTn id="14" dur="200" fill="hold">
                                          <p:stCondLst>
                                            <p:cond delay="600"/>
                                          </p:stCondLst>
                                        </p:cTn>
                                        <p:tgtEl>
                                          <p:spTgt spid="14">
                                            <p:txEl>
                                              <p:pRg st="0" end="0"/>
                                            </p:txEl>
                                          </p:spTgt>
                                        </p:tgtEl>
                                        <p:attrNameLst>
                                          <p:attrName>r</p:attrName>
                                        </p:attrNameLst>
                                      </p:cBhvr>
                                    </p:animRot>
                                    <p:animRot by="120000">
                                      <p:cBhvr>
                                        <p:cTn id="15" dur="200" fill="hold">
                                          <p:stCondLst>
                                            <p:cond delay="800"/>
                                          </p:stCondLst>
                                        </p:cTn>
                                        <p:tgtEl>
                                          <p:spTgt spid="1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413" y="228600"/>
            <a:ext cx="4953000" cy="762000"/>
          </a:xfrm>
        </p:spPr>
        <p:txBody>
          <a:bodyPr/>
          <a:lstStyle/>
          <a:p>
            <a:pPr algn="ctr"/>
            <a:r>
              <a:rPr lang="en-US" sz="6000" b="1" dirty="0">
                <a:latin typeface="Times New Roman" panose="02020603050405020304" pitchFamily="18" charset="0"/>
                <a:cs typeface="Times New Roman" panose="02020603050405020304" pitchFamily="18" charset="0"/>
              </a:rPr>
              <a:t>Cryptography</a:t>
            </a:r>
            <a:r>
              <a:rPr lang="en-US" b="1" dirty="0"/>
              <a:t> </a:t>
            </a:r>
            <a:endParaRPr lang="en-US" b="1"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12495" y="1313815"/>
            <a:ext cx="10375265" cy="5259705"/>
          </a:xfrm>
        </p:spPr>
      </p:pic>
      <p:sp>
        <p:nvSpPr>
          <p:cNvPr id="4" name="Slide Number Placeholder 3"/>
          <p:cNvSpPr>
            <a:spLocks noGrp="1"/>
          </p:cNvSpPr>
          <p:nvPr>
            <p:ph type="sldNum" sz="quarter" idx="12"/>
          </p:nvPr>
        </p:nvSpPr>
        <p:spPr/>
        <p:txBody>
          <a:bodyPr/>
          <a:lstStyle/>
          <a:p>
            <a:fld id="{25BA54BD-C84D-46CE-8B72-31BFB26ABA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 y="304800"/>
            <a:ext cx="12038330" cy="1363345"/>
          </a:xfrm>
        </p:spPr>
        <p:txBody>
          <a:bodyPr>
            <a:noAutofit/>
          </a:bodyPr>
          <a:lstStyle/>
          <a:p>
            <a:pPr algn="ctr"/>
            <a:r>
              <a:rPr lang="en-US" sz="5400" b="1" dirty="0">
                <a:latin typeface="Times New Roman" panose="02020603050405020304" pitchFamily="18" charset="0"/>
                <a:cs typeface="Times New Roman" panose="02020603050405020304" pitchFamily="18" charset="0"/>
              </a:rPr>
              <a:t>What is Cryptography Used For?</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7012" y="1295400"/>
            <a:ext cx="9152857" cy="5410200"/>
          </a:xfrm>
        </p:spPr>
        <p:txBody>
          <a:bodyPr>
            <a:noAutofit/>
          </a:bodyPr>
          <a:lstStyle/>
          <a:p>
            <a:pPr marL="0" indent="0">
              <a:buNone/>
            </a:pPr>
            <a:endParaRPr lang="en-US" sz="4000" dirty="0"/>
          </a:p>
          <a:p>
            <a:pPr algn="just"/>
            <a:r>
              <a:rPr lang="en-US" sz="4000" dirty="0">
                <a:latin typeface="Times New Roman" panose="02020603050405020304" pitchFamily="18" charset="0"/>
                <a:cs typeface="Times New Roman" panose="02020603050405020304" pitchFamily="18" charset="0"/>
              </a:rPr>
              <a:t>Cryptography provides for secure communication in the presence of malicious third-parties known as adversaries. Encryption uses an algorithm and a key to transform an input (i.e., plaintext) into an encrypted output (i.e., ciphertext).</a:t>
            </a:r>
            <a:endParaRPr lang="en-US" sz="4000" dirty="0">
              <a:latin typeface="Times New Roman" panose="02020603050405020304" pitchFamily="18" charset="0"/>
              <a:cs typeface="Times New Roman" panose="02020603050405020304" pitchFamily="18" charset="0"/>
            </a:endParaRPr>
          </a:p>
          <a:p>
            <a:endParaRPr lang="en-US" sz="4000" dirty="0"/>
          </a:p>
        </p:txBody>
      </p:sp>
      <p:sp>
        <p:nvSpPr>
          <p:cNvPr id="6" name="Slide Number Placeholder 5"/>
          <p:cNvSpPr>
            <a:spLocks noGrp="1"/>
          </p:cNvSpPr>
          <p:nvPr>
            <p:ph type="sldNum" sz="quarter" idx="12"/>
          </p:nvPr>
        </p:nvSpPr>
        <p:spPr/>
        <p:txBody>
          <a:bodyPr/>
          <a:lstStyle/>
          <a:p>
            <a:fld id="{25BA54BD-C84D-46CE-8B72-31BFB26ABA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3">
                                            <p:txEl>
                                              <p:pRg st="1" end="1"/>
                                            </p:txEl>
                                          </p:spTgt>
                                        </p:tgtEl>
                                        <p:attrNameLst>
                                          <p:attrName>r</p:attrName>
                                        </p:attrNameLst>
                                      </p:cBhvr>
                                    </p:animRot>
                                    <p:animRot by="-240000">
                                      <p:cBhvr>
                                        <p:cTn id="12" dur="200" fill="hold">
                                          <p:stCondLst>
                                            <p:cond delay="200"/>
                                          </p:stCondLst>
                                        </p:cTn>
                                        <p:tgtEl>
                                          <p:spTgt spid="3">
                                            <p:txEl>
                                              <p:pRg st="1" end="1"/>
                                            </p:txEl>
                                          </p:spTgt>
                                        </p:tgtEl>
                                        <p:attrNameLst>
                                          <p:attrName>r</p:attrName>
                                        </p:attrNameLst>
                                      </p:cBhvr>
                                    </p:animRot>
                                    <p:animRot by="240000">
                                      <p:cBhvr>
                                        <p:cTn id="13" dur="200" fill="hold">
                                          <p:stCondLst>
                                            <p:cond delay="400"/>
                                          </p:stCondLst>
                                        </p:cTn>
                                        <p:tgtEl>
                                          <p:spTgt spid="3">
                                            <p:txEl>
                                              <p:pRg st="1" end="1"/>
                                            </p:txEl>
                                          </p:spTgt>
                                        </p:tgtEl>
                                        <p:attrNameLst>
                                          <p:attrName>r</p:attrName>
                                        </p:attrNameLst>
                                      </p:cBhvr>
                                    </p:animRot>
                                    <p:animRot by="-240000">
                                      <p:cBhvr>
                                        <p:cTn id="14" dur="200" fill="hold">
                                          <p:stCondLst>
                                            <p:cond delay="600"/>
                                          </p:stCondLst>
                                        </p:cTn>
                                        <p:tgtEl>
                                          <p:spTgt spid="3">
                                            <p:txEl>
                                              <p:pRg st="1" end="1"/>
                                            </p:txEl>
                                          </p:spTgt>
                                        </p:tgtEl>
                                        <p:attrNameLst>
                                          <p:attrName>r</p:attrName>
                                        </p:attrNameLst>
                                      </p:cBhvr>
                                    </p:animRot>
                                    <p:animRot by="120000">
                                      <p:cBhvr>
                                        <p:cTn id="15" dur="200" fill="hold">
                                          <p:stCondLst>
                                            <p:cond delay="80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1213" y="228600"/>
            <a:ext cx="5638800" cy="762000"/>
          </a:xfrm>
        </p:spPr>
        <p:txBody>
          <a:bodyPr/>
          <a:lstStyle/>
          <a:p>
            <a:pPr algn="ctr"/>
            <a:r>
              <a:rPr lang="en-US" sz="4800" b="1" dirty="0">
                <a:latin typeface="Times New Roman" panose="02020603050405020304" pitchFamily="18" charset="0"/>
                <a:cs typeface="Times New Roman" panose="02020603050405020304" pitchFamily="18" charset="0"/>
              </a:rPr>
              <a:t>Continue..</a:t>
            </a:r>
            <a:endParaRPr lang="en-US" sz="4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03843" y="1372110"/>
            <a:ext cx="9133540" cy="5137617"/>
          </a:xfrm>
        </p:spPr>
      </p:pic>
      <p:sp>
        <p:nvSpPr>
          <p:cNvPr id="4" name="Slide Number Placeholder 3"/>
          <p:cNvSpPr>
            <a:spLocks noGrp="1"/>
          </p:cNvSpPr>
          <p:nvPr>
            <p:ph type="sldNum" sz="quarter" idx="12"/>
          </p:nvPr>
        </p:nvSpPr>
        <p:spPr/>
        <p:txBody>
          <a:bodyPr/>
          <a:lstStyle/>
          <a:p>
            <a:fld id="{25BA54BD-C84D-46CE-8B72-31BFB26ABA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685800"/>
            <a:ext cx="8594429" cy="1320800"/>
          </a:xfrm>
        </p:spPr>
        <p:txBody>
          <a:bodyPr>
            <a:normAutofit/>
          </a:bodyPr>
          <a:lstStyle/>
          <a:p>
            <a:pPr algn="ctr"/>
            <a:r>
              <a:rPr lang="en-US" sz="6000" b="1" dirty="0">
                <a:latin typeface="Times New Roman" panose="02020603050405020304" pitchFamily="18" charset="0"/>
                <a:cs typeface="Times New Roman" panose="02020603050405020304" pitchFamily="18" charset="0"/>
              </a:rPr>
              <a:t>Types Of Cryptography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7612" y="2819400"/>
            <a:ext cx="8563533" cy="2286001"/>
          </a:xfrm>
        </p:spPr>
        <p:txBody>
          <a:bodyPr>
            <a:normAutofit fontScale="55000" lnSpcReduction="20000"/>
          </a:bodyPr>
          <a:lstStyle/>
          <a:p>
            <a:pPr fontAlgn="base"/>
            <a:r>
              <a:rPr lang="en-US" sz="6400" dirty="0">
                <a:latin typeface="Times New Roman" panose="02020603050405020304" pitchFamily="18" charset="0"/>
                <a:cs typeface="Times New Roman" panose="02020603050405020304" pitchFamily="18" charset="0"/>
              </a:rPr>
              <a:t>There are three types of Cryptography</a:t>
            </a:r>
            <a:endParaRPr lang="en-US" sz="6400" dirty="0">
              <a:latin typeface="Times New Roman" panose="02020603050405020304" pitchFamily="18" charset="0"/>
              <a:cs typeface="Times New Roman" panose="02020603050405020304" pitchFamily="18" charset="0"/>
            </a:endParaRPr>
          </a:p>
          <a:p>
            <a:pPr algn="just" fontAlgn="base"/>
            <a:r>
              <a:rPr lang="en-US" sz="6400" dirty="0">
                <a:latin typeface="Times New Roman" panose="02020603050405020304" pitchFamily="18" charset="0"/>
                <a:cs typeface="Times New Roman" panose="02020603050405020304" pitchFamily="18" charset="0"/>
              </a:rPr>
              <a:t>Secret Key Cryptography (Symmetric)</a:t>
            </a:r>
            <a:endParaRPr lang="en-US" sz="6400" dirty="0">
              <a:latin typeface="Times New Roman" panose="02020603050405020304" pitchFamily="18" charset="0"/>
              <a:cs typeface="Times New Roman" panose="02020603050405020304" pitchFamily="18" charset="0"/>
            </a:endParaRPr>
          </a:p>
          <a:p>
            <a:pPr fontAlgn="base"/>
            <a:r>
              <a:rPr lang="en-US" sz="6400" dirty="0">
                <a:latin typeface="Times New Roman" panose="02020603050405020304" pitchFamily="18" charset="0"/>
                <a:cs typeface="Times New Roman" panose="02020603050405020304" pitchFamily="18" charset="0"/>
              </a:rPr>
              <a:t>Public Key Cryptography (Asymmetric)</a:t>
            </a:r>
            <a:endParaRPr lang="en-US" sz="6400" dirty="0">
              <a:latin typeface="Times New Roman" panose="02020603050405020304" pitchFamily="18" charset="0"/>
              <a:cs typeface="Times New Roman" panose="02020603050405020304" pitchFamily="18" charset="0"/>
            </a:endParaRPr>
          </a:p>
          <a:p>
            <a:pPr fontAlgn="base"/>
            <a:r>
              <a:rPr lang="en-US" sz="6400" dirty="0">
                <a:latin typeface="Times New Roman" panose="02020603050405020304" pitchFamily="18" charset="0"/>
                <a:cs typeface="Times New Roman" panose="02020603050405020304" pitchFamily="18" charset="0"/>
              </a:rPr>
              <a:t>Hash Function Cryptography</a:t>
            </a:r>
            <a:endParaRPr lang="en-US" sz="6400" dirty="0">
              <a:latin typeface="Times New Roman" panose="02020603050405020304" pitchFamily="18" charset="0"/>
              <a:cs typeface="Times New Roman" panose="02020603050405020304" pitchFamily="18" charset="0"/>
            </a:endParaRPr>
          </a:p>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3">
                                            <p:txEl>
                                              <p:pRg st="2" end="2"/>
                                            </p:txEl>
                                          </p:spTgt>
                                        </p:tgtEl>
                                        <p:attrNameLst>
                                          <p:attrName>r</p:attrName>
                                        </p:attrNameLst>
                                      </p:cBhvr>
                                    </p:animRot>
                                    <p:animRot by="-240000">
                                      <p:cBhvr>
                                        <p:cTn id="28" dur="200" fill="hold">
                                          <p:stCondLst>
                                            <p:cond delay="200"/>
                                          </p:stCondLst>
                                        </p:cTn>
                                        <p:tgtEl>
                                          <p:spTgt spid="3">
                                            <p:txEl>
                                              <p:pRg st="2" end="2"/>
                                            </p:txEl>
                                          </p:spTgt>
                                        </p:tgtEl>
                                        <p:attrNameLst>
                                          <p:attrName>r</p:attrName>
                                        </p:attrNameLst>
                                      </p:cBhvr>
                                    </p:animRot>
                                    <p:animRot by="240000">
                                      <p:cBhvr>
                                        <p:cTn id="29" dur="200" fill="hold">
                                          <p:stCondLst>
                                            <p:cond delay="400"/>
                                          </p:stCondLst>
                                        </p:cTn>
                                        <p:tgtEl>
                                          <p:spTgt spid="3">
                                            <p:txEl>
                                              <p:pRg st="2" end="2"/>
                                            </p:txEl>
                                          </p:spTgt>
                                        </p:tgtEl>
                                        <p:attrNameLst>
                                          <p:attrName>r</p:attrName>
                                        </p:attrNameLst>
                                      </p:cBhvr>
                                    </p:animRot>
                                    <p:animRot by="-240000">
                                      <p:cBhvr>
                                        <p:cTn id="30" dur="200" fill="hold">
                                          <p:stCondLst>
                                            <p:cond delay="600"/>
                                          </p:stCondLst>
                                        </p:cTn>
                                        <p:tgtEl>
                                          <p:spTgt spid="3">
                                            <p:txEl>
                                              <p:pRg st="2" end="2"/>
                                            </p:txEl>
                                          </p:spTgt>
                                        </p:tgtEl>
                                        <p:attrNameLst>
                                          <p:attrName>r</p:attrName>
                                        </p:attrNameLst>
                                      </p:cBhvr>
                                    </p:animRot>
                                    <p:animRot by="120000">
                                      <p:cBhvr>
                                        <p:cTn id="31" dur="200" fill="hold">
                                          <p:stCondLst>
                                            <p:cond delay="800"/>
                                          </p:stCondLst>
                                        </p:cTn>
                                        <p:tgtEl>
                                          <p:spTgt spid="3">
                                            <p:txEl>
                                              <p:pRg st="2" end="2"/>
                                            </p:txEl>
                                          </p:spTgt>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32" presetClass="emph" presetSubtype="0" fill="hold" grpId="0" nodeType="clickEffect">
                                  <p:stCondLst>
                                    <p:cond delay="0"/>
                                  </p:stCondLst>
                                  <p:childTnLst>
                                    <p:animRot by="120000">
                                      <p:cBhvr>
                                        <p:cTn id="35" dur="100" fill="hold">
                                          <p:stCondLst>
                                            <p:cond delay="0"/>
                                          </p:stCondLst>
                                        </p:cTn>
                                        <p:tgtEl>
                                          <p:spTgt spid="3">
                                            <p:txEl>
                                              <p:pRg st="3" end="3"/>
                                            </p:txEl>
                                          </p:spTgt>
                                        </p:tgtEl>
                                        <p:attrNameLst>
                                          <p:attrName>r</p:attrName>
                                        </p:attrNameLst>
                                      </p:cBhvr>
                                    </p:animRot>
                                    <p:animRot by="-240000">
                                      <p:cBhvr>
                                        <p:cTn id="36" dur="200" fill="hold">
                                          <p:stCondLst>
                                            <p:cond delay="200"/>
                                          </p:stCondLst>
                                        </p:cTn>
                                        <p:tgtEl>
                                          <p:spTgt spid="3">
                                            <p:txEl>
                                              <p:pRg st="3" end="3"/>
                                            </p:txEl>
                                          </p:spTgt>
                                        </p:tgtEl>
                                        <p:attrNameLst>
                                          <p:attrName>r</p:attrName>
                                        </p:attrNameLst>
                                      </p:cBhvr>
                                    </p:animRot>
                                    <p:animRot by="240000">
                                      <p:cBhvr>
                                        <p:cTn id="37" dur="200" fill="hold">
                                          <p:stCondLst>
                                            <p:cond delay="400"/>
                                          </p:stCondLst>
                                        </p:cTn>
                                        <p:tgtEl>
                                          <p:spTgt spid="3">
                                            <p:txEl>
                                              <p:pRg st="3" end="3"/>
                                            </p:txEl>
                                          </p:spTgt>
                                        </p:tgtEl>
                                        <p:attrNameLst>
                                          <p:attrName>r</p:attrName>
                                        </p:attrNameLst>
                                      </p:cBhvr>
                                    </p:animRot>
                                    <p:animRot by="-240000">
                                      <p:cBhvr>
                                        <p:cTn id="38" dur="200" fill="hold">
                                          <p:stCondLst>
                                            <p:cond delay="600"/>
                                          </p:stCondLst>
                                        </p:cTn>
                                        <p:tgtEl>
                                          <p:spTgt spid="3">
                                            <p:txEl>
                                              <p:pRg st="3" end="3"/>
                                            </p:txEl>
                                          </p:spTgt>
                                        </p:tgtEl>
                                        <p:attrNameLst>
                                          <p:attrName>r</p:attrName>
                                        </p:attrNameLst>
                                      </p:cBhvr>
                                    </p:animRot>
                                    <p:animRot by="120000">
                                      <p:cBhvr>
                                        <p:cTn id="39" dur="200" fill="hold">
                                          <p:stCondLst>
                                            <p:cond delay="800"/>
                                          </p:stCondLst>
                                        </p:cTn>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7695" y="152400"/>
            <a:ext cx="3092450" cy="995680"/>
          </a:xfrm>
        </p:spPr>
        <p:txBody>
          <a:bodyPr>
            <a:normAutofit fontScale="90000"/>
          </a:bodyPr>
          <a:lstStyle/>
          <a:p>
            <a:pPr algn="ctr"/>
            <a:r>
              <a:rPr lang="en-US" sz="6000" b="1" i="1" dirty="0">
                <a:latin typeface="Times New Roman" panose="02020603050405020304" pitchFamily="18" charset="0"/>
                <a:cs typeface="Times New Roman" panose="02020603050405020304" pitchFamily="18" charset="0"/>
              </a:rPr>
              <a:t>Types</a:t>
            </a:r>
            <a:endParaRPr lang="en-US" sz="60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5BA54BD-C84D-46CE-8B72-31BFB26ABA43}" type="slidenum">
              <a:rPr lang="en-US" smtClean="0"/>
            </a:fld>
            <a:endParaRPr lang="en-US" dirty="0"/>
          </a:p>
        </p:txBody>
      </p:sp>
      <p:pic>
        <p:nvPicPr>
          <p:cNvPr id="11" name="Content Placeholder 10" descr="Diagram&#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6295" y="1676400"/>
            <a:ext cx="9639300" cy="3440430"/>
          </a:xfr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1177</Words>
  <Application>WPS Presentation</Application>
  <PresentationFormat>Custom</PresentationFormat>
  <Paragraphs>76</Paragraphs>
  <Slides>10</Slides>
  <Notes>0</Notes>
  <HiddenSlides>0</HiddenSlides>
  <MMClips>0</MMClips>
  <ScaleCrop>false</ScaleCrop>
  <HeadingPairs>
    <vt:vector size="6" baseType="variant">
      <vt:variant>
        <vt:lpstr>已用的字体</vt:lpstr>
      </vt:variant>
      <vt:variant>
        <vt:i4>31</vt:i4>
      </vt:variant>
      <vt:variant>
        <vt:lpstr>主题</vt:lpstr>
      </vt:variant>
      <vt:variant>
        <vt:i4>1</vt:i4>
      </vt:variant>
      <vt:variant>
        <vt:lpstr>幻灯片标题</vt:lpstr>
      </vt:variant>
      <vt:variant>
        <vt:i4>10</vt:i4>
      </vt:variant>
    </vt:vector>
  </HeadingPairs>
  <TitlesOfParts>
    <vt:vector size="42" baseType="lpstr">
      <vt:lpstr>Arial</vt:lpstr>
      <vt:lpstr>SimSun</vt:lpstr>
      <vt:lpstr>Wingdings</vt:lpstr>
      <vt:lpstr>Times New Roman</vt:lpstr>
      <vt:lpstr>Algerian</vt:lpstr>
      <vt:lpstr>Microsoft YaHei</vt:lpstr>
      <vt:lpstr>Arial Unicode MS</vt:lpstr>
      <vt:lpstr>Corbel</vt:lpstr>
      <vt:lpstr>Agency FB</vt:lpstr>
      <vt:lpstr>Arial Black</vt:lpstr>
      <vt:lpstr>Arial Rounded MT Bold</vt:lpstr>
      <vt:lpstr>Bahnschrift Condensed</vt:lpstr>
      <vt:lpstr>Bahnschrift</vt:lpstr>
      <vt:lpstr>Bahnschrift Light SemiCondensed</vt:lpstr>
      <vt:lpstr>Bahnschrift SemiBold</vt:lpstr>
      <vt:lpstr>Bahnschrift SemiLight SemiCondensed</vt:lpstr>
      <vt:lpstr>Berlin Sans FB Demi</vt:lpstr>
      <vt:lpstr>Blackadder ITC</vt:lpstr>
      <vt:lpstr>Bernard MT Condensed</vt:lpstr>
      <vt:lpstr>Berlin Sans FB</vt:lpstr>
      <vt:lpstr>Bell MT</vt:lpstr>
      <vt:lpstr>Bauhaus 93</vt:lpstr>
      <vt:lpstr>Baskerville Old Face</vt:lpstr>
      <vt:lpstr>Bodoni MT Poster Compressed</vt:lpstr>
      <vt:lpstr>Calibri</vt:lpstr>
      <vt:lpstr>Brush Script MT</vt:lpstr>
      <vt:lpstr>Broadway</vt:lpstr>
      <vt:lpstr>Bradley Hand ITC</vt:lpstr>
      <vt:lpstr>Bookman Old Style</vt:lpstr>
      <vt:lpstr>Book Antiqua</vt:lpstr>
      <vt:lpstr>Bodoni MT Condensed</vt:lpstr>
      <vt:lpstr>Art_mountaineering</vt:lpstr>
      <vt:lpstr>PowerPoint 演示文稿</vt:lpstr>
      <vt:lpstr>PowerPoint 演示文稿</vt:lpstr>
      <vt:lpstr>Who is the father of Cryptography?</vt:lpstr>
      <vt:lpstr>CRYPTOGRAPHY</vt:lpstr>
      <vt:lpstr>Cryptography </vt:lpstr>
      <vt:lpstr>What is Cryptography Used For?</vt:lpstr>
      <vt:lpstr>Continue..</vt:lpstr>
      <vt:lpstr>Types Of Cryptography</vt:lpstr>
      <vt:lpstr>Types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dc:creator>saqib</dc:creator>
  <cp:lastModifiedBy>Muhammad Saqib</cp:lastModifiedBy>
  <cp:revision>33</cp:revision>
  <dcterms:created xsi:type="dcterms:W3CDTF">2022-05-22T07:34:00Z</dcterms:created>
  <dcterms:modified xsi:type="dcterms:W3CDTF">2022-12-27T12:47:09Z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125947AC531148BA89B69D14AD47E13B</vt:lpwstr>
  </property>
  <property fmtid="{D5CDD505-2E9C-101B-9397-08002B2CF9AE}" pid="3" name="KSOProductBuildVer">
    <vt:lpwstr>1033-11.2.0.11388</vt:lpwstr>
  </property>
</Properties>
</file>