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B83BD-BA6C-4E09-8B13-32863835063D}"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227733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B83BD-BA6C-4E09-8B13-32863835063D}"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379287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B83BD-BA6C-4E09-8B13-32863835063D}"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75009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B83BD-BA6C-4E09-8B13-32863835063D}"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92281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B83BD-BA6C-4E09-8B13-32863835063D}"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22137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0B83BD-BA6C-4E09-8B13-32863835063D}"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41722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0B83BD-BA6C-4E09-8B13-32863835063D}"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45060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0B83BD-BA6C-4E09-8B13-32863835063D}"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37853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B83BD-BA6C-4E09-8B13-32863835063D}"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80304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B83BD-BA6C-4E09-8B13-32863835063D}"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08364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B83BD-BA6C-4E09-8B13-32863835063D}"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28DB-7922-49BD-ADD4-F0238B74DDC9}" type="slidenum">
              <a:rPr lang="en-US" smtClean="0"/>
              <a:t>‹#›</a:t>
            </a:fld>
            <a:endParaRPr lang="en-US"/>
          </a:p>
        </p:txBody>
      </p:sp>
    </p:spTree>
    <p:extLst>
      <p:ext uri="{BB962C8B-B14F-4D97-AF65-F5344CB8AC3E}">
        <p14:creationId xmlns:p14="http://schemas.microsoft.com/office/powerpoint/2010/main" val="155614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B83BD-BA6C-4E09-8B13-32863835063D}"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128DB-7922-49BD-ADD4-F0238B74DDC9}" type="slidenum">
              <a:rPr lang="en-US" smtClean="0"/>
              <a:t>‹#›</a:t>
            </a:fld>
            <a:endParaRPr lang="en-US"/>
          </a:p>
        </p:txBody>
      </p:sp>
    </p:spTree>
    <p:extLst>
      <p:ext uri="{BB962C8B-B14F-4D97-AF65-F5344CB8AC3E}">
        <p14:creationId xmlns:p14="http://schemas.microsoft.com/office/powerpoint/2010/main" val="1614414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82992"/>
            <a:ext cx="1041256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Listening Comprehension skills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4022482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0"/>
            <a:ext cx="10515600" cy="1325563"/>
          </a:xfrm>
        </p:spPr>
        <p:txBody>
          <a:bodyPr/>
          <a:lstStyle/>
          <a:p>
            <a:pPr marL="0" indent="0" algn="ctr"/>
            <a:r>
              <a:rPr lang="en-US" b="1" i="1" dirty="0" smtClean="0"/>
              <a:t>8: Try to feel what the speaker is feeling.</a:t>
            </a:r>
          </a:p>
        </p:txBody>
      </p:sp>
      <p:sp>
        <p:nvSpPr>
          <p:cNvPr id="3" name="Content Placeholder 2"/>
          <p:cNvSpPr>
            <a:spLocks noGrp="1"/>
          </p:cNvSpPr>
          <p:nvPr>
            <p:ph idx="1"/>
          </p:nvPr>
        </p:nvSpPr>
        <p:spPr>
          <a:xfrm>
            <a:off x="0" y="1081824"/>
            <a:ext cx="12192000" cy="5776175"/>
          </a:xfrm>
        </p:spPr>
        <p:txBody>
          <a:bodyPr/>
          <a:lstStyle/>
          <a:p>
            <a:pPr algn="just">
              <a:lnSpc>
                <a:spcPct val="200000"/>
              </a:lnSpc>
            </a:pPr>
            <a:r>
              <a:rPr lang="en-US" dirty="0" smtClean="0"/>
              <a:t>If You Feel Sad When The Person With Whom You Are Talking Expresses Sadness, Joyful When She Expresses Joy, </a:t>
            </a:r>
          </a:p>
          <a:p>
            <a:pPr algn="just">
              <a:lnSpc>
                <a:spcPct val="200000"/>
              </a:lnSpc>
            </a:pPr>
            <a:r>
              <a:rPr lang="en-US" dirty="0" smtClean="0"/>
              <a:t>Fearful When She Describes Her Fears—and Convey Those Feelings Through Your Facial Expressions And Words</a:t>
            </a:r>
          </a:p>
          <a:p>
            <a:pPr algn="just">
              <a:lnSpc>
                <a:spcPct val="200000"/>
              </a:lnSpc>
            </a:pPr>
            <a:r>
              <a:rPr lang="en-US" dirty="0" smtClean="0"/>
              <a:t>Then Your Effectiveness As A Listener Is Assured. </a:t>
            </a:r>
          </a:p>
          <a:p>
            <a:pPr algn="just">
              <a:lnSpc>
                <a:spcPct val="200000"/>
              </a:lnSpc>
            </a:pPr>
            <a:r>
              <a:rPr lang="en-US" dirty="0" smtClean="0"/>
              <a:t>Empathy Is The Heart And Soul Of Good Listening.</a:t>
            </a:r>
          </a:p>
        </p:txBody>
      </p:sp>
    </p:spTree>
    <p:extLst>
      <p:ext uri="{BB962C8B-B14F-4D97-AF65-F5344CB8AC3E}">
        <p14:creationId xmlns:p14="http://schemas.microsoft.com/office/powerpoint/2010/main" val="55896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0"/>
            <a:ext cx="10515600" cy="1325563"/>
          </a:xfrm>
        </p:spPr>
        <p:txBody>
          <a:bodyPr/>
          <a:lstStyle/>
          <a:p>
            <a:pPr marL="0" indent="0" algn="ctr"/>
            <a:r>
              <a:rPr lang="en-US" b="1" i="1" dirty="0" smtClean="0"/>
              <a:t>9: Give the speaker regular feedback.</a:t>
            </a:r>
          </a:p>
        </p:txBody>
      </p:sp>
      <p:sp>
        <p:nvSpPr>
          <p:cNvPr id="3" name="Content Placeholder 2"/>
          <p:cNvSpPr>
            <a:spLocks noGrp="1"/>
          </p:cNvSpPr>
          <p:nvPr>
            <p:ph idx="1"/>
          </p:nvPr>
        </p:nvSpPr>
        <p:spPr>
          <a:xfrm>
            <a:off x="0" y="1056068"/>
            <a:ext cx="12192000" cy="5801932"/>
          </a:xfrm>
        </p:spPr>
        <p:txBody>
          <a:bodyPr>
            <a:normAutofit/>
          </a:bodyPr>
          <a:lstStyle/>
          <a:p>
            <a:pPr algn="just">
              <a:lnSpc>
                <a:spcPct val="150000"/>
              </a:lnSpc>
            </a:pPr>
            <a:r>
              <a:rPr lang="en-US" dirty="0" smtClean="0"/>
              <a:t>Show that you understand where the speaker is coming from by reflecting the speaker's feelings. </a:t>
            </a:r>
          </a:p>
          <a:p>
            <a:pPr algn="just">
              <a:lnSpc>
                <a:spcPct val="150000"/>
              </a:lnSpc>
            </a:pPr>
            <a:r>
              <a:rPr lang="en-US" dirty="0" smtClean="0"/>
              <a:t>"You must be thrilled!" "What a terrible ordeal for you.“</a:t>
            </a:r>
          </a:p>
          <a:p>
            <a:pPr algn="just">
              <a:lnSpc>
                <a:spcPct val="150000"/>
              </a:lnSpc>
            </a:pPr>
            <a:r>
              <a:rPr lang="en-US" dirty="0" smtClean="0"/>
              <a:t> "I can see that you are confused.“</a:t>
            </a:r>
          </a:p>
          <a:p>
            <a:pPr algn="just">
              <a:lnSpc>
                <a:spcPct val="150000"/>
              </a:lnSpc>
            </a:pPr>
            <a:r>
              <a:rPr lang="en-US" dirty="0" smtClean="0"/>
              <a:t> If the speaker's feelings are hidden or unclear, then occasionally paraphrase the content of the message.</a:t>
            </a:r>
          </a:p>
          <a:p>
            <a:pPr algn="just">
              <a:lnSpc>
                <a:spcPct val="150000"/>
              </a:lnSpc>
            </a:pPr>
            <a:r>
              <a:rPr lang="en-US" dirty="0" smtClean="0"/>
              <a:t> Or just nod and show your understanding through appropriate facial expressions and an occasional well-timed "hmmm" or "uh huh."</a:t>
            </a:r>
            <a:endParaRPr lang="en-US" dirty="0"/>
          </a:p>
        </p:txBody>
      </p:sp>
    </p:spTree>
    <p:extLst>
      <p:ext uri="{BB962C8B-B14F-4D97-AF65-F5344CB8AC3E}">
        <p14:creationId xmlns:p14="http://schemas.microsoft.com/office/powerpoint/2010/main" val="244240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25563"/>
          </a:xfrm>
        </p:spPr>
        <p:txBody>
          <a:bodyPr/>
          <a:lstStyle/>
          <a:p>
            <a:pPr algn="ctr"/>
            <a:r>
              <a:rPr lang="en-US" b="1" i="1" dirty="0" smtClean="0"/>
              <a:t>10: Pay attention to what isn't said—to nonverbal cues.</a:t>
            </a:r>
            <a:endParaRPr lang="en-US" b="1" i="1" dirty="0"/>
          </a:p>
        </p:txBody>
      </p:sp>
      <p:sp>
        <p:nvSpPr>
          <p:cNvPr id="3" name="Content Placeholder 2"/>
          <p:cNvSpPr>
            <a:spLocks noGrp="1"/>
          </p:cNvSpPr>
          <p:nvPr>
            <p:ph idx="1"/>
          </p:nvPr>
        </p:nvSpPr>
        <p:spPr>
          <a:xfrm>
            <a:off x="0" y="1325562"/>
            <a:ext cx="12192000" cy="5532437"/>
          </a:xfrm>
        </p:spPr>
        <p:txBody>
          <a:bodyPr>
            <a:normAutofit fontScale="92500" lnSpcReduction="20000"/>
          </a:bodyPr>
          <a:lstStyle/>
          <a:p>
            <a:pPr algn="just">
              <a:lnSpc>
                <a:spcPct val="150000"/>
              </a:lnSpc>
            </a:pPr>
            <a:r>
              <a:rPr lang="en-US" dirty="0" smtClean="0"/>
              <a:t>If </a:t>
            </a:r>
            <a:r>
              <a:rPr lang="en-US" dirty="0"/>
              <a:t>you exclude email, the majority of direct communication is probably nonverbal. We glean a great deal of information about each other without saying a word. Even over the telephone, you can learn almost as much about a person from the tone and cadence of her voice than from anything she says. When I talk to my best friend, it doesn't matter what we chat about, if I hear a lilt and laughter in her voice, I feel reassured that she's doing well.</a:t>
            </a:r>
          </a:p>
          <a:p>
            <a:pPr algn="just">
              <a:lnSpc>
                <a:spcPct val="150000"/>
              </a:lnSpc>
            </a:pPr>
            <a:r>
              <a:rPr lang="en-US" dirty="0"/>
              <a:t>Face to face with a person, you can detect enthusiasm, boredom, or irritation very quickly in the expression around the eyes, the set of the mouth, the slope of the shoulders. These are clues you can't ignore. When listening, remember that words convey only a fraction of the message.</a:t>
            </a:r>
          </a:p>
        </p:txBody>
      </p:sp>
    </p:spTree>
    <p:extLst>
      <p:ext uri="{BB962C8B-B14F-4D97-AF65-F5344CB8AC3E}">
        <p14:creationId xmlns:p14="http://schemas.microsoft.com/office/powerpoint/2010/main" val="95696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14945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76" y="-214425"/>
            <a:ext cx="10515600" cy="1325563"/>
          </a:xfrm>
        </p:spPr>
        <p:txBody>
          <a:bodyPr/>
          <a:lstStyle/>
          <a:p>
            <a:pPr algn="ctr"/>
            <a:r>
              <a:rPr lang="en-US" b="1" i="1" dirty="0" smtClean="0"/>
              <a:t>What is successful listening?</a:t>
            </a:r>
            <a:endParaRPr lang="en-US" b="1" i="1" dirty="0"/>
          </a:p>
        </p:txBody>
      </p:sp>
      <p:sp>
        <p:nvSpPr>
          <p:cNvPr id="3" name="Content Placeholder 2"/>
          <p:cNvSpPr>
            <a:spLocks noGrp="1"/>
          </p:cNvSpPr>
          <p:nvPr>
            <p:ph idx="1"/>
          </p:nvPr>
        </p:nvSpPr>
        <p:spPr>
          <a:xfrm>
            <a:off x="0" y="721216"/>
            <a:ext cx="12093262" cy="6136783"/>
          </a:xfrm>
        </p:spPr>
        <p:txBody>
          <a:bodyPr>
            <a:normAutofit/>
          </a:bodyPr>
          <a:lstStyle/>
          <a:p>
            <a:pPr marL="0" indent="0" algn="just">
              <a:lnSpc>
                <a:spcPct val="150000"/>
              </a:lnSpc>
              <a:buNone/>
            </a:pPr>
            <a:r>
              <a:rPr lang="en-US" dirty="0" smtClean="0"/>
              <a:t>	Effective </a:t>
            </a:r>
            <a:r>
              <a:rPr lang="en-US" dirty="0"/>
              <a:t>listening is actively absorbing the information given to you by a speaker, showing that you are listening and interested, and providing feedback to the speaker so that he or she knows the message was received</a:t>
            </a:r>
            <a:r>
              <a:rPr lang="en-US" dirty="0" smtClean="0"/>
              <a:t>.</a:t>
            </a:r>
          </a:p>
          <a:p>
            <a:pPr marL="0" indent="0" algn="ctr">
              <a:buNone/>
            </a:pPr>
            <a:r>
              <a:rPr lang="en-US" sz="4400" b="1" i="1" dirty="0">
                <a:latin typeface="+mj-lt"/>
                <a:ea typeface="+mj-ea"/>
                <a:cs typeface="+mj-cs"/>
              </a:rPr>
              <a:t>How does listening make you successful?</a:t>
            </a:r>
          </a:p>
          <a:p>
            <a:pPr marL="0" indent="0" algn="just">
              <a:lnSpc>
                <a:spcPct val="150000"/>
              </a:lnSpc>
              <a:buNone/>
            </a:pPr>
            <a:r>
              <a:rPr lang="en-US" dirty="0" smtClean="0"/>
              <a:t>	Listening </a:t>
            </a:r>
            <a:r>
              <a:rPr lang="en-US" dirty="0"/>
              <a:t>is the basis of a good communication. By listening, </a:t>
            </a:r>
            <a:r>
              <a:rPr lang="en-US" b="1" dirty="0"/>
              <a:t>you will be able to understand the hearts and minds of people in the world of business</a:t>
            </a:r>
            <a:r>
              <a:rPr lang="en-US" dirty="0"/>
              <a:t> and this is an invaluable skill. Sales is about winning the hearts and minds of customers and what better way is there to understanding this than by listening to them.</a:t>
            </a:r>
          </a:p>
          <a:p>
            <a:endParaRPr lang="en-US" dirty="0" smtClean="0"/>
          </a:p>
          <a:p>
            <a:endParaRPr lang="en-US" dirty="0"/>
          </a:p>
        </p:txBody>
      </p:sp>
    </p:spTree>
    <p:extLst>
      <p:ext uri="{BB962C8B-B14F-4D97-AF65-F5344CB8AC3E}">
        <p14:creationId xmlns:p14="http://schemas.microsoft.com/office/powerpoint/2010/main" val="182129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8" y="-188666"/>
            <a:ext cx="10515600" cy="1325563"/>
          </a:xfrm>
        </p:spPr>
        <p:txBody>
          <a:bodyPr>
            <a:normAutofit/>
          </a:bodyPr>
          <a:lstStyle/>
          <a:p>
            <a:pPr marL="0" indent="0" algn="ctr"/>
            <a:r>
              <a:rPr lang="en-US" sz="4800" b="1" dirty="0" smtClean="0"/>
              <a:t>Nine Strategies for </a:t>
            </a:r>
            <a:r>
              <a:rPr lang="en-US" sz="4800" b="1" i="1" dirty="0" smtClean="0"/>
              <a:t>successful </a:t>
            </a:r>
            <a:r>
              <a:rPr lang="en-US" sz="4800" b="1" dirty="0" smtClean="0"/>
              <a:t> Listening </a:t>
            </a:r>
          </a:p>
        </p:txBody>
      </p:sp>
      <p:sp>
        <p:nvSpPr>
          <p:cNvPr id="3" name="Content Placeholder 2"/>
          <p:cNvSpPr>
            <a:spLocks noGrp="1"/>
          </p:cNvSpPr>
          <p:nvPr>
            <p:ph idx="1"/>
          </p:nvPr>
        </p:nvSpPr>
        <p:spPr>
          <a:xfrm>
            <a:off x="0" y="746974"/>
            <a:ext cx="12192000" cy="6111026"/>
          </a:xfrm>
        </p:spPr>
        <p:txBody>
          <a:bodyPr>
            <a:normAutofit fontScale="85000" lnSpcReduction="20000"/>
          </a:bodyPr>
          <a:lstStyle/>
          <a:p>
            <a:pPr marL="0" indent="0" algn="ctr">
              <a:buNone/>
            </a:pPr>
            <a:r>
              <a:rPr lang="en-US" sz="4200" b="1" dirty="0"/>
              <a:t>1: Face the speaker and maintain eye contact</a:t>
            </a:r>
            <a:r>
              <a:rPr lang="en-US" sz="4200" b="1" dirty="0" smtClean="0"/>
              <a:t>.</a:t>
            </a:r>
            <a:endParaRPr lang="en-US" sz="4200" b="1" dirty="0"/>
          </a:p>
          <a:p>
            <a:pPr algn="just">
              <a:lnSpc>
                <a:spcPct val="150000"/>
              </a:lnSpc>
            </a:pPr>
            <a:r>
              <a:rPr lang="en-US" dirty="0"/>
              <a:t>Talking to someone while they scan the room, study a computer screen, or gaze out the window is like trying to hit a moving target. </a:t>
            </a:r>
            <a:endParaRPr lang="en-US" dirty="0" smtClean="0"/>
          </a:p>
          <a:p>
            <a:pPr algn="just">
              <a:lnSpc>
                <a:spcPct val="150000"/>
              </a:lnSpc>
            </a:pPr>
            <a:r>
              <a:rPr lang="en-US" dirty="0" smtClean="0"/>
              <a:t>How </a:t>
            </a:r>
            <a:r>
              <a:rPr lang="en-US" dirty="0"/>
              <a:t>much of the person's divided attention you are actually getting? Fifty percent? Five percent? </a:t>
            </a:r>
          </a:p>
          <a:p>
            <a:pPr algn="just">
              <a:lnSpc>
                <a:spcPct val="150000"/>
              </a:lnSpc>
            </a:pPr>
            <a:r>
              <a:rPr lang="en-US" dirty="0"/>
              <a:t>In most Western cultures, eye contact is considered a basic ingredient of effective communication. When we talk, we look each other in the eye. </a:t>
            </a:r>
            <a:endParaRPr lang="en-US" dirty="0" smtClean="0"/>
          </a:p>
          <a:p>
            <a:pPr algn="just">
              <a:lnSpc>
                <a:spcPct val="150000"/>
              </a:lnSpc>
            </a:pPr>
            <a:r>
              <a:rPr lang="en-US" dirty="0" smtClean="0"/>
              <a:t>The </a:t>
            </a:r>
            <a:r>
              <a:rPr lang="en-US" dirty="0"/>
              <a:t>desire for better communication pulls you together.</a:t>
            </a:r>
          </a:p>
          <a:p>
            <a:pPr algn="just">
              <a:lnSpc>
                <a:spcPct val="150000"/>
              </a:lnSpc>
            </a:pPr>
            <a:r>
              <a:rPr lang="en-US" dirty="0"/>
              <a:t>Do your conversational partners the courtesy of turning to face them. Put aside papers, books, the phone and other distractions</a:t>
            </a:r>
            <a:r>
              <a:rPr lang="en-US" dirty="0" smtClean="0"/>
              <a:t>.</a:t>
            </a:r>
          </a:p>
          <a:p>
            <a:pPr algn="just">
              <a:lnSpc>
                <a:spcPct val="150000"/>
              </a:lnSpc>
            </a:pPr>
            <a:r>
              <a:rPr lang="en-US" dirty="0" smtClean="0"/>
              <a:t> </a:t>
            </a:r>
            <a:r>
              <a:rPr lang="en-US" dirty="0"/>
              <a:t>Look at them, even if they don't look at you. </a:t>
            </a:r>
          </a:p>
          <a:p>
            <a:pPr marL="0" indent="0">
              <a:buNone/>
            </a:pPr>
            <a:endParaRPr lang="en-US" b="1" dirty="0"/>
          </a:p>
        </p:txBody>
      </p:sp>
    </p:spTree>
    <p:extLst>
      <p:ext uri="{BB962C8B-B14F-4D97-AF65-F5344CB8AC3E}">
        <p14:creationId xmlns:p14="http://schemas.microsoft.com/office/powerpoint/2010/main" val="130892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162909"/>
            <a:ext cx="10515600" cy="1325563"/>
          </a:xfrm>
        </p:spPr>
        <p:txBody>
          <a:bodyPr>
            <a:normAutofit/>
          </a:bodyPr>
          <a:lstStyle/>
          <a:p>
            <a:pPr algn="ctr"/>
            <a:r>
              <a:rPr lang="en-US" sz="4800" b="1" i="1" dirty="0" smtClean="0"/>
              <a:t>2: Be attentive, but relaxed.</a:t>
            </a:r>
            <a:endParaRPr lang="en-US" sz="4800" b="1" i="1" dirty="0"/>
          </a:p>
        </p:txBody>
      </p:sp>
      <p:sp>
        <p:nvSpPr>
          <p:cNvPr id="3" name="Content Placeholder 2"/>
          <p:cNvSpPr>
            <a:spLocks noGrp="1"/>
          </p:cNvSpPr>
          <p:nvPr>
            <p:ph idx="1"/>
          </p:nvPr>
        </p:nvSpPr>
        <p:spPr>
          <a:xfrm>
            <a:off x="103031" y="837126"/>
            <a:ext cx="12088969" cy="6020873"/>
          </a:xfrm>
        </p:spPr>
        <p:txBody>
          <a:bodyPr>
            <a:normAutofit fontScale="92500" lnSpcReduction="10000"/>
          </a:bodyPr>
          <a:lstStyle/>
          <a:p>
            <a:pPr marL="0" indent="0" algn="just">
              <a:lnSpc>
                <a:spcPct val="150000"/>
              </a:lnSpc>
              <a:buNone/>
            </a:pPr>
            <a:r>
              <a:rPr lang="en-US" dirty="0" smtClean="0"/>
              <a:t>	Now </a:t>
            </a:r>
            <a:r>
              <a:rPr lang="en-US" dirty="0"/>
              <a:t>that you've made eye contact, relax. You don't have to stare fixedly at the other person. You can look away now and then and carry on like a normal person. The important thing is to be attentive. The dictionary says that to "attend" another person means to:</a:t>
            </a:r>
          </a:p>
          <a:p>
            <a:pPr algn="just">
              <a:lnSpc>
                <a:spcPct val="150000"/>
              </a:lnSpc>
            </a:pPr>
            <a:r>
              <a:rPr lang="en-US" dirty="0"/>
              <a:t>be present</a:t>
            </a:r>
          </a:p>
          <a:p>
            <a:pPr algn="just">
              <a:lnSpc>
                <a:spcPct val="150000"/>
              </a:lnSpc>
            </a:pPr>
            <a:r>
              <a:rPr lang="en-US" dirty="0"/>
              <a:t>give attention</a:t>
            </a:r>
          </a:p>
          <a:p>
            <a:pPr algn="just">
              <a:lnSpc>
                <a:spcPct val="150000"/>
              </a:lnSpc>
            </a:pPr>
            <a:r>
              <a:rPr lang="en-US" dirty="0"/>
              <a:t>apply or direct yourself</a:t>
            </a:r>
          </a:p>
          <a:p>
            <a:pPr algn="just">
              <a:lnSpc>
                <a:spcPct val="150000"/>
              </a:lnSpc>
            </a:pPr>
            <a:r>
              <a:rPr lang="en-US" dirty="0"/>
              <a:t>pay attention</a:t>
            </a:r>
          </a:p>
          <a:p>
            <a:pPr algn="just">
              <a:lnSpc>
                <a:spcPct val="150000"/>
              </a:lnSpc>
            </a:pPr>
            <a:r>
              <a:rPr lang="en-US" dirty="0"/>
              <a:t>remain ready to </a:t>
            </a:r>
            <a:r>
              <a:rPr lang="en-US" dirty="0" smtClean="0"/>
              <a:t>serve</a:t>
            </a:r>
            <a:endParaRPr lang="en-US" dirty="0"/>
          </a:p>
        </p:txBody>
      </p:sp>
    </p:spTree>
    <p:extLst>
      <p:ext uri="{BB962C8B-B14F-4D97-AF65-F5344CB8AC3E}">
        <p14:creationId xmlns:p14="http://schemas.microsoft.com/office/powerpoint/2010/main" val="289510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214425"/>
            <a:ext cx="10515600" cy="1325563"/>
          </a:xfrm>
        </p:spPr>
        <p:txBody>
          <a:bodyPr>
            <a:normAutofit/>
          </a:bodyPr>
          <a:lstStyle/>
          <a:p>
            <a:pPr algn="ctr"/>
            <a:r>
              <a:rPr lang="en-US" sz="4800" b="1" i="1" dirty="0" smtClean="0"/>
              <a:t>3: Keep an open mind.</a:t>
            </a:r>
            <a:endParaRPr lang="en-US" sz="4800" b="1" i="1" dirty="0"/>
          </a:p>
        </p:txBody>
      </p:sp>
      <p:sp>
        <p:nvSpPr>
          <p:cNvPr id="3" name="Content Placeholder 2"/>
          <p:cNvSpPr>
            <a:spLocks noGrp="1"/>
          </p:cNvSpPr>
          <p:nvPr>
            <p:ph idx="1"/>
          </p:nvPr>
        </p:nvSpPr>
        <p:spPr>
          <a:xfrm>
            <a:off x="90152" y="785610"/>
            <a:ext cx="12101848" cy="6072389"/>
          </a:xfrm>
        </p:spPr>
        <p:txBody>
          <a:bodyPr>
            <a:normAutofit fontScale="92500"/>
          </a:bodyPr>
          <a:lstStyle/>
          <a:p>
            <a:pPr>
              <a:lnSpc>
                <a:spcPct val="200000"/>
              </a:lnSpc>
            </a:pPr>
            <a:r>
              <a:rPr lang="en-US" dirty="0" smtClean="0"/>
              <a:t>Listen </a:t>
            </a:r>
            <a:r>
              <a:rPr lang="en-US" dirty="0"/>
              <a:t>without jumping to conclusions. </a:t>
            </a:r>
          </a:p>
          <a:p>
            <a:pPr>
              <a:lnSpc>
                <a:spcPct val="200000"/>
              </a:lnSpc>
            </a:pPr>
            <a:r>
              <a:rPr lang="en-US" dirty="0"/>
              <a:t>Remember that the speaker is using language to represent the thoughts and feelings inside her brain. </a:t>
            </a:r>
          </a:p>
          <a:p>
            <a:pPr>
              <a:lnSpc>
                <a:spcPct val="200000"/>
              </a:lnSpc>
            </a:pPr>
            <a:r>
              <a:rPr lang="en-US" dirty="0"/>
              <a:t>You don't know what those thoughts and feelings are and the only way you'll find out is by listening.</a:t>
            </a:r>
          </a:p>
          <a:p>
            <a:pPr>
              <a:lnSpc>
                <a:spcPct val="200000"/>
              </a:lnSpc>
            </a:pPr>
            <a:r>
              <a:rPr lang="en-US" dirty="0"/>
              <a:t>Don't be a sentence-grabber. Occasionally my partner can't slow his mental pace enough to listen effectively. </a:t>
            </a:r>
          </a:p>
        </p:txBody>
      </p:sp>
    </p:spTree>
    <p:extLst>
      <p:ext uri="{BB962C8B-B14F-4D97-AF65-F5344CB8AC3E}">
        <p14:creationId xmlns:p14="http://schemas.microsoft.com/office/powerpoint/2010/main" val="228019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r>
              <a:rPr lang="en-US" sz="3600" b="1" dirty="0"/>
              <a:t>4: Listen to the words and try to picture what the speaker is saying.</a:t>
            </a:r>
          </a:p>
          <a:p>
            <a:pPr algn="just"/>
            <a:r>
              <a:rPr lang="en-US" dirty="0"/>
              <a:t>Allow your mind to create a mental model of the information being communicated. </a:t>
            </a:r>
          </a:p>
          <a:p>
            <a:pPr algn="just"/>
            <a:r>
              <a:rPr lang="en-US" dirty="0"/>
              <a:t>Whether a literal picture, or an arrangement of abstract concepts, your brain will do the necessary work if you stay focused, with senses fully alert. </a:t>
            </a:r>
          </a:p>
          <a:p>
            <a:pPr algn="just"/>
            <a:r>
              <a:rPr lang="en-US" dirty="0"/>
              <a:t>When listening for long stretches, concentrate on, and remember, key words and phrases.</a:t>
            </a:r>
          </a:p>
          <a:p>
            <a:pPr algn="just"/>
            <a:r>
              <a:rPr lang="en-US" dirty="0"/>
              <a:t>When it's your turn to listen, don’t spend the time planning what to say next.</a:t>
            </a:r>
          </a:p>
          <a:p>
            <a:pPr algn="just"/>
            <a:r>
              <a:rPr lang="en-US" dirty="0"/>
              <a:t>You can't rehearse and listen at the same time. </a:t>
            </a:r>
          </a:p>
          <a:p>
            <a:pPr algn="just"/>
            <a:r>
              <a:rPr lang="en-US" dirty="0"/>
              <a:t>Think only about what the other person is saying.</a:t>
            </a:r>
          </a:p>
          <a:p>
            <a:pPr algn="just"/>
            <a:r>
              <a:rPr lang="en-US" dirty="0"/>
              <a:t>Finally, concentrate on what is being said, even if it bores you.</a:t>
            </a:r>
          </a:p>
          <a:p>
            <a:pPr algn="just"/>
            <a:r>
              <a:rPr lang="en-US" dirty="0"/>
              <a:t> If your thoughts start to wander, immediately force yourself to refocus.</a:t>
            </a:r>
          </a:p>
        </p:txBody>
      </p:sp>
    </p:spTree>
    <p:extLst>
      <p:ext uri="{BB962C8B-B14F-4D97-AF65-F5344CB8AC3E}">
        <p14:creationId xmlns:p14="http://schemas.microsoft.com/office/powerpoint/2010/main" val="257639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0"/>
            <a:ext cx="10515600" cy="1325563"/>
          </a:xfrm>
        </p:spPr>
        <p:txBody>
          <a:bodyPr/>
          <a:lstStyle/>
          <a:p>
            <a:pPr algn="ctr"/>
            <a:r>
              <a:rPr lang="en-US" b="1" i="1" dirty="0" smtClean="0"/>
              <a:t>5: Don't interrupt and don't impose your "solutions."</a:t>
            </a:r>
            <a:endParaRPr lang="en-US" b="1" i="1" dirty="0"/>
          </a:p>
        </p:txBody>
      </p:sp>
      <p:sp>
        <p:nvSpPr>
          <p:cNvPr id="3" name="Content Placeholder 2"/>
          <p:cNvSpPr>
            <a:spLocks noGrp="1"/>
          </p:cNvSpPr>
          <p:nvPr>
            <p:ph idx="1"/>
          </p:nvPr>
        </p:nvSpPr>
        <p:spPr>
          <a:xfrm>
            <a:off x="0" y="1210614"/>
            <a:ext cx="12192000" cy="5647386"/>
          </a:xfrm>
        </p:spPr>
        <p:txBody>
          <a:bodyPr>
            <a:normAutofit fontScale="85000" lnSpcReduction="10000"/>
          </a:bodyPr>
          <a:lstStyle/>
          <a:p>
            <a:pPr marL="0" indent="0" algn="just">
              <a:lnSpc>
                <a:spcPct val="150000"/>
              </a:lnSpc>
              <a:buNone/>
            </a:pPr>
            <a:r>
              <a:rPr lang="en-US" dirty="0" smtClean="0"/>
              <a:t>	Children </a:t>
            </a:r>
            <a:r>
              <a:rPr lang="en-US" dirty="0"/>
              <a:t>used to be taught that it's rude to interrupt. I'm not sure that message is getting across anymore. Certainly the opposite is being modeled on the majority of talk shows and reality programs, where loud, aggressive, in-your-face behavior is condoned, if not encouraged.</a:t>
            </a:r>
          </a:p>
          <a:p>
            <a:pPr algn="just">
              <a:lnSpc>
                <a:spcPct val="150000"/>
              </a:lnSpc>
            </a:pPr>
            <a:r>
              <a:rPr lang="en-US" dirty="0"/>
              <a:t>Interrupting sends a variety of messages. It says:</a:t>
            </a:r>
          </a:p>
          <a:p>
            <a:pPr lvl="0" algn="just">
              <a:lnSpc>
                <a:spcPct val="150000"/>
              </a:lnSpc>
            </a:pPr>
            <a:r>
              <a:rPr lang="en-US" dirty="0"/>
              <a:t>"I'm more important than you are."</a:t>
            </a:r>
          </a:p>
          <a:p>
            <a:pPr lvl="0" algn="just">
              <a:lnSpc>
                <a:spcPct val="150000"/>
              </a:lnSpc>
            </a:pPr>
            <a:r>
              <a:rPr lang="en-US" dirty="0"/>
              <a:t>"What I have to say is more interesting, accurate or relevant."</a:t>
            </a:r>
          </a:p>
          <a:p>
            <a:pPr lvl="0" algn="just">
              <a:lnSpc>
                <a:spcPct val="150000"/>
              </a:lnSpc>
            </a:pPr>
            <a:r>
              <a:rPr lang="en-US" dirty="0"/>
              <a:t>"I don't really care what you think."</a:t>
            </a:r>
          </a:p>
          <a:p>
            <a:pPr lvl="0" algn="just">
              <a:lnSpc>
                <a:spcPct val="150000"/>
              </a:lnSpc>
            </a:pPr>
            <a:r>
              <a:rPr lang="en-US" dirty="0"/>
              <a:t>"I don't have time for your opinion."</a:t>
            </a:r>
          </a:p>
          <a:p>
            <a:pPr lvl="0" algn="just">
              <a:lnSpc>
                <a:spcPct val="150000"/>
              </a:lnSpc>
            </a:pPr>
            <a:r>
              <a:rPr lang="en-US" dirty="0"/>
              <a:t>"This isn't a conversation, it's a contest, and I'm going to win."</a:t>
            </a:r>
          </a:p>
        </p:txBody>
      </p:sp>
    </p:spTree>
    <p:extLst>
      <p:ext uri="{BB962C8B-B14F-4D97-AF65-F5344CB8AC3E}">
        <p14:creationId xmlns:p14="http://schemas.microsoft.com/office/powerpoint/2010/main" val="22175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6: Wait for the speaker to pause to ask clarifying questions.</a:t>
            </a:r>
          </a:p>
        </p:txBody>
      </p:sp>
      <p:sp>
        <p:nvSpPr>
          <p:cNvPr id="3" name="Content Placeholder 2"/>
          <p:cNvSpPr>
            <a:spLocks noGrp="1"/>
          </p:cNvSpPr>
          <p:nvPr>
            <p:ph idx="1"/>
          </p:nvPr>
        </p:nvSpPr>
        <p:spPr>
          <a:xfrm>
            <a:off x="0" y="1325564"/>
            <a:ext cx="12192000" cy="5532436"/>
          </a:xfrm>
        </p:spPr>
        <p:txBody>
          <a:bodyPr/>
          <a:lstStyle/>
          <a:p>
            <a:pPr>
              <a:lnSpc>
                <a:spcPct val="200000"/>
              </a:lnSpc>
            </a:pPr>
            <a:r>
              <a:rPr lang="en-US" dirty="0"/>
              <a:t>When you don't understand something, of course you should ask the speaker to explain it to you. </a:t>
            </a:r>
            <a:endParaRPr lang="en-US" dirty="0" smtClean="0"/>
          </a:p>
          <a:p>
            <a:pPr>
              <a:lnSpc>
                <a:spcPct val="200000"/>
              </a:lnSpc>
            </a:pPr>
            <a:r>
              <a:rPr lang="en-US" dirty="0" smtClean="0"/>
              <a:t>But </a:t>
            </a:r>
            <a:r>
              <a:rPr lang="en-US" dirty="0"/>
              <a:t>rather than interrupt, wait until the speaker pauses. </a:t>
            </a:r>
            <a:endParaRPr lang="en-US" dirty="0" smtClean="0"/>
          </a:p>
          <a:p>
            <a:pPr>
              <a:lnSpc>
                <a:spcPct val="200000"/>
              </a:lnSpc>
            </a:pPr>
            <a:r>
              <a:rPr lang="en-US" dirty="0" smtClean="0"/>
              <a:t>Then </a:t>
            </a:r>
            <a:r>
              <a:rPr lang="en-US" dirty="0"/>
              <a:t>say something like, "Back up a second</a:t>
            </a:r>
            <a:r>
              <a:rPr lang="en-US" dirty="0" smtClean="0"/>
              <a:t>.</a:t>
            </a:r>
          </a:p>
          <a:p>
            <a:pPr>
              <a:lnSpc>
                <a:spcPct val="200000"/>
              </a:lnSpc>
            </a:pPr>
            <a:r>
              <a:rPr lang="en-US" dirty="0" smtClean="0"/>
              <a:t> </a:t>
            </a:r>
            <a:r>
              <a:rPr lang="en-US" dirty="0"/>
              <a:t>I didn't understand what you just said about…"</a:t>
            </a:r>
          </a:p>
        </p:txBody>
      </p:sp>
    </p:spTree>
    <p:extLst>
      <p:ext uri="{BB962C8B-B14F-4D97-AF65-F5344CB8AC3E}">
        <p14:creationId xmlns:p14="http://schemas.microsoft.com/office/powerpoint/2010/main" val="31465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0"/>
            <a:ext cx="10515600" cy="1325563"/>
          </a:xfrm>
        </p:spPr>
        <p:txBody>
          <a:bodyPr/>
          <a:lstStyle/>
          <a:p>
            <a:pPr algn="ctr"/>
            <a:r>
              <a:rPr lang="en-US" b="1" dirty="0"/>
              <a:t>7: Ask questions only to ensure understanding.</a:t>
            </a:r>
          </a:p>
        </p:txBody>
      </p:sp>
      <p:sp>
        <p:nvSpPr>
          <p:cNvPr id="3" name="Content Placeholder 2"/>
          <p:cNvSpPr>
            <a:spLocks noGrp="1"/>
          </p:cNvSpPr>
          <p:nvPr>
            <p:ph idx="1"/>
          </p:nvPr>
        </p:nvSpPr>
        <p:spPr>
          <a:xfrm>
            <a:off x="0" y="1043188"/>
            <a:ext cx="12192000" cy="5814811"/>
          </a:xfrm>
        </p:spPr>
        <p:txBody>
          <a:bodyPr>
            <a:normAutofit fontScale="92500"/>
          </a:bodyPr>
          <a:lstStyle/>
          <a:p>
            <a:pPr algn="just">
              <a:lnSpc>
                <a:spcPct val="150000"/>
              </a:lnSpc>
            </a:pPr>
            <a:r>
              <a:rPr lang="en-US" dirty="0"/>
              <a:t>At lunch, a colleague is excitedly telling you about her trip to Vermont and all the wonderful things she did and saw. In the course of this chronicle, she mentions that she spent some time with a mutual friend. You jump in with, "Oh, I haven't heard from Alice in ages. How is she?" and, just like that, discussion shifts to Alice and her divorce, and the poor kids, which leads to a comparison of custody laws, and before you know it an hour is gone and Vermont is a distant memory</a:t>
            </a:r>
            <a:r>
              <a:rPr lang="en-US" dirty="0" smtClean="0"/>
              <a:t>.</a:t>
            </a:r>
          </a:p>
          <a:p>
            <a:pPr algn="just">
              <a:lnSpc>
                <a:spcPct val="150000"/>
              </a:lnSpc>
            </a:pPr>
            <a:r>
              <a:rPr lang="en-US" dirty="0"/>
              <a:t>When you notice that your question has led the speaker astray, take responsibility for getting the conversation back on track by saying something like, "It was great to hear about Alice, but tell me more about your adventure in Vermont."</a:t>
            </a:r>
          </a:p>
          <a:p>
            <a:pPr algn="just">
              <a:lnSpc>
                <a:spcPct val="150000"/>
              </a:lnSpc>
            </a:pPr>
            <a:endParaRPr lang="en-US" dirty="0"/>
          </a:p>
        </p:txBody>
      </p:sp>
    </p:spTree>
    <p:extLst>
      <p:ext uri="{BB962C8B-B14F-4D97-AF65-F5344CB8AC3E}">
        <p14:creationId xmlns:p14="http://schemas.microsoft.com/office/powerpoint/2010/main" val="234615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713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vt:lpstr>
      <vt:lpstr>Office Theme</vt:lpstr>
      <vt:lpstr>                  Topic: Listening Comprehension skills                Sir,         Muhammad Zaman Hashmi</vt:lpstr>
      <vt:lpstr>What is successful listening?</vt:lpstr>
      <vt:lpstr>Nine Strategies for successful  Listening </vt:lpstr>
      <vt:lpstr>2: Be attentive, but relaxed.</vt:lpstr>
      <vt:lpstr>3: Keep an open mind.</vt:lpstr>
      <vt:lpstr>PowerPoint Presentation</vt:lpstr>
      <vt:lpstr>5: Don't interrupt and don't impose your "solutions."</vt:lpstr>
      <vt:lpstr>6: Wait for the speaker to pause to ask clarifying questions.</vt:lpstr>
      <vt:lpstr>7: Ask questions only to ensure understanding.</vt:lpstr>
      <vt:lpstr>8: Try to feel what the speaker is feeling.</vt:lpstr>
      <vt:lpstr>9: Give the speaker regular feedback.</vt:lpstr>
      <vt:lpstr>10: Pay attention to what isn't said—to nonverbal cues.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Listening Comprehension skills                Sir,         Muhammad Zaman Hashmi</dc:title>
  <dc:creator>zareen hashmi</dc:creator>
  <cp:lastModifiedBy>zareen hashmi</cp:lastModifiedBy>
  <cp:revision>4</cp:revision>
  <dcterms:created xsi:type="dcterms:W3CDTF">2022-10-15T12:36:07Z</dcterms:created>
  <dcterms:modified xsi:type="dcterms:W3CDTF">2022-10-21T10:39:08Z</dcterms:modified>
</cp:coreProperties>
</file>