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33F40B-EDD4-4502-A53D-9F86CE46618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296696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F40B-EDD4-4502-A53D-9F86CE46618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276844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F40B-EDD4-4502-A53D-9F86CE46618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117301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F40B-EDD4-4502-A53D-9F86CE46618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26619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33F40B-EDD4-4502-A53D-9F86CE466181}"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19858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33F40B-EDD4-4502-A53D-9F86CE46618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382828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33F40B-EDD4-4502-A53D-9F86CE466181}"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249187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33F40B-EDD4-4502-A53D-9F86CE466181}"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27220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3F40B-EDD4-4502-A53D-9F86CE466181}"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16508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3F40B-EDD4-4502-A53D-9F86CE46618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337121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3F40B-EDD4-4502-A53D-9F86CE466181}"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D01C1-433D-45A4-AE06-45C47A12F5F4}" type="slidenum">
              <a:rPr lang="en-US" smtClean="0"/>
              <a:t>‹#›</a:t>
            </a:fld>
            <a:endParaRPr lang="en-US"/>
          </a:p>
        </p:txBody>
      </p:sp>
    </p:spTree>
    <p:extLst>
      <p:ext uri="{BB962C8B-B14F-4D97-AF65-F5344CB8AC3E}">
        <p14:creationId xmlns:p14="http://schemas.microsoft.com/office/powerpoint/2010/main" val="4230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3F40B-EDD4-4502-A53D-9F86CE466181}" type="datetimeFigureOut">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D01C1-433D-45A4-AE06-45C47A12F5F4}" type="slidenum">
              <a:rPr lang="en-US" smtClean="0"/>
              <a:t>‹#›</a:t>
            </a:fld>
            <a:endParaRPr lang="en-US"/>
          </a:p>
        </p:txBody>
      </p:sp>
    </p:spTree>
    <p:extLst>
      <p:ext uri="{BB962C8B-B14F-4D97-AF65-F5344CB8AC3E}">
        <p14:creationId xmlns:p14="http://schemas.microsoft.com/office/powerpoint/2010/main" val="318954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9" y="5582992"/>
            <a:ext cx="1033958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a:t>
            </a:r>
            <a:r>
              <a:rPr lang="en-US" sz="6600" b="1" dirty="0">
                <a:latin typeface="Times" panose="02020603050405020304" pitchFamily="18" charset="0"/>
                <a:cs typeface="Times" panose="02020603050405020304" pitchFamily="18" charset="0"/>
              </a:rPr>
              <a:t>P</a:t>
            </a:r>
            <a:r>
              <a:rPr lang="en-US" sz="6600" b="1" dirty="0" smtClean="0">
                <a:latin typeface="Times" panose="02020603050405020304" pitchFamily="18" charset="0"/>
                <a:cs typeface="Times" panose="02020603050405020304" pitchFamily="18" charset="0"/>
              </a:rPr>
              <a:t>ersuasive </a:t>
            </a:r>
            <a:r>
              <a:rPr lang="en-US" sz="6600" b="1" dirty="0">
                <a:latin typeface="Times" panose="02020603050405020304" pitchFamily="18" charset="0"/>
                <a:cs typeface="Times" panose="02020603050405020304" pitchFamily="18" charset="0"/>
              </a:rPr>
              <a:t>W</a:t>
            </a:r>
            <a:r>
              <a:rPr lang="en-US" sz="6600" b="1" dirty="0" smtClean="0">
                <a:latin typeface="Times" panose="02020603050405020304" pitchFamily="18" charset="0"/>
                <a:cs typeface="Times" panose="02020603050405020304" pitchFamily="18" charset="0"/>
              </a:rPr>
              <a:t>riting</a:t>
            </a: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361638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5" y="0"/>
            <a:ext cx="10515600" cy="1325563"/>
          </a:xfrm>
        </p:spPr>
        <p:txBody>
          <a:bodyPr>
            <a:normAutofit/>
          </a:bodyPr>
          <a:lstStyle/>
          <a:p>
            <a:pPr algn="ctr"/>
            <a:r>
              <a:rPr lang="en-US" sz="4800" b="1" i="1" dirty="0" smtClean="0"/>
              <a:t>Elements of Persuasive Writing</a:t>
            </a:r>
            <a:endParaRPr lang="en-US" sz="4800" b="1" i="1" dirty="0"/>
          </a:p>
        </p:txBody>
      </p:sp>
      <p:sp>
        <p:nvSpPr>
          <p:cNvPr id="3" name="Content Placeholder 2"/>
          <p:cNvSpPr>
            <a:spLocks noGrp="1"/>
          </p:cNvSpPr>
          <p:nvPr>
            <p:ph idx="1"/>
          </p:nvPr>
        </p:nvSpPr>
        <p:spPr>
          <a:xfrm>
            <a:off x="103031" y="1300766"/>
            <a:ext cx="12088969" cy="5557234"/>
          </a:xfrm>
        </p:spPr>
        <p:txBody>
          <a:bodyPr>
            <a:normAutofit/>
          </a:bodyPr>
          <a:lstStyle/>
          <a:p>
            <a:pPr marL="0" indent="0" algn="just">
              <a:buNone/>
            </a:pPr>
            <a:r>
              <a:rPr lang="en-US" dirty="0"/>
              <a:t>	</a:t>
            </a:r>
            <a:r>
              <a:rPr lang="en-US" dirty="0" smtClean="0"/>
              <a:t>The </a:t>
            </a:r>
            <a:r>
              <a:rPr lang="en-US" dirty="0"/>
              <a:t>entire writing is broken down into basic elements which include:</a:t>
            </a:r>
          </a:p>
          <a:p>
            <a:pPr marL="0" indent="0" algn="just">
              <a:buNone/>
            </a:pPr>
            <a:r>
              <a:rPr lang="en-US" b="1" dirty="0"/>
              <a:t>An Introduction: </a:t>
            </a:r>
            <a:endParaRPr lang="en-US" b="1" dirty="0" smtClean="0"/>
          </a:p>
          <a:p>
            <a:pPr marL="0" indent="0" algn="just">
              <a:buNone/>
            </a:pPr>
            <a:r>
              <a:rPr lang="en-US" b="1" dirty="0"/>
              <a:t>	</a:t>
            </a:r>
            <a:r>
              <a:rPr lang="en-US" dirty="0" smtClean="0"/>
              <a:t>This </a:t>
            </a:r>
            <a:r>
              <a:rPr lang="en-US" dirty="0"/>
              <a:t>is an opening statement or paragraph that clearly states the position of the writer on a certain topic.</a:t>
            </a:r>
          </a:p>
          <a:p>
            <a:pPr marL="0" indent="0" algn="just">
              <a:buNone/>
            </a:pPr>
            <a:r>
              <a:rPr lang="en-US" b="1" dirty="0"/>
              <a:t>Body: </a:t>
            </a:r>
            <a:endParaRPr lang="en-US" b="1" dirty="0" smtClean="0"/>
          </a:p>
          <a:p>
            <a:pPr marL="0" indent="0" algn="just">
              <a:buNone/>
            </a:pPr>
            <a:r>
              <a:rPr lang="en-US" b="1" dirty="0"/>
              <a:t>	</a:t>
            </a:r>
            <a:r>
              <a:rPr lang="en-US" dirty="0" smtClean="0"/>
              <a:t>This </a:t>
            </a:r>
            <a:r>
              <a:rPr lang="en-US" dirty="0"/>
              <a:t>forms the volume of the persuasion and includes an argument along with at least three evidences supporting each argument.</a:t>
            </a:r>
          </a:p>
          <a:p>
            <a:pPr marL="0" indent="0" algn="just">
              <a:buNone/>
            </a:pPr>
            <a:r>
              <a:rPr lang="en-US" b="1" dirty="0"/>
              <a:t>Conclusion: </a:t>
            </a:r>
            <a:endParaRPr lang="en-US" b="1" dirty="0" smtClean="0"/>
          </a:p>
          <a:p>
            <a:pPr marL="0" indent="0" algn="just">
              <a:buNone/>
            </a:pPr>
            <a:r>
              <a:rPr lang="en-US" b="1" dirty="0"/>
              <a:t>	</a:t>
            </a:r>
            <a:r>
              <a:rPr lang="en-US" dirty="0" smtClean="0"/>
              <a:t>This </a:t>
            </a:r>
            <a:r>
              <a:rPr lang="en-US" dirty="0"/>
              <a:t>is a strong and cohesive summary restating the topic and position as well as summarizing the arguments.</a:t>
            </a:r>
          </a:p>
          <a:p>
            <a:pPr algn="just"/>
            <a:endParaRPr lang="en-US" dirty="0"/>
          </a:p>
        </p:txBody>
      </p:sp>
    </p:spTree>
    <p:extLst>
      <p:ext uri="{BB962C8B-B14F-4D97-AF65-F5344CB8AC3E}">
        <p14:creationId xmlns:p14="http://schemas.microsoft.com/office/powerpoint/2010/main" val="3579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0"/>
            <a:ext cx="10515600" cy="1325563"/>
          </a:xfrm>
        </p:spPr>
        <p:txBody>
          <a:bodyPr/>
          <a:lstStyle/>
          <a:p>
            <a:pPr algn="ctr"/>
            <a:r>
              <a:rPr lang="en-US" b="1" i="1" dirty="0"/>
              <a:t>What is persuasive writing?</a:t>
            </a:r>
          </a:p>
        </p:txBody>
      </p:sp>
      <p:sp>
        <p:nvSpPr>
          <p:cNvPr id="3" name="Content Placeholder 2"/>
          <p:cNvSpPr>
            <a:spLocks noGrp="1"/>
          </p:cNvSpPr>
          <p:nvPr>
            <p:ph idx="1"/>
          </p:nvPr>
        </p:nvSpPr>
        <p:spPr>
          <a:xfrm>
            <a:off x="0" y="1146220"/>
            <a:ext cx="12192000" cy="5422005"/>
          </a:xfrm>
        </p:spPr>
        <p:txBody>
          <a:bodyPr/>
          <a:lstStyle/>
          <a:p>
            <a:r>
              <a:rPr lang="en-US" dirty="0"/>
              <a:t>Persuasive writing is any written work that tries to convince the reader of the writer’s opinion. </a:t>
            </a:r>
            <a:endParaRPr lang="en-US" dirty="0" smtClean="0"/>
          </a:p>
          <a:p>
            <a:r>
              <a:rPr lang="en-US" dirty="0" smtClean="0"/>
              <a:t>Aside </a:t>
            </a:r>
            <a:r>
              <a:rPr lang="en-US" dirty="0"/>
              <a:t>from standard writing skills, a persuasive essay author can also draw on personal experience, logical arguments, an appeal to emotion, and compelling speech to influence readers. </a:t>
            </a:r>
          </a:p>
          <a:p>
            <a:r>
              <a:rPr lang="en-US" dirty="0"/>
              <a:t>Persuasive writing relies on different techniques and strategies than other written works</a:t>
            </a:r>
            <a:r>
              <a:rPr lang="en-US" dirty="0" smtClean="0"/>
              <a:t>:</a:t>
            </a:r>
          </a:p>
          <a:p>
            <a:r>
              <a:rPr lang="en-US" dirty="0" smtClean="0"/>
              <a:t> </a:t>
            </a:r>
            <a:r>
              <a:rPr lang="en-US" dirty="0"/>
              <a:t>In a persuasive essay, it’s not enough to simply inform; you also have to convince the reader that your way of thinking is best</a:t>
            </a:r>
            <a:r>
              <a:rPr lang="en-US" dirty="0" smtClean="0"/>
              <a:t>.</a:t>
            </a:r>
          </a:p>
          <a:p>
            <a:r>
              <a:rPr lang="en-US" dirty="0" smtClean="0"/>
              <a:t> </a:t>
            </a:r>
            <a:r>
              <a:rPr lang="en-US" dirty="0"/>
              <a:t>So to help you get started, this guide explains all the basics and provides persuasive writing examples. </a:t>
            </a:r>
          </a:p>
        </p:txBody>
      </p:sp>
    </p:spTree>
    <p:extLst>
      <p:ext uri="{BB962C8B-B14F-4D97-AF65-F5344CB8AC3E}">
        <p14:creationId xmlns:p14="http://schemas.microsoft.com/office/powerpoint/2010/main" val="70145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Why is persuasive writing important?</a:t>
            </a:r>
            <a:endParaRPr lang="en-US" b="1" i="1" dirty="0"/>
          </a:p>
        </p:txBody>
      </p:sp>
      <p:sp>
        <p:nvSpPr>
          <p:cNvPr id="3" name="Content Placeholder 2"/>
          <p:cNvSpPr>
            <a:spLocks noGrp="1"/>
          </p:cNvSpPr>
          <p:nvPr>
            <p:ph idx="1"/>
          </p:nvPr>
        </p:nvSpPr>
        <p:spPr>
          <a:xfrm>
            <a:off x="0" y="1094704"/>
            <a:ext cx="12192000" cy="5763296"/>
          </a:xfrm>
        </p:spPr>
        <p:txBody>
          <a:bodyPr>
            <a:normAutofit fontScale="92500" lnSpcReduction="20000"/>
          </a:bodyPr>
          <a:lstStyle/>
          <a:p>
            <a:pPr algn="just">
              <a:lnSpc>
                <a:spcPct val="150000"/>
              </a:lnSpc>
            </a:pPr>
            <a:r>
              <a:rPr lang="en-US" dirty="0" smtClean="0"/>
              <a:t>For </a:t>
            </a:r>
            <a:r>
              <a:rPr lang="en-US" dirty="0"/>
              <a:t>starters, there’s always a demand for persuasive writing in the world of business. Advertising, website copywriting, and general branding all rely heavily on persuasive messaging to convince the reader to become a customer of their company. </a:t>
            </a:r>
          </a:p>
          <a:p>
            <a:pPr algn="just">
              <a:lnSpc>
                <a:spcPct val="150000"/>
              </a:lnSpc>
            </a:pPr>
            <a:r>
              <a:rPr lang="en-US" dirty="0"/>
              <a:t>But persuasive writing doesn’t always have to be self-serving. Historically speaking, persuasive essays have helped turn the tide in many political and social movements since the invention of the printing press. </a:t>
            </a:r>
          </a:p>
          <a:p>
            <a:pPr algn="just">
              <a:lnSpc>
                <a:spcPct val="150000"/>
              </a:lnSpc>
            </a:pPr>
            <a:r>
              <a:rPr lang="en-US" dirty="0"/>
              <a:t>As you can see from the persuasive writing examples below, the techniques of persuasive speech can help change or challenge majority beliefs in society. In fact, if you look into any major cultural movement of the last few centuries, you’ll find persuasive writing that helped rally the people behind a cause. </a:t>
            </a:r>
          </a:p>
          <a:p>
            <a:pPr algn="just">
              <a:lnSpc>
                <a:spcPct val="150000"/>
              </a:lnSpc>
            </a:pPr>
            <a:endParaRPr lang="en-US" dirty="0"/>
          </a:p>
        </p:txBody>
      </p:sp>
    </p:spTree>
    <p:extLst>
      <p:ext uri="{BB962C8B-B14F-4D97-AF65-F5344CB8AC3E}">
        <p14:creationId xmlns:p14="http://schemas.microsoft.com/office/powerpoint/2010/main" val="308111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Types of Persuasive </a:t>
            </a:r>
            <a:r>
              <a:rPr lang="en-US" b="1" i="1" dirty="0" smtClean="0"/>
              <a:t>Techniques</a:t>
            </a:r>
            <a:endParaRPr lang="en-US" b="1" i="1" dirty="0"/>
          </a:p>
        </p:txBody>
      </p:sp>
      <p:sp>
        <p:nvSpPr>
          <p:cNvPr id="3" name="Content Placeholder 2"/>
          <p:cNvSpPr>
            <a:spLocks noGrp="1"/>
          </p:cNvSpPr>
          <p:nvPr>
            <p:ph idx="1"/>
          </p:nvPr>
        </p:nvSpPr>
        <p:spPr>
          <a:xfrm>
            <a:off x="0" y="927280"/>
            <a:ext cx="12192000" cy="5930720"/>
          </a:xfrm>
        </p:spPr>
        <p:txBody>
          <a:bodyPr/>
          <a:lstStyle/>
          <a:p>
            <a:pPr marL="0" indent="0" algn="just">
              <a:lnSpc>
                <a:spcPct val="150000"/>
              </a:lnSpc>
              <a:buNone/>
            </a:pPr>
            <a:r>
              <a:rPr lang="en-US" sz="3200" b="1" i="1" dirty="0"/>
              <a:t>Ethos</a:t>
            </a:r>
          </a:p>
          <a:p>
            <a:pPr algn="just">
              <a:lnSpc>
                <a:spcPct val="150000"/>
              </a:lnSpc>
            </a:pPr>
            <a:r>
              <a:rPr lang="en-US" dirty="0"/>
              <a:t>The ancient Greek word for “character” or “spirit,” </a:t>
            </a:r>
            <a:r>
              <a:rPr lang="en-US" b="1" dirty="0"/>
              <a:t>ethos</a:t>
            </a:r>
            <a:r>
              <a:rPr lang="en-US" dirty="0"/>
              <a:t> in persuasive writing refers to how the author presents </a:t>
            </a:r>
            <a:r>
              <a:rPr lang="en-US" dirty="0" smtClean="0"/>
              <a:t>themselves.</a:t>
            </a:r>
          </a:p>
          <a:p>
            <a:pPr algn="just">
              <a:lnSpc>
                <a:spcPct val="150000"/>
              </a:lnSpc>
            </a:pPr>
            <a:r>
              <a:rPr lang="en-US" dirty="0" smtClean="0"/>
              <a:t>Authorities </a:t>
            </a:r>
            <a:r>
              <a:rPr lang="en-US" dirty="0"/>
              <a:t>on an issue are most likely to convince the reader, so authors of persuasive writing should establish their credibility as soon as possible. </a:t>
            </a:r>
          </a:p>
          <a:p>
            <a:pPr algn="just">
              <a:lnSpc>
                <a:spcPct val="150000"/>
              </a:lnSpc>
            </a:pPr>
            <a:r>
              <a:rPr lang="en-US" dirty="0"/>
              <a:t>Aristotle suggests that the author demonstrates their useful skills, virtue, and goodwill toward the reader to present themselves in the best light. </a:t>
            </a:r>
          </a:p>
          <a:p>
            <a:pPr algn="just">
              <a:lnSpc>
                <a:spcPct val="150000"/>
              </a:lnSpc>
            </a:pPr>
            <a:endParaRPr lang="en-US" dirty="0"/>
          </a:p>
        </p:txBody>
      </p:sp>
    </p:spTree>
    <p:extLst>
      <p:ext uri="{BB962C8B-B14F-4D97-AF65-F5344CB8AC3E}">
        <p14:creationId xmlns:p14="http://schemas.microsoft.com/office/powerpoint/2010/main" val="60561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 y="231820"/>
            <a:ext cx="12101848" cy="6626180"/>
          </a:xfrm>
        </p:spPr>
        <p:txBody>
          <a:bodyPr>
            <a:normAutofit fontScale="92500" lnSpcReduction="20000"/>
          </a:bodyPr>
          <a:lstStyle/>
          <a:p>
            <a:pPr marL="0" indent="0" algn="just">
              <a:lnSpc>
                <a:spcPct val="150000"/>
              </a:lnSpc>
              <a:buNone/>
            </a:pPr>
            <a:r>
              <a:rPr lang="en-US" sz="3200" b="1" i="1" dirty="0" smtClean="0"/>
              <a:t>Logos</a:t>
            </a:r>
          </a:p>
          <a:p>
            <a:pPr algn="just">
              <a:lnSpc>
                <a:spcPct val="150000"/>
              </a:lnSpc>
            </a:pPr>
            <a:r>
              <a:rPr lang="en-US" dirty="0" smtClean="0"/>
              <a:t>The ancient Greek word for “logic” or “rationale,” logos refers to using logical arguments and evidential data.</a:t>
            </a:r>
          </a:p>
          <a:p>
            <a:pPr algn="just">
              <a:lnSpc>
                <a:spcPct val="150000"/>
              </a:lnSpc>
            </a:pPr>
            <a:r>
              <a:rPr lang="en-US" dirty="0" smtClean="0"/>
              <a:t> A good writer doesn’t rely only on persuasive speech—they also back up their perspective with statistics and facts. </a:t>
            </a:r>
          </a:p>
          <a:p>
            <a:pPr algn="just">
              <a:lnSpc>
                <a:spcPct val="150000"/>
              </a:lnSpc>
            </a:pPr>
            <a:r>
              <a:rPr lang="en-US" dirty="0" smtClean="0"/>
              <a:t>Logos isn’t just about backing up arguments with plenty of research (although that is essential).</a:t>
            </a:r>
          </a:p>
          <a:p>
            <a:pPr algn="just">
              <a:lnSpc>
                <a:spcPct val="150000"/>
              </a:lnSpc>
            </a:pPr>
            <a:r>
              <a:rPr lang="en-US" dirty="0" smtClean="0"/>
              <a:t> In persuasive writing, logos also refers to structuring your argument in the best way possible. </a:t>
            </a:r>
          </a:p>
          <a:p>
            <a:pPr algn="just">
              <a:lnSpc>
                <a:spcPct val="150000"/>
              </a:lnSpc>
            </a:pPr>
            <a:r>
              <a:rPr lang="en-US" dirty="0" smtClean="0"/>
              <a:t>That includes knowing how to start an essay, progressing your points in the right order, and ending with a powerful conclusion. </a:t>
            </a:r>
            <a:endParaRPr lang="en-US" dirty="0"/>
          </a:p>
        </p:txBody>
      </p:sp>
    </p:spTree>
    <p:extLst>
      <p:ext uri="{BB962C8B-B14F-4D97-AF65-F5344CB8AC3E}">
        <p14:creationId xmlns:p14="http://schemas.microsoft.com/office/powerpoint/2010/main" val="42631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7576"/>
            <a:ext cx="12192000" cy="6600423"/>
          </a:xfrm>
        </p:spPr>
        <p:txBody>
          <a:bodyPr>
            <a:normAutofit lnSpcReduction="10000"/>
          </a:bodyPr>
          <a:lstStyle/>
          <a:p>
            <a:pPr marL="0" indent="0">
              <a:lnSpc>
                <a:spcPct val="150000"/>
              </a:lnSpc>
              <a:buNone/>
            </a:pPr>
            <a:r>
              <a:rPr lang="en-US" b="1" i="1" dirty="0" smtClean="0"/>
              <a:t>Pathos</a:t>
            </a:r>
          </a:p>
          <a:p>
            <a:pPr>
              <a:lnSpc>
                <a:spcPct val="150000"/>
              </a:lnSpc>
            </a:pPr>
            <a:r>
              <a:rPr lang="en-US" dirty="0" smtClean="0"/>
              <a:t>The ancient Greek word for “suffering” or “experience,” pathos involves an author’s appeal to emotion.</a:t>
            </a:r>
          </a:p>
          <a:p>
            <a:pPr>
              <a:lnSpc>
                <a:spcPct val="150000"/>
              </a:lnSpc>
            </a:pPr>
            <a:r>
              <a:rPr lang="en-US" dirty="0" smtClean="0"/>
              <a:t> As much as we’d like to think of ourselves as logical creatures, study after study has shown that humans tend to make decisions more from emotions than from reason—and a good persuasive writer is well aware of this. </a:t>
            </a:r>
          </a:p>
          <a:p>
            <a:pPr>
              <a:lnSpc>
                <a:spcPct val="150000"/>
              </a:lnSpc>
            </a:pPr>
            <a:r>
              <a:rPr lang="en-US" dirty="0" smtClean="0"/>
              <a:t>Persuasive speech often “tugs at the heartstrings.” </a:t>
            </a:r>
          </a:p>
          <a:p>
            <a:pPr>
              <a:lnSpc>
                <a:spcPct val="150000"/>
              </a:lnSpc>
            </a:pPr>
            <a:r>
              <a:rPr lang="en-US" dirty="0" smtClean="0"/>
              <a:t>The author might share a personal experience, such as describing a painful event to either win the reader’s sympathy or urge them to consider someone else’s feelings. </a:t>
            </a:r>
            <a:endParaRPr lang="en-US" dirty="0"/>
          </a:p>
        </p:txBody>
      </p:sp>
    </p:spTree>
    <p:extLst>
      <p:ext uri="{BB962C8B-B14F-4D97-AF65-F5344CB8AC3E}">
        <p14:creationId xmlns:p14="http://schemas.microsoft.com/office/powerpoint/2010/main" val="420541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a:t>Persuasive writing tips and </a:t>
            </a:r>
            <a:r>
              <a:rPr lang="en-US" b="1" i="1" dirty="0" smtClean="0"/>
              <a:t>strategies</a:t>
            </a:r>
            <a:endParaRPr lang="en-US" b="1" i="1" dirty="0"/>
          </a:p>
        </p:txBody>
      </p:sp>
      <p:sp>
        <p:nvSpPr>
          <p:cNvPr id="3" name="Content Placeholder 2"/>
          <p:cNvSpPr>
            <a:spLocks noGrp="1"/>
          </p:cNvSpPr>
          <p:nvPr>
            <p:ph idx="1"/>
          </p:nvPr>
        </p:nvSpPr>
        <p:spPr>
          <a:xfrm>
            <a:off x="0" y="1043188"/>
            <a:ext cx="12192000" cy="5814811"/>
          </a:xfrm>
        </p:spPr>
        <p:txBody>
          <a:bodyPr>
            <a:normAutofit/>
          </a:bodyPr>
          <a:lstStyle/>
          <a:p>
            <a:pPr marL="0" indent="0">
              <a:buNone/>
            </a:pPr>
            <a:r>
              <a:rPr lang="en-US" sz="3000" b="1" i="1" dirty="0" smtClean="0"/>
              <a:t>Choose wording carefully</a:t>
            </a:r>
          </a:p>
          <a:p>
            <a:r>
              <a:rPr lang="en-US" dirty="0" smtClean="0"/>
              <a:t>Word choice—the words and phrases you decide to use—is crucial in persuasive writing as a way to build a personal relationship with the reader. </a:t>
            </a:r>
          </a:p>
          <a:p>
            <a:r>
              <a:rPr lang="en-US" dirty="0" smtClean="0"/>
              <a:t>You want to always pick the best possible words and phrases in each instance to convince the reader that your opinion is right. </a:t>
            </a:r>
          </a:p>
          <a:p>
            <a:pPr marL="0" indent="0">
              <a:buNone/>
            </a:pPr>
            <a:r>
              <a:rPr lang="en-US" sz="3000" b="1" i="1" dirty="0" smtClean="0"/>
              <a:t>Ask questions</a:t>
            </a:r>
          </a:p>
          <a:p>
            <a:pPr>
              <a:lnSpc>
                <a:spcPct val="150000"/>
              </a:lnSpc>
            </a:pPr>
            <a:r>
              <a:rPr lang="en-US" dirty="0" smtClean="0"/>
              <a:t>Questions are great for transitioning from one topic or paragraph to another, but in persuasive writing, they serve an additional role. </a:t>
            </a:r>
          </a:p>
          <a:p>
            <a:pPr>
              <a:lnSpc>
                <a:spcPct val="150000"/>
              </a:lnSpc>
            </a:pPr>
            <a:r>
              <a:rPr lang="en-US" dirty="0" smtClean="0"/>
              <a:t>Any question you write, your reader will instinctively answer in their head if they can, or at least they’ll wonder about it for a moment. </a:t>
            </a:r>
            <a:endParaRPr lang="en-US" dirty="0"/>
          </a:p>
        </p:txBody>
      </p:sp>
    </p:spTree>
    <p:extLst>
      <p:ext uri="{BB962C8B-B14F-4D97-AF65-F5344CB8AC3E}">
        <p14:creationId xmlns:p14="http://schemas.microsoft.com/office/powerpoint/2010/main" val="160788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3182"/>
            <a:ext cx="12192000" cy="6664817"/>
          </a:xfrm>
        </p:spPr>
        <p:txBody>
          <a:bodyPr>
            <a:normAutofit fontScale="92500" lnSpcReduction="10000"/>
          </a:bodyPr>
          <a:lstStyle/>
          <a:p>
            <a:pPr marL="0" indent="0" algn="just">
              <a:lnSpc>
                <a:spcPct val="150000"/>
              </a:lnSpc>
              <a:buNone/>
            </a:pPr>
            <a:r>
              <a:rPr lang="en-US" sz="3200" b="1" i="1" dirty="0" smtClean="0"/>
              <a:t>Write a clear thesis statement</a:t>
            </a:r>
          </a:p>
          <a:p>
            <a:pPr algn="just">
              <a:lnSpc>
                <a:spcPct val="150000"/>
              </a:lnSpc>
            </a:pPr>
            <a:r>
              <a:rPr lang="en-US" dirty="0" smtClean="0"/>
              <a:t>A thesis statement openly communicates the central idea or theme of a piece of writing. </a:t>
            </a:r>
          </a:p>
          <a:p>
            <a:pPr algn="just">
              <a:lnSpc>
                <a:spcPct val="150000"/>
              </a:lnSpc>
            </a:pPr>
            <a:r>
              <a:rPr lang="en-US" dirty="0" smtClean="0"/>
              <a:t>In a persuasive essay, your thesis statement is essentially the point of view that you’re trying to convince the reader of. </a:t>
            </a:r>
          </a:p>
          <a:p>
            <a:pPr marL="0" indent="0" algn="just">
              <a:lnSpc>
                <a:spcPct val="150000"/>
              </a:lnSpc>
              <a:buNone/>
            </a:pPr>
            <a:r>
              <a:rPr lang="en-US" sz="3200" b="1" i="1" dirty="0" smtClean="0"/>
              <a:t>Draw a persuasion map</a:t>
            </a:r>
            <a:endParaRPr lang="en-US" b="1" i="1" dirty="0" smtClean="0"/>
          </a:p>
          <a:p>
            <a:pPr algn="just">
              <a:lnSpc>
                <a:spcPct val="150000"/>
              </a:lnSpc>
            </a:pPr>
            <a:r>
              <a:rPr lang="en-US" dirty="0" smtClean="0"/>
              <a:t>A persuasion map is like an outline of your argument, designed as a writing tool to help writers organize their thoughts. </a:t>
            </a:r>
          </a:p>
          <a:p>
            <a:pPr algn="just">
              <a:lnSpc>
                <a:spcPct val="150000"/>
              </a:lnSpc>
            </a:pPr>
            <a:r>
              <a:rPr lang="en-US" dirty="0" smtClean="0"/>
              <a:t>While there are different formats to choose from, they all typically involve listing out your main points and then the evidence and examples to back up each of those points. </a:t>
            </a:r>
          </a:p>
        </p:txBody>
      </p:sp>
    </p:spTree>
    <p:extLst>
      <p:ext uri="{BB962C8B-B14F-4D97-AF65-F5344CB8AC3E}">
        <p14:creationId xmlns:p14="http://schemas.microsoft.com/office/powerpoint/2010/main" val="142870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668"/>
            <a:ext cx="12192000" cy="6716332"/>
          </a:xfrm>
        </p:spPr>
        <p:txBody>
          <a:bodyPr>
            <a:normAutofit fontScale="92500"/>
          </a:bodyPr>
          <a:lstStyle/>
          <a:p>
            <a:pPr algn="just">
              <a:lnSpc>
                <a:spcPct val="150000"/>
              </a:lnSpc>
            </a:pPr>
            <a:r>
              <a:rPr lang="en-US" sz="3000" b="1" i="1" dirty="0"/>
              <a:t>Repeat your main arguments</a:t>
            </a:r>
          </a:p>
          <a:p>
            <a:pPr algn="just">
              <a:lnSpc>
                <a:spcPct val="150000"/>
              </a:lnSpc>
            </a:pPr>
            <a:r>
              <a:rPr lang="en-US" dirty="0"/>
              <a:t>Repetition is a classic technique in persuasive writing as a way to get ideas into your readers’ heads. For one thing, repetition is an excellent memory aid, as any teacher will tell you. The more someone hears something, the more likely they are to remember it. In persuasive writing, however, repetition can also influence readers’ way of thinking. </a:t>
            </a:r>
          </a:p>
          <a:p>
            <a:pPr marL="0" indent="0" algn="just">
              <a:lnSpc>
                <a:spcPct val="150000"/>
              </a:lnSpc>
              <a:buNone/>
            </a:pPr>
            <a:r>
              <a:rPr lang="en-US" sz="3200" b="1" i="1" dirty="0" smtClean="0"/>
              <a:t>Speak directly to the reader</a:t>
            </a:r>
          </a:p>
          <a:p>
            <a:pPr algn="just">
              <a:lnSpc>
                <a:spcPct val="150000"/>
              </a:lnSpc>
            </a:pPr>
            <a:r>
              <a:rPr lang="en-US" dirty="0" smtClean="0"/>
              <a:t>As we’ve mentioned above, the relationship between the author and reader is quite significant in persuasive writing. </a:t>
            </a:r>
          </a:p>
          <a:p>
            <a:pPr algn="just">
              <a:lnSpc>
                <a:spcPct val="150000"/>
              </a:lnSpc>
            </a:pPr>
            <a:r>
              <a:rPr lang="en-US" dirty="0" smtClean="0"/>
              <a:t>One strategy to develop that bond is to speak directly to the reader, sometimes even addressing them directly as “you.” </a:t>
            </a:r>
          </a:p>
          <a:p>
            <a:pPr algn="just">
              <a:lnSpc>
                <a:spcPct val="150000"/>
              </a:lnSpc>
            </a:pPr>
            <a:endParaRPr lang="en-US" dirty="0"/>
          </a:p>
        </p:txBody>
      </p:sp>
    </p:spTree>
    <p:extLst>
      <p:ext uri="{BB962C8B-B14F-4D97-AF65-F5344CB8AC3E}">
        <p14:creationId xmlns:p14="http://schemas.microsoft.com/office/powerpoint/2010/main" val="149115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612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vt:lpstr>
      <vt:lpstr>Office Theme</vt:lpstr>
      <vt:lpstr>                  Topic: Persuasive Writing               Sir,         Muhammad Zaman Hashmi</vt:lpstr>
      <vt:lpstr>What is persuasive writing?</vt:lpstr>
      <vt:lpstr>Why is persuasive writing important?</vt:lpstr>
      <vt:lpstr>Types of Persuasive Techniques</vt:lpstr>
      <vt:lpstr>PowerPoint Presentation</vt:lpstr>
      <vt:lpstr>PowerPoint Presentation</vt:lpstr>
      <vt:lpstr>Persuasive writing tips and strategies</vt:lpstr>
      <vt:lpstr>PowerPoint Presentation</vt:lpstr>
      <vt:lpstr>PowerPoint Presentation</vt:lpstr>
      <vt:lpstr>Elements of Persuasive Writing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Persuasive Writing               Sir,         Muhammad Zaman Hashmi</dc:title>
  <dc:creator>zareen hashmi</dc:creator>
  <cp:lastModifiedBy>zareen hashmi</cp:lastModifiedBy>
  <cp:revision>3</cp:revision>
  <dcterms:created xsi:type="dcterms:W3CDTF">2022-10-11T13:12:44Z</dcterms:created>
  <dcterms:modified xsi:type="dcterms:W3CDTF">2022-10-11T13:26:22Z</dcterms:modified>
</cp:coreProperties>
</file>