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FFC5F4-41C7-49B4-B884-3D95725B3066}"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04650-06AC-47E3-A0BC-0EB916D09A07}" type="slidenum">
              <a:rPr lang="en-US" smtClean="0"/>
              <a:t>‹#›</a:t>
            </a:fld>
            <a:endParaRPr lang="en-US"/>
          </a:p>
        </p:txBody>
      </p:sp>
    </p:spTree>
    <p:extLst>
      <p:ext uri="{BB962C8B-B14F-4D97-AF65-F5344CB8AC3E}">
        <p14:creationId xmlns:p14="http://schemas.microsoft.com/office/powerpoint/2010/main" val="798119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FC5F4-41C7-49B4-B884-3D95725B3066}"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04650-06AC-47E3-A0BC-0EB916D09A07}" type="slidenum">
              <a:rPr lang="en-US" smtClean="0"/>
              <a:t>‹#›</a:t>
            </a:fld>
            <a:endParaRPr lang="en-US"/>
          </a:p>
        </p:txBody>
      </p:sp>
    </p:spTree>
    <p:extLst>
      <p:ext uri="{BB962C8B-B14F-4D97-AF65-F5344CB8AC3E}">
        <p14:creationId xmlns:p14="http://schemas.microsoft.com/office/powerpoint/2010/main" val="3554993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FC5F4-41C7-49B4-B884-3D95725B3066}"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04650-06AC-47E3-A0BC-0EB916D09A07}" type="slidenum">
              <a:rPr lang="en-US" smtClean="0"/>
              <a:t>‹#›</a:t>
            </a:fld>
            <a:endParaRPr lang="en-US"/>
          </a:p>
        </p:txBody>
      </p:sp>
    </p:spTree>
    <p:extLst>
      <p:ext uri="{BB962C8B-B14F-4D97-AF65-F5344CB8AC3E}">
        <p14:creationId xmlns:p14="http://schemas.microsoft.com/office/powerpoint/2010/main" val="1068196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FC5F4-41C7-49B4-B884-3D95725B3066}"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04650-06AC-47E3-A0BC-0EB916D09A07}" type="slidenum">
              <a:rPr lang="en-US" smtClean="0"/>
              <a:t>‹#›</a:t>
            </a:fld>
            <a:endParaRPr lang="en-US"/>
          </a:p>
        </p:txBody>
      </p:sp>
    </p:spTree>
    <p:extLst>
      <p:ext uri="{BB962C8B-B14F-4D97-AF65-F5344CB8AC3E}">
        <p14:creationId xmlns:p14="http://schemas.microsoft.com/office/powerpoint/2010/main" val="3819911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FFC5F4-41C7-49B4-B884-3D95725B3066}"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04650-06AC-47E3-A0BC-0EB916D09A07}" type="slidenum">
              <a:rPr lang="en-US" smtClean="0"/>
              <a:t>‹#›</a:t>
            </a:fld>
            <a:endParaRPr lang="en-US"/>
          </a:p>
        </p:txBody>
      </p:sp>
    </p:spTree>
    <p:extLst>
      <p:ext uri="{BB962C8B-B14F-4D97-AF65-F5344CB8AC3E}">
        <p14:creationId xmlns:p14="http://schemas.microsoft.com/office/powerpoint/2010/main" val="3515608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FFC5F4-41C7-49B4-B884-3D95725B3066}"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04650-06AC-47E3-A0BC-0EB916D09A07}" type="slidenum">
              <a:rPr lang="en-US" smtClean="0"/>
              <a:t>‹#›</a:t>
            </a:fld>
            <a:endParaRPr lang="en-US"/>
          </a:p>
        </p:txBody>
      </p:sp>
    </p:spTree>
    <p:extLst>
      <p:ext uri="{BB962C8B-B14F-4D97-AF65-F5344CB8AC3E}">
        <p14:creationId xmlns:p14="http://schemas.microsoft.com/office/powerpoint/2010/main" val="2956208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FFC5F4-41C7-49B4-B884-3D95725B3066}" type="datetimeFigureOut">
              <a:rPr lang="en-US" smtClean="0"/>
              <a:t>10/21/2022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D04650-06AC-47E3-A0BC-0EB916D09A07}" type="slidenum">
              <a:rPr lang="en-US" smtClean="0"/>
              <a:t>‹#›</a:t>
            </a:fld>
            <a:endParaRPr lang="en-US"/>
          </a:p>
        </p:txBody>
      </p:sp>
    </p:spTree>
    <p:extLst>
      <p:ext uri="{BB962C8B-B14F-4D97-AF65-F5344CB8AC3E}">
        <p14:creationId xmlns:p14="http://schemas.microsoft.com/office/powerpoint/2010/main" val="3420327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FFC5F4-41C7-49B4-B884-3D95725B3066}" type="datetimeFigureOut">
              <a:rPr lang="en-US" smtClean="0"/>
              <a:t>10/21/2022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D04650-06AC-47E3-A0BC-0EB916D09A07}" type="slidenum">
              <a:rPr lang="en-US" smtClean="0"/>
              <a:t>‹#›</a:t>
            </a:fld>
            <a:endParaRPr lang="en-US"/>
          </a:p>
        </p:txBody>
      </p:sp>
    </p:spTree>
    <p:extLst>
      <p:ext uri="{BB962C8B-B14F-4D97-AF65-F5344CB8AC3E}">
        <p14:creationId xmlns:p14="http://schemas.microsoft.com/office/powerpoint/2010/main" val="61742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FC5F4-41C7-49B4-B884-3D95725B3066}" type="datetimeFigureOut">
              <a:rPr lang="en-US" smtClean="0"/>
              <a:t>10/21/2022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D04650-06AC-47E3-A0BC-0EB916D09A07}" type="slidenum">
              <a:rPr lang="en-US" smtClean="0"/>
              <a:t>‹#›</a:t>
            </a:fld>
            <a:endParaRPr lang="en-US"/>
          </a:p>
        </p:txBody>
      </p:sp>
    </p:spTree>
    <p:extLst>
      <p:ext uri="{BB962C8B-B14F-4D97-AF65-F5344CB8AC3E}">
        <p14:creationId xmlns:p14="http://schemas.microsoft.com/office/powerpoint/2010/main" val="2446029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FC5F4-41C7-49B4-B884-3D95725B3066}"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04650-06AC-47E3-A0BC-0EB916D09A07}" type="slidenum">
              <a:rPr lang="en-US" smtClean="0"/>
              <a:t>‹#›</a:t>
            </a:fld>
            <a:endParaRPr lang="en-US"/>
          </a:p>
        </p:txBody>
      </p:sp>
    </p:spTree>
    <p:extLst>
      <p:ext uri="{BB962C8B-B14F-4D97-AF65-F5344CB8AC3E}">
        <p14:creationId xmlns:p14="http://schemas.microsoft.com/office/powerpoint/2010/main" val="1775050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FC5F4-41C7-49B4-B884-3D95725B3066}"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04650-06AC-47E3-A0BC-0EB916D09A07}" type="slidenum">
              <a:rPr lang="en-US" smtClean="0"/>
              <a:t>‹#›</a:t>
            </a:fld>
            <a:endParaRPr lang="en-US"/>
          </a:p>
        </p:txBody>
      </p:sp>
    </p:spTree>
    <p:extLst>
      <p:ext uri="{BB962C8B-B14F-4D97-AF65-F5344CB8AC3E}">
        <p14:creationId xmlns:p14="http://schemas.microsoft.com/office/powerpoint/2010/main" val="4068617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FFC5F4-41C7-49B4-B884-3D95725B3066}" type="datetimeFigureOut">
              <a:rPr lang="en-US" smtClean="0"/>
              <a:t>10/21/2022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04650-06AC-47E3-A0BC-0EB916D09A07}" type="slidenum">
              <a:rPr lang="en-US" smtClean="0"/>
              <a:t>‹#›</a:t>
            </a:fld>
            <a:endParaRPr lang="en-US"/>
          </a:p>
        </p:txBody>
      </p:sp>
    </p:spTree>
    <p:extLst>
      <p:ext uri="{BB962C8B-B14F-4D97-AF65-F5344CB8AC3E}">
        <p14:creationId xmlns:p14="http://schemas.microsoft.com/office/powerpoint/2010/main" val="238784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582992"/>
            <a:ext cx="10412567" cy="1275008"/>
          </a:xfrm>
        </p:spPr>
        <p:txBody>
          <a:bodyPr>
            <a:noAutofit/>
          </a:bodyPr>
          <a:lstStyle/>
          <a:p>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Topic: Small Group </a:t>
            </a:r>
            <a:r>
              <a:rPr lang="en-US" sz="6600" b="1" dirty="0">
                <a:latin typeface="Times" panose="02020603050405020304" pitchFamily="18" charset="0"/>
                <a:cs typeface="Times" panose="02020603050405020304" pitchFamily="18" charset="0"/>
              </a:rPr>
              <a:t>C</a:t>
            </a:r>
            <a:r>
              <a:rPr lang="en-US" sz="6600" b="1" dirty="0" smtClean="0">
                <a:latin typeface="Times" panose="02020603050405020304" pitchFamily="18" charset="0"/>
                <a:cs typeface="Times" panose="02020603050405020304" pitchFamily="18" charset="0"/>
              </a:rPr>
              <a:t>ommunication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t>
            </a:r>
            <a:r>
              <a:rPr lang="en-US" sz="2400" b="1" dirty="0" smtClean="0">
                <a:latin typeface="Times" panose="02020603050405020304" pitchFamily="18" charset="0"/>
                <a:cs typeface="Times" panose="02020603050405020304" pitchFamily="18" charset="0"/>
              </a:rPr>
              <a:t>Sir, </a:t>
            </a:r>
            <a:br>
              <a:rPr lang="en-US" sz="2400" b="1" dirty="0" smtClean="0">
                <a:latin typeface="Times" panose="02020603050405020304" pitchFamily="18" charset="0"/>
                <a:cs typeface="Times" panose="02020603050405020304" pitchFamily="18" charset="0"/>
              </a:rPr>
            </a:br>
            <a:r>
              <a:rPr lang="en-US" sz="2400" b="1" dirty="0" smtClean="0">
                <a:latin typeface="Times" panose="02020603050405020304" pitchFamily="18" charset="0"/>
                <a:cs typeface="Times" panose="02020603050405020304" pitchFamily="18" charset="0"/>
              </a:rPr>
              <a:t>							Muhammad Zaman Hashmi</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1572" y="141666"/>
            <a:ext cx="3640428" cy="2797696"/>
          </a:xfrm>
          <a:prstGeom prst="rect">
            <a:avLst/>
          </a:prstGeom>
        </p:spPr>
      </p:pic>
    </p:spTree>
    <p:extLst>
      <p:ext uri="{BB962C8B-B14F-4D97-AF65-F5344CB8AC3E}">
        <p14:creationId xmlns:p14="http://schemas.microsoft.com/office/powerpoint/2010/main" val="5788305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i="1" dirty="0" smtClean="0"/>
              <a:t>What should you write down?</a:t>
            </a:r>
            <a:endParaRPr lang="en-US" i="1" dirty="0"/>
          </a:p>
        </p:txBody>
      </p:sp>
      <p:sp>
        <p:nvSpPr>
          <p:cNvPr id="3" name="Content Placeholder 2"/>
          <p:cNvSpPr>
            <a:spLocks noGrp="1"/>
          </p:cNvSpPr>
          <p:nvPr>
            <p:ph idx="1"/>
          </p:nvPr>
        </p:nvSpPr>
        <p:spPr>
          <a:xfrm>
            <a:off x="0" y="953036"/>
            <a:ext cx="12192000" cy="5904963"/>
          </a:xfrm>
        </p:spPr>
        <p:txBody>
          <a:bodyPr/>
          <a:lstStyle/>
          <a:p>
            <a:pPr fontAlgn="base">
              <a:lnSpc>
                <a:spcPct val="150000"/>
              </a:lnSpc>
            </a:pPr>
            <a:r>
              <a:rPr lang="en-US" dirty="0" smtClean="0"/>
              <a:t>One </a:t>
            </a:r>
            <a:r>
              <a:rPr lang="en-US" dirty="0"/>
              <a:t>of the most difficult things about taking minutes is knowing what to write down and what to leave out.</a:t>
            </a:r>
            <a:br>
              <a:rPr lang="en-US" dirty="0"/>
            </a:br>
            <a:r>
              <a:rPr lang="en-US" b="1" dirty="0"/>
              <a:t>Keep these two central points in mind:</a:t>
            </a:r>
          </a:p>
          <a:p>
            <a:pPr fontAlgn="base">
              <a:lnSpc>
                <a:spcPct val="150000"/>
              </a:lnSpc>
            </a:pPr>
            <a:r>
              <a:rPr lang="en-US" dirty="0"/>
              <a:t>Don’t try to write everything down – it’s impossible and not useful</a:t>
            </a:r>
            <a:r>
              <a:rPr lang="en-US" dirty="0" smtClean="0"/>
              <a:t>.</a:t>
            </a:r>
          </a:p>
          <a:p>
            <a:pPr fontAlgn="base">
              <a:lnSpc>
                <a:spcPct val="150000"/>
              </a:lnSpc>
            </a:pPr>
            <a:r>
              <a:rPr lang="en-US" dirty="0" smtClean="0"/>
              <a:t> </a:t>
            </a:r>
            <a:r>
              <a:rPr lang="en-US" dirty="0"/>
              <a:t>Minutes are </a:t>
            </a:r>
            <a:r>
              <a:rPr lang="en-US" i="1" dirty="0"/>
              <a:t>not</a:t>
            </a:r>
            <a:r>
              <a:rPr lang="en-US" dirty="0"/>
              <a:t> a blow-by-blow description of what was said.</a:t>
            </a:r>
          </a:p>
          <a:p>
            <a:pPr fontAlgn="base">
              <a:lnSpc>
                <a:spcPct val="150000"/>
              </a:lnSpc>
            </a:pPr>
            <a:r>
              <a:rPr lang="en-US" dirty="0"/>
              <a:t>Concentrate on </a:t>
            </a:r>
            <a:r>
              <a:rPr lang="en-US" i="1" dirty="0"/>
              <a:t>what</a:t>
            </a:r>
            <a:r>
              <a:rPr lang="en-US" dirty="0"/>
              <a:t> has been decided and </a:t>
            </a:r>
            <a:r>
              <a:rPr lang="en-US" i="1" dirty="0"/>
              <a:t>who</a:t>
            </a:r>
            <a:r>
              <a:rPr lang="en-US" dirty="0"/>
              <a:t> is going to do it.  </a:t>
            </a:r>
            <a:endParaRPr lang="en-US" dirty="0" smtClean="0"/>
          </a:p>
          <a:p>
            <a:pPr fontAlgn="base">
              <a:lnSpc>
                <a:spcPct val="150000"/>
              </a:lnSpc>
            </a:pPr>
            <a:r>
              <a:rPr lang="en-US" dirty="0" smtClean="0"/>
              <a:t>The </a:t>
            </a:r>
            <a:r>
              <a:rPr lang="en-US" dirty="0"/>
              <a:t>purpose of minutes is to record decisions and actions agreed by the meeting.</a:t>
            </a:r>
          </a:p>
          <a:p>
            <a:pPr>
              <a:lnSpc>
                <a:spcPct val="150000"/>
              </a:lnSpc>
            </a:pPr>
            <a:endParaRPr lang="en-US" dirty="0"/>
          </a:p>
        </p:txBody>
      </p:sp>
    </p:spTree>
    <p:extLst>
      <p:ext uri="{BB962C8B-B14F-4D97-AF65-F5344CB8AC3E}">
        <p14:creationId xmlns:p14="http://schemas.microsoft.com/office/powerpoint/2010/main" val="162708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i="1" dirty="0" smtClean="0"/>
              <a:t>Sort Out the Basics</a:t>
            </a:r>
            <a:endParaRPr lang="en-US" i="1" dirty="0"/>
          </a:p>
        </p:txBody>
      </p:sp>
      <p:sp>
        <p:nvSpPr>
          <p:cNvPr id="3" name="Content Placeholder 2"/>
          <p:cNvSpPr>
            <a:spLocks noGrp="1"/>
          </p:cNvSpPr>
          <p:nvPr>
            <p:ph idx="1"/>
          </p:nvPr>
        </p:nvSpPr>
        <p:spPr>
          <a:xfrm>
            <a:off x="0" y="837128"/>
            <a:ext cx="12192000" cy="5924280"/>
          </a:xfrm>
        </p:spPr>
        <p:txBody>
          <a:bodyPr/>
          <a:lstStyle/>
          <a:p>
            <a:pPr algn="just">
              <a:lnSpc>
                <a:spcPct val="150000"/>
              </a:lnSpc>
            </a:pPr>
            <a:r>
              <a:rPr lang="en-US" dirty="0" smtClean="0"/>
              <a:t>Make sure you have a copy of the agenda.  </a:t>
            </a:r>
          </a:p>
          <a:p>
            <a:pPr algn="just">
              <a:lnSpc>
                <a:spcPct val="150000"/>
              </a:lnSpc>
            </a:pPr>
            <a:r>
              <a:rPr lang="en-US" dirty="0" smtClean="0"/>
              <a:t>If the agenda is produced in advance of the meeting, read it carefully and if possible go over it with the Chair beforehand.</a:t>
            </a:r>
          </a:p>
          <a:p>
            <a:pPr algn="just">
              <a:lnSpc>
                <a:spcPct val="150000"/>
              </a:lnSpc>
            </a:pPr>
            <a:r>
              <a:rPr lang="en-US" dirty="0" smtClean="0"/>
              <a:t>Have the file of past minutes with you, in case any questions come up about decisions from previous meetings.</a:t>
            </a:r>
          </a:p>
          <a:p>
            <a:pPr algn="just">
              <a:lnSpc>
                <a:spcPct val="150000"/>
              </a:lnSpc>
            </a:pPr>
            <a:r>
              <a:rPr lang="en-US" dirty="0" smtClean="0"/>
              <a:t>Get a decent pad of paper and some good pens.</a:t>
            </a:r>
          </a:p>
          <a:p>
            <a:pPr algn="just">
              <a:lnSpc>
                <a:spcPct val="150000"/>
              </a:lnSpc>
            </a:pPr>
            <a:r>
              <a:rPr lang="en-US" dirty="0" smtClean="0"/>
              <a:t>Make sure you’ve got a table and comfortable space with enough elbow room to write in.</a:t>
            </a:r>
          </a:p>
          <a:p>
            <a:pPr algn="just">
              <a:lnSpc>
                <a:spcPct val="150000"/>
              </a:lnSpc>
            </a:pPr>
            <a:endParaRPr lang="en-US" dirty="0" smtClean="0"/>
          </a:p>
          <a:p>
            <a:pPr algn="just">
              <a:lnSpc>
                <a:spcPct val="150000"/>
              </a:lnSpc>
            </a:pPr>
            <a:endParaRPr lang="en-US" dirty="0"/>
          </a:p>
        </p:txBody>
      </p:sp>
    </p:spTree>
    <p:extLst>
      <p:ext uri="{BB962C8B-B14F-4D97-AF65-F5344CB8AC3E}">
        <p14:creationId xmlns:p14="http://schemas.microsoft.com/office/powerpoint/2010/main" val="4143249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i="1" dirty="0" smtClean="0"/>
              <a:t>At every meeting</a:t>
            </a:r>
            <a:endParaRPr lang="en-US" i="1" dirty="0"/>
          </a:p>
        </p:txBody>
      </p:sp>
      <p:sp>
        <p:nvSpPr>
          <p:cNvPr id="3" name="Content Placeholder 2"/>
          <p:cNvSpPr>
            <a:spLocks noGrp="1"/>
          </p:cNvSpPr>
          <p:nvPr>
            <p:ph idx="1"/>
          </p:nvPr>
        </p:nvSpPr>
        <p:spPr>
          <a:xfrm>
            <a:off x="0" y="824248"/>
            <a:ext cx="12192000" cy="5937160"/>
          </a:xfrm>
        </p:spPr>
        <p:txBody>
          <a:bodyPr>
            <a:normAutofit fontScale="92500" lnSpcReduction="20000"/>
          </a:bodyPr>
          <a:lstStyle/>
          <a:p>
            <a:pPr marL="0" indent="0" algn="just" fontAlgn="base">
              <a:lnSpc>
                <a:spcPct val="150000"/>
              </a:lnSpc>
              <a:buNone/>
            </a:pPr>
            <a:r>
              <a:rPr lang="en-US" dirty="0" smtClean="0"/>
              <a:t>	There </a:t>
            </a:r>
            <a:r>
              <a:rPr lang="en-US" dirty="0"/>
              <a:t>is some information that you need to record at every meeting.</a:t>
            </a:r>
          </a:p>
          <a:p>
            <a:pPr algn="just" fontAlgn="base">
              <a:lnSpc>
                <a:spcPct val="150000"/>
              </a:lnSpc>
            </a:pPr>
            <a:r>
              <a:rPr lang="en-US" dirty="0"/>
              <a:t>The name of your group, and the date, time and place of meeting.</a:t>
            </a:r>
          </a:p>
          <a:p>
            <a:pPr algn="just" fontAlgn="base">
              <a:lnSpc>
                <a:spcPct val="150000"/>
              </a:lnSpc>
            </a:pPr>
            <a:r>
              <a:rPr lang="en-US" dirty="0"/>
              <a:t>Apologies: this is a record of people who haven’t been able to come to the meeting, but have let the meeting know that they won’t be there. Don’t record people who just haven’t turned up.</a:t>
            </a:r>
          </a:p>
          <a:p>
            <a:pPr algn="just" fontAlgn="base">
              <a:lnSpc>
                <a:spcPct val="150000"/>
              </a:lnSpc>
            </a:pPr>
            <a:r>
              <a:rPr lang="en-US" dirty="0"/>
              <a:t>The names of any guests, and which organisation they are from.</a:t>
            </a:r>
          </a:p>
          <a:p>
            <a:pPr algn="just" fontAlgn="base">
              <a:lnSpc>
                <a:spcPct val="150000"/>
              </a:lnSpc>
            </a:pPr>
            <a:r>
              <a:rPr lang="en-US" dirty="0"/>
              <a:t>Details of who is at the meeting. If it is a small meeting, list everyone by name. If it is a large meeting, note the committee members and the total number of members present.</a:t>
            </a:r>
          </a:p>
          <a:p>
            <a:pPr algn="just" fontAlgn="base">
              <a:lnSpc>
                <a:spcPct val="150000"/>
              </a:lnSpc>
            </a:pPr>
            <a:r>
              <a:rPr lang="en-US" dirty="0"/>
              <a:t>Make up an attendance sheet in advance, and pass this around for people to sign.</a:t>
            </a:r>
          </a:p>
        </p:txBody>
      </p:sp>
    </p:spTree>
    <p:extLst>
      <p:ext uri="{BB962C8B-B14F-4D97-AF65-F5344CB8AC3E}">
        <p14:creationId xmlns:p14="http://schemas.microsoft.com/office/powerpoint/2010/main" val="554344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i="1" dirty="0" smtClean="0"/>
              <a:t>Keeping clear notes</a:t>
            </a:r>
            <a:endParaRPr lang="en-US" b="1" i="1" dirty="0"/>
          </a:p>
        </p:txBody>
      </p:sp>
      <p:sp>
        <p:nvSpPr>
          <p:cNvPr id="3" name="Content Placeholder 2"/>
          <p:cNvSpPr>
            <a:spLocks noGrp="1"/>
          </p:cNvSpPr>
          <p:nvPr>
            <p:ph idx="1"/>
          </p:nvPr>
        </p:nvSpPr>
        <p:spPr>
          <a:xfrm>
            <a:off x="0" y="965914"/>
            <a:ext cx="12192000" cy="5892085"/>
          </a:xfrm>
        </p:spPr>
        <p:txBody>
          <a:bodyPr>
            <a:normAutofit/>
          </a:bodyPr>
          <a:lstStyle/>
          <a:p>
            <a:pPr fontAlgn="base">
              <a:lnSpc>
                <a:spcPct val="150000"/>
              </a:lnSpc>
            </a:pPr>
            <a:r>
              <a:rPr lang="en-US" dirty="0" smtClean="0"/>
              <a:t>Number </a:t>
            </a:r>
            <a:r>
              <a:rPr lang="en-US" dirty="0"/>
              <a:t>each item and give it a heading.</a:t>
            </a:r>
          </a:p>
          <a:p>
            <a:pPr fontAlgn="base">
              <a:lnSpc>
                <a:spcPct val="150000"/>
              </a:lnSpc>
            </a:pPr>
            <a:r>
              <a:rPr lang="en-US" dirty="0"/>
              <a:t>Leave a few lines of space between one item and the next, so you have room to add other points if the discussion comes back to it later in the meeting.</a:t>
            </a:r>
          </a:p>
          <a:p>
            <a:pPr fontAlgn="base">
              <a:lnSpc>
                <a:spcPct val="150000"/>
              </a:lnSpc>
            </a:pPr>
            <a:r>
              <a:rPr lang="en-US" dirty="0"/>
              <a:t>Underline or highlight decisions and who has agreed to do what.</a:t>
            </a:r>
          </a:p>
          <a:p>
            <a:pPr fontAlgn="base">
              <a:lnSpc>
                <a:spcPct val="150000"/>
              </a:lnSpc>
            </a:pPr>
            <a:r>
              <a:rPr lang="en-US" dirty="0"/>
              <a:t>Try dividing the page so you have a narrow column down one side for recording who has agreed to do what.</a:t>
            </a:r>
          </a:p>
          <a:p>
            <a:pPr fontAlgn="base">
              <a:lnSpc>
                <a:spcPct val="150000"/>
              </a:lnSpc>
            </a:pPr>
            <a:r>
              <a:rPr lang="en-US" dirty="0"/>
              <a:t>If you are using a loose leaf pad, number each page.</a:t>
            </a:r>
          </a:p>
          <a:p>
            <a:pPr>
              <a:lnSpc>
                <a:spcPct val="150000"/>
              </a:lnSpc>
            </a:pPr>
            <a:endParaRPr lang="en-US" dirty="0"/>
          </a:p>
        </p:txBody>
      </p:sp>
    </p:spTree>
    <p:extLst>
      <p:ext uri="{BB962C8B-B14F-4D97-AF65-F5344CB8AC3E}">
        <p14:creationId xmlns:p14="http://schemas.microsoft.com/office/powerpoint/2010/main" val="2796398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i="1" dirty="0"/>
              <a:t>More on what you write </a:t>
            </a:r>
            <a:r>
              <a:rPr lang="en-US" b="1" i="1" dirty="0" smtClean="0"/>
              <a:t>down</a:t>
            </a:r>
            <a:endParaRPr lang="en-US" i="1" dirty="0"/>
          </a:p>
        </p:txBody>
      </p:sp>
      <p:sp>
        <p:nvSpPr>
          <p:cNvPr id="3" name="Content Placeholder 2"/>
          <p:cNvSpPr>
            <a:spLocks noGrp="1"/>
          </p:cNvSpPr>
          <p:nvPr>
            <p:ph idx="1"/>
          </p:nvPr>
        </p:nvSpPr>
        <p:spPr>
          <a:xfrm>
            <a:off x="0" y="850006"/>
            <a:ext cx="12192000" cy="6007994"/>
          </a:xfrm>
        </p:spPr>
        <p:txBody>
          <a:bodyPr>
            <a:normAutofit fontScale="70000" lnSpcReduction="20000"/>
          </a:bodyPr>
          <a:lstStyle/>
          <a:p>
            <a:pPr algn="just" fontAlgn="base"/>
            <a:r>
              <a:rPr lang="en-US" dirty="0"/>
              <a:t>Remember the most important things to get down are </a:t>
            </a:r>
            <a:r>
              <a:rPr lang="en-US" i="1" dirty="0"/>
              <a:t>what</a:t>
            </a:r>
            <a:r>
              <a:rPr lang="en-US" dirty="0"/>
              <a:t> has been decided and </a:t>
            </a:r>
            <a:r>
              <a:rPr lang="en-US" i="1" dirty="0"/>
              <a:t>who</a:t>
            </a:r>
            <a:r>
              <a:rPr lang="en-US" dirty="0"/>
              <a:t> is going to do it.</a:t>
            </a:r>
          </a:p>
          <a:p>
            <a:pPr algn="just" fontAlgn="base"/>
            <a:r>
              <a:rPr lang="en-US" dirty="0"/>
              <a:t>Use simple, straightforward language. You want to be as clear as possible.</a:t>
            </a:r>
          </a:p>
          <a:p>
            <a:pPr algn="just" fontAlgn="base"/>
            <a:r>
              <a:rPr lang="en-US" dirty="0"/>
              <a:t>Try to sum up the issue, rather than write down all the ins and outs of a discussion. For example, say ‘Several residents reported missed or late rubbish collections’ rather than ‘</a:t>
            </a:r>
            <a:r>
              <a:rPr lang="en-US" dirty="0" err="1"/>
              <a:t>Mrs</a:t>
            </a:r>
            <a:r>
              <a:rPr lang="en-US" dirty="0"/>
              <a:t> Jones said her rubbish wasn’t collected last week.  Fred Brown said his wasn’t either and Jane Green said hers was always late…’</a:t>
            </a:r>
          </a:p>
          <a:p>
            <a:pPr algn="just" fontAlgn="base"/>
            <a:r>
              <a:rPr lang="en-US" dirty="0"/>
              <a:t> If there is a discussion about an important subject, you might want to include some key points in the minutes. For example: ‘there was a long discussion about the rubbish service and the following points were made…’ List the points, not who said them.</a:t>
            </a:r>
          </a:p>
          <a:p>
            <a:pPr algn="just" fontAlgn="base"/>
            <a:r>
              <a:rPr lang="en-US" dirty="0"/>
              <a:t>If there is a presentation or talk at a meeting you don’t need to minute the whole presentation, just record that it took place, e.g. ‘Jim Blue, the local Housing Officer, was welcomed to the meeting and gave a presentation on the repairs service’.</a:t>
            </a:r>
          </a:p>
          <a:p>
            <a:pPr algn="just" fontAlgn="base"/>
            <a:r>
              <a:rPr lang="en-US" i="1" dirty="0"/>
              <a:t>Never </a:t>
            </a:r>
            <a:r>
              <a:rPr lang="en-US" dirty="0"/>
              <a:t>say ‘I thought’ or ‘I said’ or use ‘I’ at all. Minutes are not a personal record of your thoughts, but an official account of what was discussed and agreed.</a:t>
            </a:r>
          </a:p>
          <a:p>
            <a:pPr algn="just" fontAlgn="base"/>
            <a:r>
              <a:rPr lang="en-US" dirty="0"/>
              <a:t>It is not necessary to name everyone who spoke. Sometimes it is useful to, for example if they are presenting a report, but on the whole it is better to think about what the main point is, rather than who said it.</a:t>
            </a:r>
          </a:p>
          <a:p>
            <a:pPr algn="just" fontAlgn="base"/>
            <a:r>
              <a:rPr lang="en-US" dirty="0"/>
              <a:t>Remember that the minutes need to be understood by someone who wasn’t at the meeting, so give a bit of background.  For example,  ‘the people in </a:t>
            </a:r>
            <a:r>
              <a:rPr lang="en-US" dirty="0" err="1"/>
              <a:t>Hargreave</a:t>
            </a:r>
            <a:r>
              <a:rPr lang="en-US" dirty="0"/>
              <a:t> Court were disgusted by the rubbish in the street’ rather than ‘they all thought it was disgusting’.</a:t>
            </a:r>
          </a:p>
          <a:p>
            <a:pPr algn="just" fontAlgn="base"/>
            <a:r>
              <a:rPr lang="en-US" dirty="0"/>
              <a:t>Only record what actually happened at the meeting. </a:t>
            </a:r>
            <a:r>
              <a:rPr lang="en-US" i="1" dirty="0"/>
              <a:t>Don’t</a:t>
            </a:r>
            <a:r>
              <a:rPr lang="en-US" dirty="0"/>
              <a:t> include additional information you may have gained since the meeting</a:t>
            </a:r>
            <a:r>
              <a:rPr lang="en-US" dirty="0" smtClean="0"/>
              <a:t>.</a:t>
            </a:r>
            <a:endParaRPr lang="en-US" dirty="0"/>
          </a:p>
        </p:txBody>
      </p:sp>
    </p:spTree>
    <p:extLst>
      <p:ext uri="{BB962C8B-B14F-4D97-AF65-F5344CB8AC3E}">
        <p14:creationId xmlns:p14="http://schemas.microsoft.com/office/powerpoint/2010/main" val="327535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i="1" dirty="0" smtClean="0"/>
              <a:t>Producing the finished version</a:t>
            </a:r>
            <a:endParaRPr lang="en-US" i="1" dirty="0"/>
          </a:p>
        </p:txBody>
      </p:sp>
      <p:sp>
        <p:nvSpPr>
          <p:cNvPr id="3" name="Content Placeholder 2"/>
          <p:cNvSpPr>
            <a:spLocks noGrp="1"/>
          </p:cNvSpPr>
          <p:nvPr>
            <p:ph idx="1"/>
          </p:nvPr>
        </p:nvSpPr>
        <p:spPr>
          <a:xfrm>
            <a:off x="0" y="927278"/>
            <a:ext cx="12192000" cy="5930721"/>
          </a:xfrm>
        </p:spPr>
        <p:txBody>
          <a:bodyPr>
            <a:normAutofit/>
          </a:bodyPr>
          <a:lstStyle/>
          <a:p>
            <a:pPr fontAlgn="base">
              <a:lnSpc>
                <a:spcPct val="150000"/>
              </a:lnSpc>
            </a:pPr>
            <a:r>
              <a:rPr lang="en-US" dirty="0" smtClean="0"/>
              <a:t>The </a:t>
            </a:r>
            <a:r>
              <a:rPr lang="en-US" dirty="0"/>
              <a:t>most important thing is to write the minutes up </a:t>
            </a:r>
            <a:r>
              <a:rPr lang="en-US" i="1" dirty="0"/>
              <a:t>quickly</a:t>
            </a:r>
            <a:r>
              <a:rPr lang="en-US" b="1" i="1" dirty="0"/>
              <a:t>.</a:t>
            </a:r>
            <a:r>
              <a:rPr lang="en-US" dirty="0"/>
              <a:t>  Don’t put the job off for weeks. It makes a </a:t>
            </a:r>
            <a:r>
              <a:rPr lang="en-US" i="1" dirty="0"/>
              <a:t>huge </a:t>
            </a:r>
            <a:r>
              <a:rPr lang="en-US" dirty="0"/>
              <a:t>difference if the meeting is still fresh in your mind.</a:t>
            </a:r>
          </a:p>
          <a:p>
            <a:pPr fontAlgn="base">
              <a:lnSpc>
                <a:spcPct val="150000"/>
              </a:lnSpc>
            </a:pPr>
            <a:r>
              <a:rPr lang="en-US" dirty="0"/>
              <a:t>If possible type the minutes up on a computer. Separate off each item and give it a number and heading.</a:t>
            </a:r>
          </a:p>
          <a:p>
            <a:pPr fontAlgn="base">
              <a:lnSpc>
                <a:spcPct val="150000"/>
              </a:lnSpc>
            </a:pPr>
            <a:r>
              <a:rPr lang="en-US" dirty="0"/>
              <a:t>If you can’t type the minutes up, then just write them up neatly.</a:t>
            </a:r>
          </a:p>
          <a:p>
            <a:pPr fontAlgn="base">
              <a:lnSpc>
                <a:spcPct val="150000"/>
              </a:lnSpc>
            </a:pPr>
            <a:r>
              <a:rPr lang="en-US" dirty="0"/>
              <a:t>Distribute copies to committee members and anyone the committee has decided should be sent minutes.</a:t>
            </a:r>
          </a:p>
          <a:p>
            <a:pPr fontAlgn="base">
              <a:lnSpc>
                <a:spcPct val="150000"/>
              </a:lnSpc>
            </a:pPr>
            <a:r>
              <a:rPr lang="en-US" dirty="0"/>
              <a:t>File a copy</a:t>
            </a:r>
            <a:r>
              <a:rPr lang="en-US" dirty="0" smtClean="0"/>
              <a:t>.</a:t>
            </a:r>
            <a:r>
              <a:rPr lang="en-US" dirty="0"/>
              <a:t> </a:t>
            </a:r>
          </a:p>
          <a:p>
            <a:pPr>
              <a:lnSpc>
                <a:spcPct val="150000"/>
              </a:lnSpc>
            </a:pPr>
            <a:endParaRPr lang="en-US" dirty="0"/>
          </a:p>
        </p:txBody>
      </p:sp>
    </p:spTree>
    <p:extLst>
      <p:ext uri="{BB962C8B-B14F-4D97-AF65-F5344CB8AC3E}">
        <p14:creationId xmlns:p14="http://schemas.microsoft.com/office/powerpoint/2010/main" val="698742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i="1" dirty="0" smtClean="0"/>
              <a:t>Agreeing the minutes</a:t>
            </a:r>
            <a:endParaRPr lang="en-US" i="1" dirty="0"/>
          </a:p>
        </p:txBody>
      </p:sp>
      <p:sp>
        <p:nvSpPr>
          <p:cNvPr id="3" name="Content Placeholder 2"/>
          <p:cNvSpPr>
            <a:spLocks noGrp="1"/>
          </p:cNvSpPr>
          <p:nvPr>
            <p:ph idx="1"/>
          </p:nvPr>
        </p:nvSpPr>
        <p:spPr>
          <a:xfrm>
            <a:off x="0" y="862884"/>
            <a:ext cx="12192000" cy="5995115"/>
          </a:xfrm>
        </p:spPr>
        <p:txBody>
          <a:bodyPr>
            <a:normAutofit lnSpcReduction="10000"/>
          </a:bodyPr>
          <a:lstStyle/>
          <a:p>
            <a:pPr algn="just" fontAlgn="base"/>
            <a:r>
              <a:rPr lang="en-US" dirty="0" smtClean="0"/>
              <a:t>A </a:t>
            </a:r>
            <a:r>
              <a:rPr lang="en-US" dirty="0"/>
              <a:t>lot of small groups work quite informally, and don’t go through the process of agreeing the minutes. </a:t>
            </a:r>
            <a:endParaRPr lang="en-US" dirty="0" smtClean="0"/>
          </a:p>
          <a:p>
            <a:pPr algn="just" fontAlgn="base"/>
            <a:r>
              <a:rPr lang="en-US" dirty="0" smtClean="0"/>
              <a:t>The </a:t>
            </a:r>
            <a:r>
              <a:rPr lang="en-US" dirty="0"/>
              <a:t>minutes are used as a simple record of decisions and reminder to members of tasks they have taken on.</a:t>
            </a:r>
          </a:p>
          <a:p>
            <a:pPr algn="just" fontAlgn="base"/>
            <a:r>
              <a:rPr lang="en-US" dirty="0"/>
              <a:t>If you want to have a more formal structure, the correct procedure is to have an item on the agenda called ‘minutes of the last meeting’. </a:t>
            </a:r>
            <a:endParaRPr lang="en-US" dirty="0" smtClean="0"/>
          </a:p>
          <a:p>
            <a:pPr algn="just" fontAlgn="base"/>
            <a:r>
              <a:rPr lang="en-US" dirty="0" smtClean="0"/>
              <a:t>Members </a:t>
            </a:r>
            <a:r>
              <a:rPr lang="en-US" dirty="0"/>
              <a:t>are given the opportunity to say if they think the minutes are inaccurate. </a:t>
            </a:r>
            <a:endParaRPr lang="en-US" dirty="0" smtClean="0"/>
          </a:p>
          <a:p>
            <a:pPr algn="just" fontAlgn="base"/>
            <a:r>
              <a:rPr lang="en-US" dirty="0" smtClean="0"/>
              <a:t>If </a:t>
            </a:r>
            <a:r>
              <a:rPr lang="en-US" dirty="0"/>
              <a:t>a correction is uncontroversial, like a misspelling of someone’s name, this is just noted, and the minutes amended. </a:t>
            </a:r>
            <a:endParaRPr lang="en-US" dirty="0" smtClean="0"/>
          </a:p>
          <a:p>
            <a:pPr algn="just" fontAlgn="base"/>
            <a:r>
              <a:rPr lang="en-US" dirty="0" smtClean="0"/>
              <a:t>If </a:t>
            </a:r>
            <a:r>
              <a:rPr lang="en-US" dirty="0"/>
              <a:t>the correction is about a decision or action, then the meeting has the responsibility of agreeing what the correct record should be.</a:t>
            </a:r>
          </a:p>
          <a:p>
            <a:pPr algn="just" fontAlgn="base"/>
            <a:r>
              <a:rPr lang="en-US" dirty="0"/>
              <a:t>Once the minutes of the meeting have been agreed as a correct record they are signed by the Chair, and become the formal record of the meeting.</a:t>
            </a:r>
          </a:p>
          <a:p>
            <a:pPr algn="just"/>
            <a:endParaRPr lang="en-US" dirty="0"/>
          </a:p>
        </p:txBody>
      </p:sp>
    </p:spTree>
    <p:extLst>
      <p:ext uri="{BB962C8B-B14F-4D97-AF65-F5344CB8AC3E}">
        <p14:creationId xmlns:p14="http://schemas.microsoft.com/office/powerpoint/2010/main" val="1752781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622" y="0"/>
            <a:ext cx="10515600" cy="1325563"/>
          </a:xfrm>
        </p:spPr>
        <p:txBody>
          <a:bodyPr/>
          <a:lstStyle/>
          <a:p>
            <a:pPr algn="ctr"/>
            <a:r>
              <a:rPr lang="en-US" b="1" i="1" dirty="0" smtClean="0"/>
              <a:t>Some common problems</a:t>
            </a:r>
            <a:endParaRPr lang="en-US" i="1" dirty="0"/>
          </a:p>
        </p:txBody>
      </p:sp>
      <p:sp>
        <p:nvSpPr>
          <p:cNvPr id="3" name="Content Placeholder 2"/>
          <p:cNvSpPr>
            <a:spLocks noGrp="1"/>
          </p:cNvSpPr>
          <p:nvPr>
            <p:ph idx="1"/>
          </p:nvPr>
        </p:nvSpPr>
        <p:spPr>
          <a:xfrm>
            <a:off x="0" y="1043188"/>
            <a:ext cx="12192000" cy="5814811"/>
          </a:xfrm>
        </p:spPr>
        <p:txBody>
          <a:bodyPr>
            <a:normAutofit fontScale="92500" lnSpcReduction="10000"/>
          </a:bodyPr>
          <a:lstStyle/>
          <a:p>
            <a:pPr algn="just" fontAlgn="base">
              <a:lnSpc>
                <a:spcPct val="150000"/>
              </a:lnSpc>
            </a:pPr>
            <a:r>
              <a:rPr lang="en-US" dirty="0" smtClean="0"/>
              <a:t>It </a:t>
            </a:r>
            <a:r>
              <a:rPr lang="en-US" dirty="0"/>
              <a:t>is difficult to know exactly what </a:t>
            </a:r>
            <a:r>
              <a:rPr lang="en-US" i="1" dirty="0"/>
              <a:t>has</a:t>
            </a:r>
            <a:r>
              <a:rPr lang="en-US" dirty="0"/>
              <a:t> been agreed.  No one is sticking to the point and lots of different suggestions are being made about what to do.</a:t>
            </a:r>
          </a:p>
          <a:p>
            <a:pPr algn="just" fontAlgn="base">
              <a:lnSpc>
                <a:spcPct val="150000"/>
              </a:lnSpc>
            </a:pPr>
            <a:r>
              <a:rPr lang="en-US" dirty="0"/>
              <a:t>The discussion jumps from one item to another before any of them are finished.</a:t>
            </a:r>
          </a:p>
          <a:p>
            <a:pPr algn="just" fontAlgn="base">
              <a:lnSpc>
                <a:spcPct val="150000"/>
              </a:lnSpc>
            </a:pPr>
            <a:r>
              <a:rPr lang="en-US" dirty="0"/>
              <a:t>Everyone is talking at once, and you can’t follow the discussion.</a:t>
            </a:r>
          </a:p>
          <a:p>
            <a:pPr algn="just" fontAlgn="base">
              <a:lnSpc>
                <a:spcPct val="150000"/>
              </a:lnSpc>
            </a:pPr>
            <a:r>
              <a:rPr lang="en-US" dirty="0"/>
              <a:t>There is a long, confusing discussion and you don’t know which bits are important to get down.</a:t>
            </a:r>
          </a:p>
          <a:p>
            <a:pPr algn="just" fontAlgn="base">
              <a:lnSpc>
                <a:spcPct val="150000"/>
              </a:lnSpc>
            </a:pPr>
            <a:r>
              <a:rPr lang="en-US" dirty="0"/>
              <a:t>You have been very involved in a particular issue and want to say things, but can’t minute at the same time.</a:t>
            </a:r>
          </a:p>
          <a:p>
            <a:pPr algn="just" fontAlgn="base">
              <a:lnSpc>
                <a:spcPct val="150000"/>
              </a:lnSpc>
            </a:pPr>
            <a:r>
              <a:rPr lang="en-US" dirty="0"/>
              <a:t>You are nervous about getting it right.</a:t>
            </a:r>
          </a:p>
          <a:p>
            <a:pPr algn="just">
              <a:lnSpc>
                <a:spcPct val="150000"/>
              </a:lnSpc>
            </a:pPr>
            <a:endParaRPr lang="en-US" dirty="0"/>
          </a:p>
        </p:txBody>
      </p:sp>
    </p:spTree>
    <p:extLst>
      <p:ext uri="{BB962C8B-B14F-4D97-AF65-F5344CB8AC3E}">
        <p14:creationId xmlns:p14="http://schemas.microsoft.com/office/powerpoint/2010/main" val="1743150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i="1" dirty="0" smtClean="0"/>
              <a:t>Some solutions</a:t>
            </a:r>
            <a:endParaRPr lang="en-US" b="1" i="1" dirty="0"/>
          </a:p>
        </p:txBody>
      </p:sp>
      <p:sp>
        <p:nvSpPr>
          <p:cNvPr id="3" name="Content Placeholder 2"/>
          <p:cNvSpPr>
            <a:spLocks noGrp="1"/>
          </p:cNvSpPr>
          <p:nvPr>
            <p:ph idx="1"/>
          </p:nvPr>
        </p:nvSpPr>
        <p:spPr>
          <a:xfrm>
            <a:off x="0" y="1004552"/>
            <a:ext cx="12192000" cy="5853448"/>
          </a:xfrm>
        </p:spPr>
        <p:txBody>
          <a:bodyPr>
            <a:normAutofit fontScale="77500" lnSpcReduction="20000"/>
          </a:bodyPr>
          <a:lstStyle/>
          <a:p>
            <a:pPr fontAlgn="base"/>
            <a:r>
              <a:rPr lang="en-US" dirty="0" smtClean="0"/>
              <a:t>If </a:t>
            </a:r>
            <a:r>
              <a:rPr lang="en-US" dirty="0"/>
              <a:t>a meeting is well run, it makes taking minutes much easier.  </a:t>
            </a:r>
            <a:endParaRPr lang="en-US" dirty="0" smtClean="0"/>
          </a:p>
          <a:p>
            <a:pPr fontAlgn="base"/>
            <a:r>
              <a:rPr lang="en-US" dirty="0" smtClean="0"/>
              <a:t>It </a:t>
            </a:r>
            <a:r>
              <a:rPr lang="en-US" dirty="0"/>
              <a:t>is really helpful to have a clear agenda for the meeting, and for this to be followed during the meeting.</a:t>
            </a:r>
          </a:p>
          <a:p>
            <a:pPr fontAlgn="base"/>
            <a:r>
              <a:rPr lang="en-US" dirty="0"/>
              <a:t>One idea is to discuss and agree together some guidelines by which you’ll run your meetings. Some common guidelines are not interrupting, putting your hand up if you want to talk, not having side-conversations and keeping to the agenda item under discussion.</a:t>
            </a:r>
          </a:p>
          <a:p>
            <a:pPr fontAlgn="base"/>
            <a:r>
              <a:rPr lang="en-US" dirty="0"/>
              <a:t>Feel free to point out that it is impossible to take minutes if everyone is talking at once and not following the agenda.</a:t>
            </a:r>
          </a:p>
          <a:p>
            <a:pPr fontAlgn="base"/>
            <a:r>
              <a:rPr lang="en-US" dirty="0"/>
              <a:t>If it’s not clear what decision has been made, ask the Chair to clarify this.</a:t>
            </a:r>
          </a:p>
          <a:p>
            <a:pPr fontAlgn="base"/>
            <a:r>
              <a:rPr lang="en-US" dirty="0"/>
              <a:t>It is useful for the minute-taker to sit next to the Chair so that you can work together easily.</a:t>
            </a:r>
          </a:p>
          <a:p>
            <a:pPr fontAlgn="base"/>
            <a:r>
              <a:rPr lang="en-US" dirty="0"/>
              <a:t>Discuss the agenda with the Chair before the meeting – the clearer you are about the content of the meeting, the easier it is to minute it.</a:t>
            </a:r>
          </a:p>
          <a:p>
            <a:pPr fontAlgn="base"/>
            <a:r>
              <a:rPr lang="en-US" dirty="0"/>
              <a:t>Go through your minutes with the Chair after the meeting.  It can be helpful to check through what you’ve written with someone else.</a:t>
            </a:r>
          </a:p>
          <a:p>
            <a:pPr fontAlgn="base"/>
            <a:r>
              <a:rPr lang="en-US" dirty="0"/>
              <a:t>If you are concentrating on taking minutes, it does limit how much you can join in the meeting –  it goes with the job.  If there is an item where you have been centrally involved and have a lot to say, think about asking someone else to take minutes just for that item.</a:t>
            </a:r>
          </a:p>
          <a:p>
            <a:pPr fontAlgn="base"/>
            <a:r>
              <a:rPr lang="en-US" dirty="0"/>
              <a:t>Don’t worry if your minutes are not perfect. They are a working tool, and like everything it gets easier the more you do it.</a:t>
            </a:r>
          </a:p>
          <a:p>
            <a:endParaRPr lang="en-US" dirty="0"/>
          </a:p>
        </p:txBody>
      </p:sp>
    </p:spTree>
    <p:extLst>
      <p:ext uri="{BB962C8B-B14F-4D97-AF65-F5344CB8AC3E}">
        <p14:creationId xmlns:p14="http://schemas.microsoft.com/office/powerpoint/2010/main" val="4043146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176963"/>
          </a:xfrm>
        </p:spPr>
        <p:txBody>
          <a:bodyPr>
            <a:noAutofit/>
          </a:bodyPr>
          <a:lstStyle/>
          <a:p>
            <a:pPr marL="0" indent="0" algn="ctr">
              <a:buNone/>
            </a:pPr>
            <a:endParaRPr lang="en-US" sz="11500" b="1" i="1" dirty="0" smtClean="0"/>
          </a:p>
          <a:p>
            <a:pPr marL="0" indent="0" algn="ctr">
              <a:buNone/>
            </a:pPr>
            <a:r>
              <a:rPr lang="en-US" sz="11500" b="1" i="1" dirty="0" smtClean="0"/>
              <a:t>Thank You for Patiently Listening</a:t>
            </a:r>
            <a:r>
              <a:rPr lang="en-US" sz="11500" b="1" i="1" dirty="0" smtClean="0">
                <a:solidFill>
                  <a:srgbClr val="FF0000"/>
                </a:solidFill>
              </a:rPr>
              <a:t>!</a:t>
            </a:r>
            <a:endParaRPr lang="en-US" sz="11500" b="1" i="1" dirty="0">
              <a:solidFill>
                <a:srgbClr val="FF0000"/>
              </a:solidFill>
            </a:endParaRPr>
          </a:p>
        </p:txBody>
      </p:sp>
    </p:spTree>
    <p:extLst>
      <p:ext uri="{BB962C8B-B14F-4D97-AF65-F5344CB8AC3E}">
        <p14:creationId xmlns:p14="http://schemas.microsoft.com/office/powerpoint/2010/main" val="560615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i="1" dirty="0" smtClean="0"/>
              <a:t>Small Group Communication</a:t>
            </a:r>
            <a:endParaRPr lang="en-US" b="1" i="1" dirty="0"/>
          </a:p>
        </p:txBody>
      </p:sp>
      <p:sp>
        <p:nvSpPr>
          <p:cNvPr id="3" name="Content Placeholder 2"/>
          <p:cNvSpPr>
            <a:spLocks noGrp="1"/>
          </p:cNvSpPr>
          <p:nvPr>
            <p:ph idx="1"/>
          </p:nvPr>
        </p:nvSpPr>
        <p:spPr>
          <a:xfrm>
            <a:off x="0" y="953036"/>
            <a:ext cx="12192000" cy="5904963"/>
          </a:xfrm>
        </p:spPr>
        <p:txBody>
          <a:bodyPr>
            <a:normAutofit fontScale="92500" lnSpcReduction="10000"/>
          </a:bodyPr>
          <a:lstStyle/>
          <a:p>
            <a:pPr algn="just">
              <a:lnSpc>
                <a:spcPct val="150000"/>
              </a:lnSpc>
              <a:buFont typeface="Wingdings" panose="05000000000000000000" pitchFamily="2" charset="2"/>
              <a:buChar char="q"/>
            </a:pPr>
            <a:r>
              <a:rPr lang="en-US" b="1" dirty="0"/>
              <a:t>Small group</a:t>
            </a:r>
            <a:r>
              <a:rPr lang="en-US" dirty="0"/>
              <a:t> communication is a common practice that will take place in a variety of settings. </a:t>
            </a:r>
            <a:endParaRPr lang="en-US" dirty="0" smtClean="0"/>
          </a:p>
          <a:p>
            <a:pPr algn="just">
              <a:lnSpc>
                <a:spcPct val="150000"/>
              </a:lnSpc>
              <a:buFont typeface="Wingdings" panose="05000000000000000000" pitchFamily="2" charset="2"/>
              <a:buChar char="q"/>
            </a:pPr>
            <a:r>
              <a:rPr lang="en-US" dirty="0" smtClean="0"/>
              <a:t>The </a:t>
            </a:r>
            <a:r>
              <a:rPr lang="en-US" dirty="0"/>
              <a:t>work environment is a common location that thrives on small groups communicating effectively with one another</a:t>
            </a:r>
            <a:r>
              <a:rPr lang="en-US" dirty="0" smtClean="0"/>
              <a:t>.</a:t>
            </a:r>
          </a:p>
          <a:p>
            <a:pPr algn="just">
              <a:lnSpc>
                <a:spcPct val="150000"/>
              </a:lnSpc>
              <a:buFont typeface="Wingdings" panose="05000000000000000000" pitchFamily="2" charset="2"/>
              <a:buChar char="q"/>
            </a:pPr>
            <a:r>
              <a:rPr lang="en-US" dirty="0" smtClean="0"/>
              <a:t> </a:t>
            </a:r>
            <a:r>
              <a:rPr lang="en-US" dirty="0"/>
              <a:t>Similarly, academia is another location that uses small groups</a:t>
            </a:r>
            <a:r>
              <a:rPr lang="en-US" dirty="0" smtClean="0"/>
              <a:t>.</a:t>
            </a:r>
          </a:p>
          <a:p>
            <a:pPr algn="just">
              <a:lnSpc>
                <a:spcPct val="150000"/>
              </a:lnSpc>
              <a:buFont typeface="Wingdings" panose="05000000000000000000" pitchFamily="2" charset="2"/>
              <a:buChar char="q"/>
            </a:pPr>
            <a:r>
              <a:rPr lang="en-US" dirty="0" smtClean="0"/>
              <a:t> </a:t>
            </a:r>
            <a:r>
              <a:rPr lang="en-US" dirty="0"/>
              <a:t> </a:t>
            </a:r>
            <a:r>
              <a:rPr lang="en-US" b="1" dirty="0"/>
              <a:t>Small group communication</a:t>
            </a:r>
            <a:r>
              <a:rPr lang="en-US" dirty="0"/>
              <a:t> refers to interactions among three or more people who are connected through a common purpose, mutual influence, and a shared identity. </a:t>
            </a:r>
            <a:endParaRPr lang="en-US" dirty="0" smtClean="0"/>
          </a:p>
          <a:p>
            <a:pPr algn="just">
              <a:lnSpc>
                <a:spcPct val="150000"/>
              </a:lnSpc>
              <a:buFont typeface="Wingdings" panose="05000000000000000000" pitchFamily="2" charset="2"/>
              <a:buChar char="q"/>
            </a:pPr>
            <a:r>
              <a:rPr lang="en-US" dirty="0" smtClean="0"/>
              <a:t>In </a:t>
            </a:r>
            <a:r>
              <a:rPr lang="en-US" dirty="0"/>
              <a:t>this section, we will learn about the characteristics, functions, and types of small groups.</a:t>
            </a:r>
          </a:p>
        </p:txBody>
      </p:sp>
    </p:spTree>
    <p:extLst>
      <p:ext uri="{BB962C8B-B14F-4D97-AF65-F5344CB8AC3E}">
        <p14:creationId xmlns:p14="http://schemas.microsoft.com/office/powerpoint/2010/main" val="3097136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i="1" dirty="0" smtClean="0"/>
              <a:t>Brainstorming</a:t>
            </a:r>
            <a:endParaRPr lang="en-US" i="1" dirty="0"/>
          </a:p>
        </p:txBody>
      </p:sp>
      <p:sp>
        <p:nvSpPr>
          <p:cNvPr id="3" name="Content Placeholder 2"/>
          <p:cNvSpPr>
            <a:spLocks noGrp="1"/>
          </p:cNvSpPr>
          <p:nvPr>
            <p:ph idx="1"/>
          </p:nvPr>
        </p:nvSpPr>
        <p:spPr>
          <a:xfrm>
            <a:off x="0" y="862884"/>
            <a:ext cx="12192000" cy="5995115"/>
          </a:xfrm>
        </p:spPr>
        <p:txBody>
          <a:bodyPr>
            <a:normAutofit lnSpcReduction="10000"/>
          </a:bodyPr>
          <a:lstStyle/>
          <a:p>
            <a:pPr marL="0" indent="0" algn="just">
              <a:lnSpc>
                <a:spcPct val="150000"/>
              </a:lnSpc>
              <a:buNone/>
            </a:pPr>
            <a:r>
              <a:rPr lang="en-US" dirty="0" smtClean="0"/>
              <a:t>1. </a:t>
            </a:r>
            <a:r>
              <a:rPr lang="en-US" b="1" i="1" dirty="0" smtClean="0"/>
              <a:t>Brainstorming</a:t>
            </a:r>
          </a:p>
          <a:p>
            <a:pPr algn="just">
              <a:lnSpc>
                <a:spcPct val="150000"/>
              </a:lnSpc>
            </a:pPr>
            <a:r>
              <a:rPr lang="en-US" dirty="0" smtClean="0"/>
              <a:t>Brainstorming </a:t>
            </a:r>
            <a:r>
              <a:rPr lang="en-US" dirty="0"/>
              <a:t>can be a form of communication that is designed to aid friends creates ideas</a:t>
            </a:r>
            <a:r>
              <a:rPr lang="en-US" dirty="0" smtClean="0"/>
              <a:t>.</a:t>
            </a:r>
          </a:p>
          <a:p>
            <a:pPr algn="just">
              <a:lnSpc>
                <a:spcPct val="150000"/>
              </a:lnSpc>
            </a:pPr>
            <a:r>
              <a:rPr lang="en-US" dirty="0" smtClean="0"/>
              <a:t> </a:t>
            </a:r>
            <a:r>
              <a:rPr lang="en-US" dirty="0"/>
              <a:t>It involves communication between task-oriented groups. </a:t>
            </a:r>
            <a:endParaRPr lang="en-US" dirty="0" smtClean="0"/>
          </a:p>
          <a:p>
            <a:pPr algn="just">
              <a:lnSpc>
                <a:spcPct val="150000"/>
              </a:lnSpc>
            </a:pPr>
            <a:r>
              <a:rPr lang="en-US" dirty="0" smtClean="0"/>
              <a:t>While </a:t>
            </a:r>
            <a:r>
              <a:rPr lang="en-US" dirty="0"/>
              <a:t>in brainstorming times, associates from the group at first develop numerous ideas as it can be. </a:t>
            </a:r>
            <a:endParaRPr lang="en-US" dirty="0" smtClean="0"/>
          </a:p>
          <a:p>
            <a:pPr algn="just">
              <a:lnSpc>
                <a:spcPct val="150000"/>
              </a:lnSpc>
            </a:pPr>
            <a:r>
              <a:rPr lang="en-US" dirty="0" smtClean="0"/>
              <a:t>Following </a:t>
            </a:r>
            <a:r>
              <a:rPr lang="en-US" dirty="0"/>
              <a:t>a person in ideas has become introduced towards group, group members examine these ideas along with determining the ones usually are the most likely for their goals.</a:t>
            </a:r>
          </a:p>
        </p:txBody>
      </p:sp>
    </p:spTree>
    <p:extLst>
      <p:ext uri="{BB962C8B-B14F-4D97-AF65-F5344CB8AC3E}">
        <p14:creationId xmlns:p14="http://schemas.microsoft.com/office/powerpoint/2010/main" val="359078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lgn="just">
              <a:buNone/>
            </a:pPr>
            <a:r>
              <a:rPr lang="en-US" b="1" dirty="0" smtClean="0"/>
              <a:t>2. Details discussing</a:t>
            </a:r>
          </a:p>
          <a:p>
            <a:pPr algn="just"/>
            <a:r>
              <a:rPr lang="en-US" dirty="0"/>
              <a:t> Little group created to explain available data get a major contributor inside the group to teach some other associates</a:t>
            </a:r>
            <a:r>
              <a:rPr lang="en-US" dirty="0" smtClean="0"/>
              <a:t>.</a:t>
            </a:r>
          </a:p>
          <a:p>
            <a:pPr algn="just"/>
            <a:r>
              <a:rPr lang="en-US" dirty="0" smtClean="0"/>
              <a:t> </a:t>
            </a:r>
            <a:r>
              <a:rPr lang="en-US" dirty="0"/>
              <a:t>Now and again, these kinds of group may possibly consist associated with college students with better understanding regarding </a:t>
            </a:r>
            <a:r>
              <a:rPr lang="en-US" dirty="0" smtClean="0"/>
              <a:t>assessments.</a:t>
            </a:r>
          </a:p>
          <a:p>
            <a:pPr marL="0" indent="0" algn="just">
              <a:buNone/>
            </a:pPr>
            <a:r>
              <a:rPr lang="en-US" b="1" dirty="0" smtClean="0"/>
              <a:t>2. Difficulty handling</a:t>
            </a:r>
            <a:endParaRPr lang="en-US" dirty="0" smtClean="0"/>
          </a:p>
          <a:p>
            <a:pPr algn="just"/>
            <a:r>
              <a:rPr lang="en-US" dirty="0" smtClean="0"/>
              <a:t>Every </a:t>
            </a:r>
            <a:r>
              <a:rPr lang="en-US" dirty="0"/>
              <a:t>time a little group participates in difficulty handling, it takes to achieve a goal in regards to a distinct problem</a:t>
            </a:r>
            <a:r>
              <a:rPr lang="en-US" dirty="0" smtClean="0"/>
              <a:t>.</a:t>
            </a:r>
          </a:p>
          <a:p>
            <a:pPr algn="just"/>
            <a:r>
              <a:rPr lang="en-US" dirty="0" smtClean="0"/>
              <a:t> </a:t>
            </a:r>
            <a:r>
              <a:rPr lang="en-US" dirty="0"/>
              <a:t>With these, associates from the group outline the condition, discover and examine new courses of action (achievable solutions) and pick the ideal solutions for the difficult class discussion</a:t>
            </a:r>
            <a:r>
              <a:rPr lang="en-US" dirty="0" smtClean="0"/>
              <a:t>.</a:t>
            </a:r>
          </a:p>
          <a:p>
            <a:pPr marL="0" indent="0" algn="just">
              <a:buNone/>
            </a:pPr>
            <a:r>
              <a:rPr lang="en-US" b="1" dirty="0" smtClean="0"/>
              <a:t>3. Groupthink</a:t>
            </a:r>
          </a:p>
          <a:p>
            <a:pPr marL="0" indent="0" algn="just">
              <a:buNone/>
            </a:pPr>
            <a:r>
              <a:rPr lang="en-US" dirty="0" smtClean="0"/>
              <a:t>Groupthink </a:t>
            </a:r>
            <a:r>
              <a:rPr lang="en-US" dirty="0"/>
              <a:t>can be a form of little group communication difficulty that occurs while knowledgeable people from the social networks feel urged to be able to acknowledge together.</a:t>
            </a:r>
          </a:p>
        </p:txBody>
      </p:sp>
    </p:spTree>
    <p:extLst>
      <p:ext uri="{BB962C8B-B14F-4D97-AF65-F5344CB8AC3E}">
        <p14:creationId xmlns:p14="http://schemas.microsoft.com/office/powerpoint/2010/main" val="2475932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910" y="0"/>
            <a:ext cx="12192000" cy="6858000"/>
          </a:xfrm>
        </p:spPr>
        <p:txBody>
          <a:bodyPr>
            <a:normAutofit/>
          </a:bodyPr>
          <a:lstStyle/>
          <a:p>
            <a:pPr marL="0" indent="0">
              <a:lnSpc>
                <a:spcPct val="150000"/>
              </a:lnSpc>
              <a:buNone/>
            </a:pPr>
            <a:r>
              <a:rPr lang="en-US" b="1" dirty="0" smtClean="0"/>
              <a:t>4. Many sides</a:t>
            </a:r>
          </a:p>
          <a:p>
            <a:pPr>
              <a:lnSpc>
                <a:spcPct val="150000"/>
              </a:lnSpc>
            </a:pPr>
            <a:r>
              <a:rPr lang="en-US" dirty="0"/>
              <a:t> A tremendous toughness key element associated with group communication will be the group associates numerous sides. </a:t>
            </a:r>
            <a:endParaRPr lang="en-US" dirty="0" smtClean="0"/>
          </a:p>
          <a:p>
            <a:pPr>
              <a:lnSpc>
                <a:spcPct val="150000"/>
              </a:lnSpc>
            </a:pPr>
            <a:r>
              <a:rPr lang="en-US" dirty="0" smtClean="0"/>
              <a:t>Every </a:t>
            </a:r>
            <a:r>
              <a:rPr lang="en-US" dirty="0"/>
              <a:t>member provides talents, disadvantages along with distinctive ordeals towards future group interaction</a:t>
            </a:r>
            <a:r>
              <a:rPr lang="en-US" dirty="0" smtClean="0"/>
              <a:t>.</a:t>
            </a:r>
          </a:p>
          <a:p>
            <a:pPr marL="0" indent="0">
              <a:lnSpc>
                <a:spcPct val="150000"/>
              </a:lnSpc>
              <a:buNone/>
            </a:pPr>
            <a:r>
              <a:rPr lang="en-US" b="1" dirty="0" smtClean="0"/>
              <a:t>5. Control</a:t>
            </a:r>
          </a:p>
          <a:p>
            <a:pPr>
              <a:lnSpc>
                <a:spcPct val="150000"/>
              </a:lnSpc>
            </a:pPr>
            <a:r>
              <a:rPr lang="en-US" dirty="0" smtClean="0"/>
              <a:t>With </a:t>
            </a:r>
            <a:r>
              <a:rPr lang="en-US" dirty="0"/>
              <a:t>little groups along with squads, a number of individuals usually showcase accountable leadership styles and attributes which promotes interpersonal connections under a collaborative climate. </a:t>
            </a:r>
            <a:endParaRPr lang="en-US" dirty="0" smtClean="0"/>
          </a:p>
        </p:txBody>
      </p:sp>
    </p:spTree>
    <p:extLst>
      <p:ext uri="{BB962C8B-B14F-4D97-AF65-F5344CB8AC3E}">
        <p14:creationId xmlns:p14="http://schemas.microsoft.com/office/powerpoint/2010/main" val="2169709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lgn="just">
              <a:buNone/>
            </a:pPr>
            <a:r>
              <a:rPr lang="en-US" b="1" dirty="0" smtClean="0"/>
              <a:t>6. Distinctive communicative position</a:t>
            </a:r>
          </a:p>
          <a:p>
            <a:pPr algn="just"/>
            <a:r>
              <a:rPr lang="en-US" dirty="0" smtClean="0"/>
              <a:t> Every member usually takes a distinct communicative position. Group communication theory experts outline numerous group functions which characterize members communication types. </a:t>
            </a:r>
          </a:p>
          <a:p>
            <a:pPr algn="just"/>
            <a:r>
              <a:rPr lang="en-US" dirty="0" smtClean="0"/>
              <a:t>For example, initiator-contributors build ideas; orienteer’s change the particular path associated with group (task-oriented groups) discussion posts; along with opinion-seekers request some other member’s opinions. </a:t>
            </a:r>
            <a:endParaRPr lang="en-US" b="1" dirty="0" smtClean="0"/>
          </a:p>
          <a:p>
            <a:pPr marL="0" indent="0" algn="just">
              <a:buNone/>
            </a:pPr>
            <a:r>
              <a:rPr lang="en-US" b="1" dirty="0" smtClean="0"/>
              <a:t>7. Responsibility</a:t>
            </a:r>
          </a:p>
          <a:p>
            <a:pPr algn="just"/>
            <a:r>
              <a:rPr lang="en-US" dirty="0"/>
              <a:t> The group relational-oriented groups communication type usually brings about far better decision-making when compared with individuals running on its own to accomplish. </a:t>
            </a:r>
            <a:endParaRPr lang="en-US" dirty="0" smtClean="0"/>
          </a:p>
          <a:p>
            <a:pPr algn="just"/>
            <a:r>
              <a:rPr lang="en-US" dirty="0" smtClean="0"/>
              <a:t>After </a:t>
            </a:r>
            <a:r>
              <a:rPr lang="en-US" dirty="0"/>
              <a:t>critical thinking and brainstorming along with other members in the initial group formation suggesting ideas, group associates work together to achieve higher-quality performance in consensus.</a:t>
            </a:r>
          </a:p>
        </p:txBody>
      </p:sp>
    </p:spTree>
    <p:extLst>
      <p:ext uri="{BB962C8B-B14F-4D97-AF65-F5344CB8AC3E}">
        <p14:creationId xmlns:p14="http://schemas.microsoft.com/office/powerpoint/2010/main" val="3258045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i="1" dirty="0"/>
              <a:t>Functions of Small </a:t>
            </a:r>
            <a:r>
              <a:rPr lang="en-US" b="1" i="1" dirty="0" smtClean="0"/>
              <a:t>Groups</a:t>
            </a:r>
            <a:endParaRPr lang="en-US" b="1" i="1" dirty="0"/>
          </a:p>
        </p:txBody>
      </p:sp>
      <p:sp>
        <p:nvSpPr>
          <p:cNvPr id="3" name="Content Placeholder 2"/>
          <p:cNvSpPr>
            <a:spLocks noGrp="1"/>
          </p:cNvSpPr>
          <p:nvPr>
            <p:ph idx="1"/>
          </p:nvPr>
        </p:nvSpPr>
        <p:spPr>
          <a:xfrm>
            <a:off x="0" y="1030310"/>
            <a:ext cx="12192000" cy="5827690"/>
          </a:xfrm>
        </p:spPr>
        <p:txBody>
          <a:bodyPr>
            <a:normAutofit fontScale="92500" lnSpcReduction="10000"/>
          </a:bodyPr>
          <a:lstStyle/>
          <a:p>
            <a:pPr marL="514350" indent="-514350" algn="just">
              <a:buFont typeface="+mj-lt"/>
              <a:buAutoNum type="arabicPeriod"/>
            </a:pPr>
            <a:r>
              <a:rPr lang="en-US" dirty="0" smtClean="0"/>
              <a:t>Know skills to encourage meaningful interactions and member contribution, maximize individual participation, enhance motivation and assure commitment to the decisions reached.</a:t>
            </a:r>
          </a:p>
          <a:p>
            <a:pPr marL="514350" indent="-514350" algn="just">
              <a:buFont typeface="+mj-lt"/>
              <a:buAutoNum type="arabicPeriod"/>
            </a:pPr>
            <a:r>
              <a:rPr lang="en-US" dirty="0" smtClean="0"/>
              <a:t>Understand whether to hold a meeting, when to schedule it, how to arrange the meeting rooms and how to develop discussion content (agendas) that keeps meetings on track and get results.</a:t>
            </a:r>
          </a:p>
          <a:p>
            <a:pPr marL="514350" indent="-514350" algn="just">
              <a:buFont typeface="+mj-lt"/>
              <a:buAutoNum type="arabicPeriod"/>
            </a:pPr>
            <a:r>
              <a:rPr lang="en-US" dirty="0" smtClean="0"/>
              <a:t>Handle problem behaviors and problems effectively.</a:t>
            </a:r>
          </a:p>
          <a:p>
            <a:pPr marL="514350" indent="-514350" algn="just">
              <a:buFont typeface="+mj-lt"/>
              <a:buAutoNum type="arabicPeriod"/>
            </a:pPr>
            <a:r>
              <a:rPr lang="en-US" dirty="0" smtClean="0"/>
              <a:t>Manage the complex dynamics of small groups such as communication, hidden agendas, consensus decision making, coordination difficulties, change and conflict.</a:t>
            </a:r>
          </a:p>
          <a:p>
            <a:pPr marL="514350" indent="-514350" algn="just">
              <a:buFont typeface="+mj-lt"/>
              <a:buAutoNum type="arabicPeriod"/>
            </a:pPr>
            <a:r>
              <a:rPr lang="en-US" dirty="0" smtClean="0"/>
              <a:t>Every competent team has team members with specific skills and knowledge that must be utilized and imparted to other members in the course of the work.</a:t>
            </a:r>
          </a:p>
          <a:p>
            <a:pPr marL="514350" indent="-514350" algn="just">
              <a:buFont typeface="+mj-lt"/>
              <a:buAutoNum type="arabicPeriod"/>
            </a:pPr>
            <a:r>
              <a:rPr lang="en-US" dirty="0" smtClean="0"/>
              <a:t>Any questions or issues about the project must be broached and shared in order to resolve them. This gives a powerful advantage as a group.</a:t>
            </a:r>
          </a:p>
          <a:p>
            <a:pPr marL="514350" indent="-514350" algn="just">
              <a:buFont typeface="+mj-lt"/>
              <a:buAutoNum type="arabicPeriod"/>
            </a:pPr>
            <a:r>
              <a:rPr lang="en-US" dirty="0" smtClean="0"/>
              <a:t>Any decisions taken must be imparted by influential mentors to all the members.</a:t>
            </a:r>
            <a:endParaRPr lang="en-US" dirty="0"/>
          </a:p>
        </p:txBody>
      </p:sp>
    </p:spTree>
    <p:extLst>
      <p:ext uri="{BB962C8B-B14F-4D97-AF65-F5344CB8AC3E}">
        <p14:creationId xmlns:p14="http://schemas.microsoft.com/office/powerpoint/2010/main" val="2326209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i="1" dirty="0"/>
              <a:t>Taking Minutes</a:t>
            </a:r>
            <a:br>
              <a:rPr lang="en-US" b="1" i="1" dirty="0"/>
            </a:br>
            <a:endParaRPr lang="en-US" i="1" dirty="0"/>
          </a:p>
        </p:txBody>
      </p:sp>
      <p:sp>
        <p:nvSpPr>
          <p:cNvPr id="3" name="Content Placeholder 2"/>
          <p:cNvSpPr>
            <a:spLocks noGrp="1"/>
          </p:cNvSpPr>
          <p:nvPr>
            <p:ph idx="1"/>
          </p:nvPr>
        </p:nvSpPr>
        <p:spPr>
          <a:xfrm>
            <a:off x="0" y="978794"/>
            <a:ext cx="12192000" cy="5731099"/>
          </a:xfrm>
        </p:spPr>
        <p:txBody>
          <a:bodyPr>
            <a:normAutofit fontScale="92500" lnSpcReduction="10000"/>
          </a:bodyPr>
          <a:lstStyle/>
          <a:p>
            <a:pPr algn="just">
              <a:lnSpc>
                <a:spcPct val="110000"/>
              </a:lnSpc>
            </a:pPr>
            <a:r>
              <a:rPr lang="en-US" dirty="0"/>
              <a:t>Minutes are simply notes taken during the meeting to remind you what was discussed and agreed. </a:t>
            </a:r>
            <a:endParaRPr lang="en-US" dirty="0" smtClean="0"/>
          </a:p>
          <a:p>
            <a:pPr algn="just">
              <a:lnSpc>
                <a:spcPct val="110000"/>
              </a:lnSpc>
            </a:pPr>
            <a:r>
              <a:rPr lang="en-US" dirty="0" smtClean="0"/>
              <a:t>They </a:t>
            </a:r>
            <a:r>
              <a:rPr lang="en-US" dirty="0"/>
              <a:t>don’t need to be long or complicated, in fancy language or perfect grammar. </a:t>
            </a:r>
            <a:endParaRPr lang="en-US" dirty="0" smtClean="0"/>
          </a:p>
          <a:p>
            <a:pPr algn="just">
              <a:lnSpc>
                <a:spcPct val="110000"/>
              </a:lnSpc>
            </a:pPr>
            <a:r>
              <a:rPr lang="en-US" dirty="0" smtClean="0"/>
              <a:t>They </a:t>
            </a:r>
            <a:r>
              <a:rPr lang="en-US" dirty="0"/>
              <a:t>do need to record clearly and simply what decisions were made at the meeting and who is going to carry them out</a:t>
            </a:r>
            <a:r>
              <a:rPr lang="en-US" dirty="0" smtClean="0"/>
              <a:t>.</a:t>
            </a:r>
          </a:p>
          <a:p>
            <a:pPr marL="0" indent="0" algn="ctr" fontAlgn="base">
              <a:lnSpc>
                <a:spcPct val="110000"/>
              </a:lnSpc>
              <a:buNone/>
            </a:pPr>
            <a:r>
              <a:rPr lang="en-US" sz="4800" b="1" i="1" dirty="0">
                <a:latin typeface="+mj-lt"/>
                <a:ea typeface="+mj-ea"/>
                <a:cs typeface="+mj-cs"/>
              </a:rPr>
              <a:t>Why is it important to have minutes?</a:t>
            </a:r>
          </a:p>
          <a:p>
            <a:pPr marL="514350" indent="-514350" fontAlgn="base">
              <a:lnSpc>
                <a:spcPct val="110000"/>
              </a:lnSpc>
              <a:buFont typeface="+mj-lt"/>
              <a:buAutoNum type="arabicPeriod"/>
            </a:pPr>
            <a:r>
              <a:rPr lang="en-US" dirty="0"/>
              <a:t>It is useful to have a written record of the meeting, what you’ve decided to do and who is going to do it – memories are unreliable!  This is true even if the meeting is very small and informal.</a:t>
            </a:r>
          </a:p>
          <a:p>
            <a:pPr marL="514350" indent="-514350" fontAlgn="base">
              <a:lnSpc>
                <a:spcPct val="110000"/>
              </a:lnSpc>
              <a:buFont typeface="+mj-lt"/>
              <a:buAutoNum type="arabicPeriod"/>
            </a:pPr>
            <a:r>
              <a:rPr lang="en-US" dirty="0"/>
              <a:t>Minutes keep members of the group, especially those who were not able to attend the meeting, informed about what went on.</a:t>
            </a:r>
          </a:p>
          <a:p>
            <a:pPr algn="just">
              <a:lnSpc>
                <a:spcPct val="110000"/>
              </a:lnSpc>
            </a:pPr>
            <a:endParaRPr lang="en-US" dirty="0"/>
          </a:p>
        </p:txBody>
      </p:sp>
    </p:spTree>
    <p:extLst>
      <p:ext uri="{BB962C8B-B14F-4D97-AF65-F5344CB8AC3E}">
        <p14:creationId xmlns:p14="http://schemas.microsoft.com/office/powerpoint/2010/main" val="1508792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i="1" dirty="0" smtClean="0"/>
              <a:t>What tasks are involved in taking minutes?</a:t>
            </a:r>
            <a:endParaRPr lang="en-US" i="1" dirty="0"/>
          </a:p>
        </p:txBody>
      </p:sp>
      <p:sp>
        <p:nvSpPr>
          <p:cNvPr id="3" name="Content Placeholder 2"/>
          <p:cNvSpPr>
            <a:spLocks noGrp="1"/>
          </p:cNvSpPr>
          <p:nvPr>
            <p:ph idx="1"/>
          </p:nvPr>
        </p:nvSpPr>
        <p:spPr>
          <a:xfrm>
            <a:off x="90152" y="978794"/>
            <a:ext cx="12101848" cy="5879206"/>
          </a:xfrm>
        </p:spPr>
        <p:txBody>
          <a:bodyPr>
            <a:normAutofit/>
          </a:bodyPr>
          <a:lstStyle/>
          <a:p>
            <a:pPr marL="514350" indent="-514350" fontAlgn="base">
              <a:buFont typeface="+mj-lt"/>
              <a:buAutoNum type="arabicPeriod"/>
            </a:pPr>
            <a:r>
              <a:rPr lang="en-US" dirty="0" smtClean="0"/>
              <a:t>The </a:t>
            </a:r>
            <a:r>
              <a:rPr lang="en-US" dirty="0"/>
              <a:t>basic tasks for the minute-taker are:</a:t>
            </a:r>
          </a:p>
          <a:p>
            <a:pPr marL="514350" indent="-514350" fontAlgn="base">
              <a:buFont typeface="+mj-lt"/>
              <a:buAutoNum type="arabicPeriod"/>
            </a:pPr>
            <a:r>
              <a:rPr lang="en-US" dirty="0"/>
              <a:t>Taking rough notes during your meetings.</a:t>
            </a:r>
          </a:p>
          <a:p>
            <a:pPr marL="514350" indent="-514350" fontAlgn="base">
              <a:buFont typeface="+mj-lt"/>
              <a:buAutoNum type="arabicPeriod"/>
            </a:pPr>
            <a:r>
              <a:rPr lang="en-US" dirty="0"/>
              <a:t>Writing up these notes neatly or typing them out.</a:t>
            </a:r>
          </a:p>
          <a:p>
            <a:pPr marL="514350" indent="-514350" fontAlgn="base">
              <a:buFont typeface="+mj-lt"/>
              <a:buAutoNum type="arabicPeriod"/>
            </a:pPr>
            <a:r>
              <a:rPr lang="en-US" dirty="0"/>
              <a:t>Copying and distributing them to relevant people.</a:t>
            </a:r>
          </a:p>
          <a:p>
            <a:pPr marL="514350" indent="-514350" fontAlgn="base">
              <a:buFont typeface="+mj-lt"/>
              <a:buAutoNum type="arabicPeriod"/>
            </a:pPr>
            <a:r>
              <a:rPr lang="en-US" dirty="0"/>
              <a:t>Keeping all minutes together in a file for future reference.</a:t>
            </a:r>
          </a:p>
          <a:p>
            <a:pPr marL="0" indent="0" algn="ctr" fontAlgn="base">
              <a:buNone/>
            </a:pPr>
            <a:r>
              <a:rPr lang="en-US" sz="4800" b="1" i="1" dirty="0">
                <a:latin typeface="+mj-lt"/>
                <a:ea typeface="+mj-ea"/>
                <a:cs typeface="+mj-cs"/>
              </a:rPr>
              <a:t>What skills do you need?</a:t>
            </a:r>
          </a:p>
          <a:p>
            <a:pPr marL="514350" indent="-514350" fontAlgn="base">
              <a:buFont typeface="+mj-lt"/>
              <a:buAutoNum type="arabicPeriod"/>
            </a:pPr>
            <a:r>
              <a:rPr lang="en-US" dirty="0"/>
              <a:t>You need to be a good listener.</a:t>
            </a:r>
          </a:p>
          <a:p>
            <a:pPr marL="514350" indent="-514350" fontAlgn="base">
              <a:buFont typeface="+mj-lt"/>
              <a:buAutoNum type="arabicPeriod"/>
            </a:pPr>
            <a:r>
              <a:rPr lang="en-US" dirty="0"/>
              <a:t>Minute-takers often spend more time listening than writing things down.</a:t>
            </a:r>
          </a:p>
          <a:p>
            <a:pPr marL="514350" indent="-514350" fontAlgn="base">
              <a:buFont typeface="+mj-lt"/>
              <a:buAutoNum type="arabicPeriod"/>
            </a:pPr>
            <a:r>
              <a:rPr lang="en-US" dirty="0"/>
              <a:t>You need to be reasonably confident about writing things down.</a:t>
            </a:r>
          </a:p>
          <a:p>
            <a:pPr marL="514350" indent="-514350" fontAlgn="base">
              <a:buFont typeface="+mj-lt"/>
              <a:buAutoNum type="arabicPeriod"/>
            </a:pPr>
            <a:r>
              <a:rPr lang="en-US" dirty="0"/>
              <a:t>It’s useful to be able to use a computer, but not essential.</a:t>
            </a:r>
          </a:p>
          <a:p>
            <a:endParaRPr lang="en-US" dirty="0"/>
          </a:p>
        </p:txBody>
      </p:sp>
    </p:spTree>
    <p:extLst>
      <p:ext uri="{BB962C8B-B14F-4D97-AF65-F5344CB8AC3E}">
        <p14:creationId xmlns:p14="http://schemas.microsoft.com/office/powerpoint/2010/main" val="2696005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738</Words>
  <Application>Microsoft Office PowerPoint</Application>
  <PresentationFormat>Widescreen</PresentationFormat>
  <Paragraphs>127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vt:lpstr>
      <vt:lpstr>Wingdings</vt:lpstr>
      <vt:lpstr>Office Theme</vt:lpstr>
      <vt:lpstr>                  Topic: Small Group Communication                Sir,         Muhammad Zaman Hashmi</vt:lpstr>
      <vt:lpstr>Small Group Communication</vt:lpstr>
      <vt:lpstr>Brainstorming</vt:lpstr>
      <vt:lpstr>PowerPoint Presentation</vt:lpstr>
      <vt:lpstr>PowerPoint Presentation</vt:lpstr>
      <vt:lpstr>PowerPoint Presentation</vt:lpstr>
      <vt:lpstr>Functions of Small Groups</vt:lpstr>
      <vt:lpstr>Taking Minutes </vt:lpstr>
      <vt:lpstr>What tasks are involved in taking minutes?</vt:lpstr>
      <vt:lpstr>What should you write down?</vt:lpstr>
      <vt:lpstr>Sort Out the Basics</vt:lpstr>
      <vt:lpstr>At every meeting</vt:lpstr>
      <vt:lpstr>Keeping clear notes</vt:lpstr>
      <vt:lpstr>More on what you write down</vt:lpstr>
      <vt:lpstr>Producing the finished version</vt:lpstr>
      <vt:lpstr>Agreeing the minutes</vt:lpstr>
      <vt:lpstr>Some common problems</vt:lpstr>
      <vt:lpstr>Some solutions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Topic: Small Group Communication                Sir,         Muhammad Zaman Hashmi</dc:title>
  <dc:creator>zareen hashmi</dc:creator>
  <cp:lastModifiedBy>zareen hashmi</cp:lastModifiedBy>
  <cp:revision>26</cp:revision>
  <dcterms:created xsi:type="dcterms:W3CDTF">2022-10-20T13:45:02Z</dcterms:created>
  <dcterms:modified xsi:type="dcterms:W3CDTF">2022-10-21T10:40:21Z</dcterms:modified>
</cp:coreProperties>
</file>