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D39CB8-BBFE-4083-B107-15561DC0A616}"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7EFF4-CB2B-412D-81D0-F56DD4933676}" type="slidenum">
              <a:rPr lang="en-US" smtClean="0"/>
              <a:t>‹#›</a:t>
            </a:fld>
            <a:endParaRPr lang="en-US"/>
          </a:p>
        </p:txBody>
      </p:sp>
    </p:spTree>
    <p:extLst>
      <p:ext uri="{BB962C8B-B14F-4D97-AF65-F5344CB8AC3E}">
        <p14:creationId xmlns:p14="http://schemas.microsoft.com/office/powerpoint/2010/main" val="2294522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D39CB8-BBFE-4083-B107-15561DC0A616}"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7EFF4-CB2B-412D-81D0-F56DD4933676}" type="slidenum">
              <a:rPr lang="en-US" smtClean="0"/>
              <a:t>‹#›</a:t>
            </a:fld>
            <a:endParaRPr lang="en-US"/>
          </a:p>
        </p:txBody>
      </p:sp>
    </p:spTree>
    <p:extLst>
      <p:ext uri="{BB962C8B-B14F-4D97-AF65-F5344CB8AC3E}">
        <p14:creationId xmlns:p14="http://schemas.microsoft.com/office/powerpoint/2010/main" val="3275440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D39CB8-BBFE-4083-B107-15561DC0A616}"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7EFF4-CB2B-412D-81D0-F56DD4933676}" type="slidenum">
              <a:rPr lang="en-US" smtClean="0"/>
              <a:t>‹#›</a:t>
            </a:fld>
            <a:endParaRPr lang="en-US"/>
          </a:p>
        </p:txBody>
      </p:sp>
    </p:spTree>
    <p:extLst>
      <p:ext uri="{BB962C8B-B14F-4D97-AF65-F5344CB8AC3E}">
        <p14:creationId xmlns:p14="http://schemas.microsoft.com/office/powerpoint/2010/main" val="324698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D39CB8-BBFE-4083-B107-15561DC0A616}"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7EFF4-CB2B-412D-81D0-F56DD4933676}" type="slidenum">
              <a:rPr lang="en-US" smtClean="0"/>
              <a:t>‹#›</a:t>
            </a:fld>
            <a:endParaRPr lang="en-US"/>
          </a:p>
        </p:txBody>
      </p:sp>
    </p:spTree>
    <p:extLst>
      <p:ext uri="{BB962C8B-B14F-4D97-AF65-F5344CB8AC3E}">
        <p14:creationId xmlns:p14="http://schemas.microsoft.com/office/powerpoint/2010/main" val="1489132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D39CB8-BBFE-4083-B107-15561DC0A616}"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7EFF4-CB2B-412D-81D0-F56DD4933676}" type="slidenum">
              <a:rPr lang="en-US" smtClean="0"/>
              <a:t>‹#›</a:t>
            </a:fld>
            <a:endParaRPr lang="en-US"/>
          </a:p>
        </p:txBody>
      </p:sp>
    </p:spTree>
    <p:extLst>
      <p:ext uri="{BB962C8B-B14F-4D97-AF65-F5344CB8AC3E}">
        <p14:creationId xmlns:p14="http://schemas.microsoft.com/office/powerpoint/2010/main" val="1635948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D39CB8-BBFE-4083-B107-15561DC0A616}"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7EFF4-CB2B-412D-81D0-F56DD4933676}" type="slidenum">
              <a:rPr lang="en-US" smtClean="0"/>
              <a:t>‹#›</a:t>
            </a:fld>
            <a:endParaRPr lang="en-US"/>
          </a:p>
        </p:txBody>
      </p:sp>
    </p:spTree>
    <p:extLst>
      <p:ext uri="{BB962C8B-B14F-4D97-AF65-F5344CB8AC3E}">
        <p14:creationId xmlns:p14="http://schemas.microsoft.com/office/powerpoint/2010/main" val="2877339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D39CB8-BBFE-4083-B107-15561DC0A616}" type="datetimeFigureOut">
              <a:rPr lang="en-US" smtClean="0"/>
              <a:t>10/21/2022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7EFF4-CB2B-412D-81D0-F56DD4933676}" type="slidenum">
              <a:rPr lang="en-US" smtClean="0"/>
              <a:t>‹#›</a:t>
            </a:fld>
            <a:endParaRPr lang="en-US"/>
          </a:p>
        </p:txBody>
      </p:sp>
    </p:spTree>
    <p:extLst>
      <p:ext uri="{BB962C8B-B14F-4D97-AF65-F5344CB8AC3E}">
        <p14:creationId xmlns:p14="http://schemas.microsoft.com/office/powerpoint/2010/main" val="856806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D39CB8-BBFE-4083-B107-15561DC0A616}" type="datetimeFigureOut">
              <a:rPr lang="en-US" smtClean="0"/>
              <a:t>10/21/2022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7EFF4-CB2B-412D-81D0-F56DD4933676}" type="slidenum">
              <a:rPr lang="en-US" smtClean="0"/>
              <a:t>‹#›</a:t>
            </a:fld>
            <a:endParaRPr lang="en-US"/>
          </a:p>
        </p:txBody>
      </p:sp>
    </p:spTree>
    <p:extLst>
      <p:ext uri="{BB962C8B-B14F-4D97-AF65-F5344CB8AC3E}">
        <p14:creationId xmlns:p14="http://schemas.microsoft.com/office/powerpoint/2010/main" val="1842719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D39CB8-BBFE-4083-B107-15561DC0A616}" type="datetimeFigureOut">
              <a:rPr lang="en-US" smtClean="0"/>
              <a:t>10/21/2022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7EFF4-CB2B-412D-81D0-F56DD4933676}" type="slidenum">
              <a:rPr lang="en-US" smtClean="0"/>
              <a:t>‹#›</a:t>
            </a:fld>
            <a:endParaRPr lang="en-US"/>
          </a:p>
        </p:txBody>
      </p:sp>
    </p:spTree>
    <p:extLst>
      <p:ext uri="{BB962C8B-B14F-4D97-AF65-F5344CB8AC3E}">
        <p14:creationId xmlns:p14="http://schemas.microsoft.com/office/powerpoint/2010/main" val="2249183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D39CB8-BBFE-4083-B107-15561DC0A616}"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7EFF4-CB2B-412D-81D0-F56DD4933676}" type="slidenum">
              <a:rPr lang="en-US" smtClean="0"/>
              <a:t>‹#›</a:t>
            </a:fld>
            <a:endParaRPr lang="en-US"/>
          </a:p>
        </p:txBody>
      </p:sp>
    </p:spTree>
    <p:extLst>
      <p:ext uri="{BB962C8B-B14F-4D97-AF65-F5344CB8AC3E}">
        <p14:creationId xmlns:p14="http://schemas.microsoft.com/office/powerpoint/2010/main" val="861235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D39CB8-BBFE-4083-B107-15561DC0A616}"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7EFF4-CB2B-412D-81D0-F56DD4933676}" type="slidenum">
              <a:rPr lang="en-US" smtClean="0"/>
              <a:t>‹#›</a:t>
            </a:fld>
            <a:endParaRPr lang="en-US"/>
          </a:p>
        </p:txBody>
      </p:sp>
    </p:spTree>
    <p:extLst>
      <p:ext uri="{BB962C8B-B14F-4D97-AF65-F5344CB8AC3E}">
        <p14:creationId xmlns:p14="http://schemas.microsoft.com/office/powerpoint/2010/main" val="256563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39CB8-BBFE-4083-B107-15561DC0A616}" type="datetimeFigureOut">
              <a:rPr lang="en-US" smtClean="0"/>
              <a:t>10/21/2022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7EFF4-CB2B-412D-81D0-F56DD4933676}" type="slidenum">
              <a:rPr lang="en-US" smtClean="0"/>
              <a:t>‹#›</a:t>
            </a:fld>
            <a:endParaRPr lang="en-US"/>
          </a:p>
        </p:txBody>
      </p:sp>
    </p:spTree>
    <p:extLst>
      <p:ext uri="{BB962C8B-B14F-4D97-AF65-F5344CB8AC3E}">
        <p14:creationId xmlns:p14="http://schemas.microsoft.com/office/powerpoint/2010/main" val="425071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199" y="5582992"/>
            <a:ext cx="10339587" cy="1275008"/>
          </a:xfrm>
        </p:spPr>
        <p:txBody>
          <a:bodyPr>
            <a:noAutofit/>
          </a:bodyPr>
          <a:lstStyle/>
          <a:p>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
            </a:r>
            <a:br>
              <a:rPr lang="en-US" sz="6600" b="1" dirty="0" smtClean="0">
                <a:latin typeface="Times" panose="02020603050405020304" pitchFamily="18" charset="0"/>
                <a:cs typeface="Times" panose="02020603050405020304" pitchFamily="18" charset="0"/>
              </a:rPr>
            </a:br>
            <a:r>
              <a:rPr lang="en-US" sz="6600" b="1" dirty="0" smtClean="0">
                <a:latin typeface="Times" panose="02020603050405020304" pitchFamily="18" charset="0"/>
                <a:cs typeface="Times" panose="02020603050405020304" pitchFamily="18" charset="0"/>
              </a:rPr>
              <a:t>Topic: </a:t>
            </a:r>
            <a:r>
              <a:rPr lang="en-US" b="1" dirty="0" smtClean="0">
                <a:latin typeface="Times" panose="02020603050405020304" pitchFamily="18" charset="0"/>
                <a:cs typeface="Times" panose="02020603050405020304" pitchFamily="18" charset="0"/>
              </a:rPr>
              <a:t>Verbal and Non-Verbal </a:t>
            </a:r>
            <a:r>
              <a:rPr lang="en-US" b="1" dirty="0">
                <a:latin typeface="Times" panose="02020603050405020304" pitchFamily="18" charset="0"/>
                <a:cs typeface="Times" panose="02020603050405020304" pitchFamily="18" charset="0"/>
              </a:rPr>
              <a:t>C</a:t>
            </a:r>
            <a:r>
              <a:rPr lang="en-US" b="1" dirty="0" smtClean="0">
                <a:latin typeface="Times" panose="02020603050405020304" pitchFamily="18" charset="0"/>
                <a:cs typeface="Times" panose="02020603050405020304" pitchFamily="18" charset="0"/>
              </a:rPr>
              <a:t>ommunication</a:t>
            </a:r>
            <a:r>
              <a:rPr lang="en-US" dirty="0"/>
              <a:t/>
            </a:r>
            <a:br>
              <a:rPr lang="en-US" dirty="0"/>
            </a:br>
            <a:r>
              <a:rPr lang="en-US" b="1" dirty="0" smtClean="0">
                <a:latin typeface="Times" panose="02020603050405020304" pitchFamily="18" charset="0"/>
                <a:cs typeface="Times" panose="02020603050405020304" pitchFamily="18" charset="0"/>
              </a:rPr>
              <a:t>	</a:t>
            </a:r>
            <a:r>
              <a:rPr lang="en-US" sz="6600" b="1" dirty="0" smtClean="0">
                <a:latin typeface="Times" panose="02020603050405020304" pitchFamily="18" charset="0"/>
                <a:cs typeface="Times" panose="02020603050405020304" pitchFamily="18" charset="0"/>
              </a:rPr>
              <a:t>													</a:t>
            </a:r>
            <a:r>
              <a:rPr lang="en-US" sz="2400" b="1" dirty="0" smtClean="0">
                <a:latin typeface="Times" panose="02020603050405020304" pitchFamily="18" charset="0"/>
                <a:cs typeface="Times" panose="02020603050405020304" pitchFamily="18" charset="0"/>
              </a:rPr>
              <a:t>Sir, </a:t>
            </a:r>
            <a:br>
              <a:rPr lang="en-US" sz="2400" b="1" dirty="0" smtClean="0">
                <a:latin typeface="Times" panose="02020603050405020304" pitchFamily="18" charset="0"/>
                <a:cs typeface="Times" panose="02020603050405020304" pitchFamily="18" charset="0"/>
              </a:rPr>
            </a:br>
            <a:r>
              <a:rPr lang="en-US" sz="2400" b="1" dirty="0" smtClean="0">
                <a:latin typeface="Times" panose="02020603050405020304" pitchFamily="18" charset="0"/>
                <a:cs typeface="Times" panose="02020603050405020304" pitchFamily="18" charset="0"/>
              </a:rPr>
              <a:t>							Muhammad Zaman Hashmi</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1572" y="141666"/>
            <a:ext cx="3640428" cy="2797696"/>
          </a:xfrm>
          <a:prstGeom prst="rect">
            <a:avLst/>
          </a:prstGeom>
        </p:spPr>
      </p:pic>
    </p:spTree>
    <p:extLst>
      <p:ext uri="{BB962C8B-B14F-4D97-AF65-F5344CB8AC3E}">
        <p14:creationId xmlns:p14="http://schemas.microsoft.com/office/powerpoint/2010/main" val="2019788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176963"/>
          </a:xfrm>
        </p:spPr>
        <p:txBody>
          <a:bodyPr>
            <a:noAutofit/>
          </a:bodyPr>
          <a:lstStyle/>
          <a:p>
            <a:pPr marL="0" indent="0" algn="ctr">
              <a:buNone/>
            </a:pPr>
            <a:endParaRPr lang="en-US" sz="11500" b="1" i="1" dirty="0" smtClean="0"/>
          </a:p>
          <a:p>
            <a:pPr marL="0" indent="0" algn="ctr">
              <a:buNone/>
            </a:pPr>
            <a:r>
              <a:rPr lang="en-US" sz="11500" b="1" i="1" dirty="0" smtClean="0"/>
              <a:t>Thank You for Patiently Listening</a:t>
            </a:r>
            <a:r>
              <a:rPr lang="en-US" sz="11500" b="1" i="1" dirty="0" smtClean="0">
                <a:solidFill>
                  <a:srgbClr val="FF0000"/>
                </a:solidFill>
              </a:rPr>
              <a:t>!</a:t>
            </a:r>
            <a:endParaRPr lang="en-US" sz="11500" b="1" i="1" dirty="0">
              <a:solidFill>
                <a:srgbClr val="FF0000"/>
              </a:solidFill>
            </a:endParaRPr>
          </a:p>
        </p:txBody>
      </p:sp>
    </p:spTree>
    <p:extLst>
      <p:ext uri="{BB962C8B-B14F-4D97-AF65-F5344CB8AC3E}">
        <p14:creationId xmlns:p14="http://schemas.microsoft.com/office/powerpoint/2010/main" val="75738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i="1" dirty="0" smtClean="0"/>
              <a:t>Introduction</a:t>
            </a:r>
            <a:endParaRPr lang="en-US" b="1" i="1" dirty="0"/>
          </a:p>
        </p:txBody>
      </p:sp>
      <p:sp>
        <p:nvSpPr>
          <p:cNvPr id="3" name="Content Placeholder 2"/>
          <p:cNvSpPr>
            <a:spLocks noGrp="1"/>
          </p:cNvSpPr>
          <p:nvPr>
            <p:ph idx="1"/>
          </p:nvPr>
        </p:nvSpPr>
        <p:spPr>
          <a:xfrm>
            <a:off x="0" y="1043189"/>
            <a:ext cx="12192000" cy="5814810"/>
          </a:xfrm>
        </p:spPr>
        <p:txBody>
          <a:bodyPr/>
          <a:lstStyle/>
          <a:p>
            <a:pPr marL="514350" indent="-514350">
              <a:lnSpc>
                <a:spcPct val="200000"/>
              </a:lnSpc>
              <a:buFont typeface="+mj-lt"/>
              <a:buAutoNum type="arabicPeriod"/>
            </a:pPr>
            <a:r>
              <a:rPr lang="en-US" dirty="0" smtClean="0"/>
              <a:t>When </a:t>
            </a:r>
            <a:r>
              <a:rPr lang="en-US" dirty="0"/>
              <a:t>we communicate with others, we use language but we also communicate non-verbally</a:t>
            </a:r>
            <a:r>
              <a:rPr lang="en-US" dirty="0" smtClean="0"/>
              <a:t>.</a:t>
            </a:r>
          </a:p>
          <a:p>
            <a:pPr marL="514350" indent="-514350">
              <a:lnSpc>
                <a:spcPct val="200000"/>
              </a:lnSpc>
              <a:buFont typeface="+mj-lt"/>
              <a:buAutoNum type="arabicPeriod"/>
            </a:pPr>
            <a:r>
              <a:rPr lang="en-US" dirty="0" smtClean="0"/>
              <a:t>Our </a:t>
            </a:r>
            <a:r>
              <a:rPr lang="en-US" dirty="0"/>
              <a:t>non-verbal communication may not always send the same message as our verbal communication</a:t>
            </a:r>
            <a:r>
              <a:rPr lang="en-US" dirty="0" smtClean="0"/>
              <a:t>.</a:t>
            </a:r>
          </a:p>
          <a:p>
            <a:pPr marL="514350" indent="-514350">
              <a:lnSpc>
                <a:spcPct val="200000"/>
              </a:lnSpc>
              <a:buFont typeface="+mj-lt"/>
              <a:buAutoNum type="arabicPeriod"/>
            </a:pPr>
            <a:r>
              <a:rPr lang="en-US" dirty="0" smtClean="0"/>
              <a:t>Good </a:t>
            </a:r>
            <a:r>
              <a:rPr lang="en-US" dirty="0"/>
              <a:t>communicators check for agreement between verbal and non-verbal communication.</a:t>
            </a:r>
          </a:p>
        </p:txBody>
      </p:sp>
    </p:spTree>
    <p:extLst>
      <p:ext uri="{BB962C8B-B14F-4D97-AF65-F5344CB8AC3E}">
        <p14:creationId xmlns:p14="http://schemas.microsoft.com/office/powerpoint/2010/main" val="1111182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75" y="0"/>
            <a:ext cx="10515600" cy="1325563"/>
          </a:xfrm>
        </p:spPr>
        <p:txBody>
          <a:bodyPr/>
          <a:lstStyle/>
          <a:p>
            <a:pPr algn="ctr"/>
            <a:r>
              <a:rPr lang="en-US" b="1" i="1" dirty="0" smtClean="0"/>
              <a:t>Verbal communication</a:t>
            </a:r>
            <a:endParaRPr lang="en-US" b="1" i="1" dirty="0"/>
          </a:p>
        </p:txBody>
      </p:sp>
      <p:sp>
        <p:nvSpPr>
          <p:cNvPr id="3" name="Content Placeholder 2"/>
          <p:cNvSpPr>
            <a:spLocks noGrp="1"/>
          </p:cNvSpPr>
          <p:nvPr>
            <p:ph idx="1"/>
          </p:nvPr>
        </p:nvSpPr>
        <p:spPr>
          <a:xfrm>
            <a:off x="0" y="991672"/>
            <a:ext cx="12192000" cy="5866327"/>
          </a:xfrm>
        </p:spPr>
        <p:txBody>
          <a:bodyPr>
            <a:normAutofit fontScale="92500"/>
          </a:bodyPr>
          <a:lstStyle/>
          <a:p>
            <a:pPr algn="just">
              <a:lnSpc>
                <a:spcPct val="200000"/>
              </a:lnSpc>
            </a:pPr>
            <a:r>
              <a:rPr lang="en-US" dirty="0" smtClean="0"/>
              <a:t>Verbal communication takes place directly between people/ superiors and juniors in organizations and between farmers and extension functionaries in the field and is often known as face to face communication. </a:t>
            </a:r>
          </a:p>
          <a:p>
            <a:pPr algn="just">
              <a:lnSpc>
                <a:spcPct val="200000"/>
              </a:lnSpc>
            </a:pPr>
            <a:r>
              <a:rPr lang="en-US" dirty="0" smtClean="0"/>
              <a:t>It takes the form of talks, a public address, verbal discussions, telephonic talks, telecommunications and other artificial media, such as audio-visual aids speeches and orders, holdings of meetings and conferences, lectures, social get-togethers, training sessions, public address systems, etc.</a:t>
            </a:r>
            <a:endParaRPr lang="en-US" dirty="0"/>
          </a:p>
        </p:txBody>
      </p:sp>
    </p:spTree>
    <p:extLst>
      <p:ext uri="{BB962C8B-B14F-4D97-AF65-F5344CB8AC3E}">
        <p14:creationId xmlns:p14="http://schemas.microsoft.com/office/powerpoint/2010/main" val="1202006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90" y="0"/>
            <a:ext cx="10515600" cy="1325563"/>
          </a:xfrm>
        </p:spPr>
        <p:txBody>
          <a:bodyPr/>
          <a:lstStyle/>
          <a:p>
            <a:pPr algn="ctr"/>
            <a:r>
              <a:rPr lang="en-US" b="1" i="1" dirty="0" smtClean="0"/>
              <a:t>Merits of Verbal communication</a:t>
            </a:r>
            <a:endParaRPr lang="en-US" b="1" i="1" dirty="0"/>
          </a:p>
        </p:txBody>
      </p:sp>
      <p:sp>
        <p:nvSpPr>
          <p:cNvPr id="3" name="Content Placeholder 2"/>
          <p:cNvSpPr>
            <a:spLocks noGrp="1"/>
          </p:cNvSpPr>
          <p:nvPr>
            <p:ph idx="1"/>
          </p:nvPr>
        </p:nvSpPr>
        <p:spPr>
          <a:xfrm>
            <a:off x="0" y="1030310"/>
            <a:ext cx="12192000" cy="5827690"/>
          </a:xfrm>
        </p:spPr>
        <p:txBody>
          <a:bodyPr/>
          <a:lstStyle/>
          <a:p>
            <a:pPr marL="514350" indent="-514350" algn="just">
              <a:lnSpc>
                <a:spcPct val="250000"/>
              </a:lnSpc>
              <a:buAutoNum type="arabicPeriod"/>
            </a:pPr>
            <a:r>
              <a:rPr lang="en-US" dirty="0" smtClean="0"/>
              <a:t>It is the least time consuming, is more direct, simple and the least expensive. </a:t>
            </a:r>
          </a:p>
          <a:p>
            <a:pPr marL="0" indent="0" algn="just">
              <a:lnSpc>
                <a:spcPct val="250000"/>
              </a:lnSpc>
              <a:buNone/>
            </a:pPr>
            <a:r>
              <a:rPr lang="en-US" dirty="0" smtClean="0"/>
              <a:t>2. It is more communicative and effective. </a:t>
            </a:r>
          </a:p>
          <a:p>
            <a:pPr marL="0" indent="0" algn="just">
              <a:lnSpc>
                <a:spcPct val="250000"/>
              </a:lnSpc>
              <a:buNone/>
            </a:pPr>
            <a:r>
              <a:rPr lang="en-US" dirty="0" smtClean="0"/>
              <a:t>3. It provides an immediate feedback. </a:t>
            </a:r>
          </a:p>
          <a:p>
            <a:pPr marL="0" indent="0" algn="just">
              <a:lnSpc>
                <a:spcPct val="250000"/>
              </a:lnSpc>
              <a:buNone/>
            </a:pPr>
            <a:r>
              <a:rPr lang="en-US" dirty="0" smtClean="0"/>
              <a:t>4. Since every information cannot be put into writing, most of it is conveyed by means of oral instructions, mutual discussions and telephonic conversations.</a:t>
            </a:r>
            <a:endParaRPr lang="en-US" dirty="0"/>
          </a:p>
        </p:txBody>
      </p:sp>
    </p:spTree>
    <p:extLst>
      <p:ext uri="{BB962C8B-B14F-4D97-AF65-F5344CB8AC3E}">
        <p14:creationId xmlns:p14="http://schemas.microsoft.com/office/powerpoint/2010/main" val="3616330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25563"/>
          </a:xfrm>
        </p:spPr>
        <p:txBody>
          <a:bodyPr/>
          <a:lstStyle/>
          <a:p>
            <a:pPr algn="ctr"/>
            <a:r>
              <a:rPr lang="en-US" b="1" i="1" dirty="0" smtClean="0"/>
              <a:t>Demerits of Verbal communication</a:t>
            </a:r>
            <a:endParaRPr lang="en-US" b="1" i="1" dirty="0"/>
          </a:p>
        </p:txBody>
      </p:sp>
      <p:sp>
        <p:nvSpPr>
          <p:cNvPr id="3" name="Content Placeholder 2"/>
          <p:cNvSpPr>
            <a:spLocks noGrp="1"/>
          </p:cNvSpPr>
          <p:nvPr>
            <p:ph idx="1"/>
          </p:nvPr>
        </p:nvSpPr>
        <p:spPr>
          <a:xfrm>
            <a:off x="0" y="1030310"/>
            <a:ext cx="12192000" cy="5827690"/>
          </a:xfrm>
        </p:spPr>
        <p:txBody>
          <a:bodyPr/>
          <a:lstStyle/>
          <a:p>
            <a:pPr marL="0" indent="0" algn="just">
              <a:lnSpc>
                <a:spcPct val="150000"/>
              </a:lnSpc>
              <a:buNone/>
            </a:pPr>
            <a:r>
              <a:rPr lang="en-US" dirty="0" smtClean="0"/>
              <a:t>1. Verbal talks may often be distorted if there is some cause of indifference between the receiver and the sender. </a:t>
            </a:r>
          </a:p>
          <a:p>
            <a:pPr marL="0" indent="0" algn="just">
              <a:lnSpc>
                <a:spcPct val="150000"/>
              </a:lnSpc>
              <a:buNone/>
            </a:pPr>
            <a:r>
              <a:rPr lang="en-US" dirty="0" smtClean="0"/>
              <a:t>2. Due to various communication gaps, as a result of status and other physical or personal barriers communication is incomplete.</a:t>
            </a:r>
          </a:p>
          <a:p>
            <a:pPr marL="0" indent="0" algn="just">
              <a:lnSpc>
                <a:spcPct val="150000"/>
              </a:lnSpc>
              <a:buNone/>
            </a:pPr>
            <a:r>
              <a:rPr lang="en-US" dirty="0" smtClean="0"/>
              <a:t>3. Not convenient for long messages. </a:t>
            </a:r>
          </a:p>
          <a:p>
            <a:pPr marL="0" indent="0" algn="just">
              <a:lnSpc>
                <a:spcPct val="150000"/>
              </a:lnSpc>
              <a:buNone/>
            </a:pPr>
            <a:r>
              <a:rPr lang="en-US" dirty="0" smtClean="0"/>
              <a:t>4. Spontaneous responses may not be carefully thought. </a:t>
            </a:r>
          </a:p>
          <a:p>
            <a:pPr marL="0" indent="0" algn="just">
              <a:lnSpc>
                <a:spcPct val="150000"/>
              </a:lnSpc>
              <a:buNone/>
            </a:pPr>
            <a:r>
              <a:rPr lang="en-US" dirty="0" smtClean="0"/>
              <a:t>5. The spoken words can be more easily misunderstood than the written words</a:t>
            </a:r>
            <a:endParaRPr lang="en-US" dirty="0"/>
          </a:p>
        </p:txBody>
      </p:sp>
    </p:spTree>
    <p:extLst>
      <p:ext uri="{BB962C8B-B14F-4D97-AF65-F5344CB8AC3E}">
        <p14:creationId xmlns:p14="http://schemas.microsoft.com/office/powerpoint/2010/main" val="1228360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19"/>
            <a:ext cx="10515600" cy="1325563"/>
          </a:xfrm>
        </p:spPr>
        <p:txBody>
          <a:bodyPr/>
          <a:lstStyle/>
          <a:p>
            <a:pPr algn="ctr"/>
            <a:r>
              <a:rPr lang="en-US" b="1" i="1" dirty="0" smtClean="0"/>
              <a:t>Non-verbal communication:</a:t>
            </a:r>
            <a:endParaRPr lang="en-US" b="1" i="1" dirty="0"/>
          </a:p>
        </p:txBody>
      </p:sp>
      <p:sp>
        <p:nvSpPr>
          <p:cNvPr id="3" name="Content Placeholder 2"/>
          <p:cNvSpPr>
            <a:spLocks noGrp="1"/>
          </p:cNvSpPr>
          <p:nvPr>
            <p:ph idx="1"/>
          </p:nvPr>
        </p:nvSpPr>
        <p:spPr>
          <a:xfrm>
            <a:off x="0" y="1030310"/>
            <a:ext cx="12192000" cy="5827690"/>
          </a:xfrm>
        </p:spPr>
        <p:txBody>
          <a:bodyPr>
            <a:normAutofit fontScale="92500"/>
          </a:bodyPr>
          <a:lstStyle/>
          <a:p>
            <a:pPr marL="514350" indent="-514350" algn="just">
              <a:lnSpc>
                <a:spcPct val="150000"/>
              </a:lnSpc>
              <a:buFont typeface="+mj-lt"/>
              <a:buAutoNum type="arabicPeriod"/>
            </a:pPr>
            <a:r>
              <a:rPr lang="en-US" dirty="0" smtClean="0"/>
              <a:t>A message can be sometimes expressed without the help of words</a:t>
            </a:r>
          </a:p>
          <a:p>
            <a:pPr marL="514350" indent="-514350" algn="just">
              <a:lnSpc>
                <a:spcPct val="150000"/>
              </a:lnSpc>
              <a:buFont typeface="+mj-lt"/>
              <a:buAutoNum type="arabicPeriod"/>
            </a:pPr>
            <a:r>
              <a:rPr lang="en-US" dirty="0" smtClean="0"/>
              <a:t>Nonverbal communication is the process of communicating without the use of words.</a:t>
            </a:r>
          </a:p>
          <a:p>
            <a:pPr marL="514350" indent="-514350" algn="just">
              <a:lnSpc>
                <a:spcPct val="150000"/>
              </a:lnSpc>
              <a:buFont typeface="+mj-lt"/>
              <a:buAutoNum type="arabicPeriod"/>
            </a:pPr>
            <a:r>
              <a:rPr lang="en-US" dirty="0" smtClean="0"/>
              <a:t> It is defined as non word human responses like facial expressions and gestures and the perceived characteristics of the environment through which the human verbal and nonverbal messages are transmitted.</a:t>
            </a:r>
          </a:p>
          <a:p>
            <a:pPr marL="514350" indent="-514350" algn="just">
              <a:lnSpc>
                <a:spcPct val="150000"/>
              </a:lnSpc>
              <a:buFont typeface="+mj-lt"/>
              <a:buAutoNum type="arabicPeriod"/>
            </a:pPr>
            <a:r>
              <a:rPr lang="en-US" dirty="0" smtClean="0"/>
              <a:t>Nonverbal communication is also known as “silent language.”</a:t>
            </a:r>
          </a:p>
          <a:p>
            <a:pPr marL="514350" indent="-514350" algn="just">
              <a:lnSpc>
                <a:spcPct val="150000"/>
              </a:lnSpc>
              <a:buFont typeface="+mj-lt"/>
              <a:buAutoNum type="arabicPeriod"/>
            </a:pPr>
            <a:r>
              <a:rPr lang="en-US" dirty="0" smtClean="0"/>
              <a:t> It involves the use of cues, gestures, vocal characteristics, facial expressions, and spatial relationship between the sender and the receiver to convey a message.</a:t>
            </a:r>
            <a:endParaRPr lang="en-US" dirty="0"/>
          </a:p>
        </p:txBody>
      </p:sp>
    </p:spTree>
    <p:extLst>
      <p:ext uri="{BB962C8B-B14F-4D97-AF65-F5344CB8AC3E}">
        <p14:creationId xmlns:p14="http://schemas.microsoft.com/office/powerpoint/2010/main" val="2828684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i="1" dirty="0" smtClean="0"/>
              <a:t>Advantages of Non-verbal communication</a:t>
            </a:r>
            <a:endParaRPr lang="en-US" b="1" i="1" dirty="0"/>
          </a:p>
        </p:txBody>
      </p:sp>
      <p:sp>
        <p:nvSpPr>
          <p:cNvPr id="3" name="Content Placeholder 2"/>
          <p:cNvSpPr>
            <a:spLocks noGrp="1"/>
          </p:cNvSpPr>
          <p:nvPr>
            <p:ph idx="1"/>
          </p:nvPr>
        </p:nvSpPr>
        <p:spPr>
          <a:xfrm>
            <a:off x="0" y="1030310"/>
            <a:ext cx="12192000" cy="5827690"/>
          </a:xfrm>
        </p:spPr>
        <p:txBody>
          <a:bodyPr>
            <a:normAutofit fontScale="92500"/>
          </a:bodyPr>
          <a:lstStyle/>
          <a:p>
            <a:pPr marL="0" indent="0" algn="just">
              <a:lnSpc>
                <a:spcPct val="150000"/>
              </a:lnSpc>
              <a:buNone/>
            </a:pPr>
            <a:r>
              <a:rPr lang="en-US" b="1" dirty="0" smtClean="0"/>
              <a:t>1. Easy presentation: </a:t>
            </a:r>
            <a:r>
              <a:rPr lang="en-US" dirty="0" smtClean="0"/>
              <a:t>Information can be easily presented in non-verbal communication through using visual, audio-visual and silent means of non-verbal communication. </a:t>
            </a:r>
          </a:p>
          <a:p>
            <a:pPr marL="0" indent="0" algn="just">
              <a:lnSpc>
                <a:spcPct val="150000"/>
              </a:lnSpc>
              <a:buNone/>
            </a:pPr>
            <a:r>
              <a:rPr lang="en-US" b="1" dirty="0" smtClean="0"/>
              <a:t>2. Substituting: </a:t>
            </a:r>
            <a:r>
              <a:rPr lang="en-US" dirty="0" smtClean="0"/>
              <a:t>Non-verbal message may substitute for the verbal message especially if it is blocked by noise, interruption, long distance etc. for example; gestures-finger to lips to indicate need for quite, facial expressions- a nod instead of a yes. </a:t>
            </a:r>
          </a:p>
          <a:p>
            <a:pPr marL="0" indent="0" algn="just">
              <a:lnSpc>
                <a:spcPct val="150000"/>
              </a:lnSpc>
              <a:buNone/>
            </a:pPr>
            <a:r>
              <a:rPr lang="en-US" b="1" dirty="0" smtClean="0"/>
              <a:t>3. Help to illiterate people: </a:t>
            </a:r>
            <a:r>
              <a:rPr lang="en-US" dirty="0" smtClean="0"/>
              <a:t>This type of communication use gestures, facial expressions, eye contact, proximity, touching etc. and without using any spoken or written word. So, it is very much helpful for illiterate people.</a:t>
            </a:r>
          </a:p>
        </p:txBody>
      </p:sp>
    </p:spTree>
    <p:extLst>
      <p:ext uri="{BB962C8B-B14F-4D97-AF65-F5344CB8AC3E}">
        <p14:creationId xmlns:p14="http://schemas.microsoft.com/office/powerpoint/2010/main" val="1646531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910"/>
            <a:ext cx="12192000" cy="6742090"/>
          </a:xfrm>
        </p:spPr>
        <p:txBody>
          <a:bodyPr>
            <a:normAutofit fontScale="92500"/>
          </a:bodyPr>
          <a:lstStyle/>
          <a:p>
            <a:pPr marL="0" indent="0" algn="just">
              <a:lnSpc>
                <a:spcPct val="150000"/>
              </a:lnSpc>
              <a:buNone/>
            </a:pPr>
            <a:r>
              <a:rPr lang="en-US" b="1" dirty="0" smtClean="0"/>
              <a:t> 4. Help to handicapped people: </a:t>
            </a:r>
            <a:r>
              <a:rPr lang="en-US" dirty="0" smtClean="0"/>
              <a:t>Non-verbal cues of communication greatly help in handicapped people especially to deaf people. Deaf people exchange message through the movements of hands, fingers, eyeball etc.</a:t>
            </a:r>
            <a:endParaRPr lang="en-US" b="1" dirty="0" smtClean="0"/>
          </a:p>
          <a:p>
            <a:pPr marL="0" indent="0" algn="just">
              <a:lnSpc>
                <a:spcPct val="150000"/>
              </a:lnSpc>
              <a:buNone/>
            </a:pPr>
            <a:r>
              <a:rPr lang="en-US" b="1" dirty="0" smtClean="0"/>
              <a:t>5. Attractive presentation: </a:t>
            </a:r>
            <a:r>
              <a:rPr lang="en-US" dirty="0" smtClean="0"/>
              <a:t>Non-verbal communication is based on visual, picture, graph, sign etc. that can be seen very much attractive.</a:t>
            </a:r>
          </a:p>
          <a:p>
            <a:pPr marL="0" indent="0" algn="just">
              <a:lnSpc>
                <a:spcPct val="150000"/>
              </a:lnSpc>
              <a:buNone/>
            </a:pPr>
            <a:r>
              <a:rPr lang="en-US" dirty="0" smtClean="0"/>
              <a:t> </a:t>
            </a:r>
            <a:r>
              <a:rPr lang="en-US" b="1" dirty="0" smtClean="0"/>
              <a:t>6. Quick expression of message: </a:t>
            </a:r>
            <a:r>
              <a:rPr lang="en-US" dirty="0" smtClean="0"/>
              <a:t>Non-verbal cues of communication like sign and symbol can also communicate some messages very quickly than written or oral messages. </a:t>
            </a:r>
          </a:p>
          <a:p>
            <a:pPr marL="0" indent="0" algn="just">
              <a:lnSpc>
                <a:spcPct val="150000"/>
              </a:lnSpc>
              <a:buNone/>
            </a:pPr>
            <a:r>
              <a:rPr lang="en-US" b="1" dirty="0" smtClean="0"/>
              <a:t>7. Reducing wastage of time: </a:t>
            </a:r>
            <a:r>
              <a:rPr lang="en-US" dirty="0" smtClean="0"/>
              <a:t>The message of non-verbal communication reached the receiver very fast. For this reason it reduces the wastage of valuable time of the communicator.</a:t>
            </a:r>
            <a:endParaRPr lang="en-US" dirty="0"/>
          </a:p>
        </p:txBody>
      </p:sp>
    </p:spTree>
    <p:extLst>
      <p:ext uri="{BB962C8B-B14F-4D97-AF65-F5344CB8AC3E}">
        <p14:creationId xmlns:p14="http://schemas.microsoft.com/office/powerpoint/2010/main" val="3549320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i="1" dirty="0" smtClean="0"/>
              <a:t>Disadvantages or Limitations of Non-Verbal Communication:</a:t>
            </a:r>
            <a:endParaRPr lang="en-US" b="1" i="1" dirty="0"/>
          </a:p>
        </p:txBody>
      </p:sp>
      <p:sp>
        <p:nvSpPr>
          <p:cNvPr id="3" name="Content Placeholder 2"/>
          <p:cNvSpPr>
            <a:spLocks noGrp="1"/>
          </p:cNvSpPr>
          <p:nvPr>
            <p:ph idx="1"/>
          </p:nvPr>
        </p:nvSpPr>
        <p:spPr>
          <a:xfrm>
            <a:off x="154546" y="1493948"/>
            <a:ext cx="12037454" cy="5364051"/>
          </a:xfrm>
        </p:spPr>
        <p:txBody>
          <a:bodyPr>
            <a:normAutofit lnSpcReduction="10000"/>
          </a:bodyPr>
          <a:lstStyle/>
          <a:p>
            <a:pPr marL="514350" indent="-514350" algn="just">
              <a:buAutoNum type="arabicPeriod"/>
            </a:pPr>
            <a:r>
              <a:rPr lang="en-US" b="1" dirty="0" smtClean="0"/>
              <a:t>Long conversations are not possible</a:t>
            </a:r>
            <a:r>
              <a:rPr lang="en-US" dirty="0" smtClean="0"/>
              <a:t>: In non-verbal communication, long conversation and necessary explanations are not possible. No party can discuss the particular issues of the messages. </a:t>
            </a:r>
          </a:p>
          <a:p>
            <a:pPr marL="0" indent="0" algn="just">
              <a:buNone/>
            </a:pPr>
            <a:r>
              <a:rPr lang="en-US" b="1" dirty="0" smtClean="0"/>
              <a:t>2. Difficult to understand: </a:t>
            </a:r>
            <a:r>
              <a:rPr lang="en-US" dirty="0" smtClean="0"/>
              <a:t>Difficult to understand and requires a lot of repetitions in nonverbal communication. Since it uses gestures, facial expressions eye contact, touch etc. for communicating with others which may not be understandable for the simple and foolish people. </a:t>
            </a:r>
          </a:p>
          <a:p>
            <a:pPr marL="0" indent="0" algn="just">
              <a:buNone/>
            </a:pPr>
            <a:r>
              <a:rPr lang="en-US" b="1" dirty="0" smtClean="0"/>
              <a:t>3. Costly: </a:t>
            </a:r>
            <a:r>
              <a:rPr lang="en-US" dirty="0" smtClean="0"/>
              <a:t>In some cases non-verbal communication involves huge cost. For example, neon sign, power point presentation, cinema </a:t>
            </a:r>
            <a:r>
              <a:rPr lang="en-US" dirty="0" err="1" smtClean="0"/>
              <a:t>etc</a:t>
            </a:r>
            <a:r>
              <a:rPr lang="en-US" dirty="0" smtClean="0"/>
              <a:t> are very much costly compared to others form of communication. </a:t>
            </a:r>
          </a:p>
          <a:p>
            <a:pPr marL="0" indent="0" algn="just">
              <a:buNone/>
            </a:pPr>
            <a:r>
              <a:rPr lang="en-US" b="1" dirty="0" smtClean="0"/>
              <a:t>4. Distortion of information: </a:t>
            </a:r>
            <a:r>
              <a:rPr lang="en-US" dirty="0" smtClean="0"/>
              <a:t>Since it uses gestures, facial expressions, eye contact, touch, sign, sound, paralanguage etc. for communicating with others, there is a great possibility in distortion of information in non-verbal communication.</a:t>
            </a:r>
            <a:endParaRPr lang="en-US" dirty="0"/>
          </a:p>
        </p:txBody>
      </p:sp>
    </p:spTree>
    <p:extLst>
      <p:ext uri="{BB962C8B-B14F-4D97-AF65-F5344CB8AC3E}">
        <p14:creationId xmlns:p14="http://schemas.microsoft.com/office/powerpoint/2010/main" val="3115044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790</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vt:lpstr>
      <vt:lpstr>Office Theme</vt:lpstr>
      <vt:lpstr>               Topic: Verbal and Non-Verbal Communication               Sir,         Muhammad Zaman Hashmi</vt:lpstr>
      <vt:lpstr>Introduction</vt:lpstr>
      <vt:lpstr>Verbal communication</vt:lpstr>
      <vt:lpstr>Merits of Verbal communication</vt:lpstr>
      <vt:lpstr>Demerits of Verbal communication</vt:lpstr>
      <vt:lpstr>Non-verbal communication:</vt:lpstr>
      <vt:lpstr>Advantages of Non-verbal communication</vt:lpstr>
      <vt:lpstr>PowerPoint Presentation</vt:lpstr>
      <vt:lpstr>Disadvantages or Limitations of Non-Verbal Communication: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Topic: Verbal and Non-Verbal Communication               Sir,         Muhammad Zaman Hashmi</dc:title>
  <dc:creator>zareen hashmi</dc:creator>
  <cp:lastModifiedBy>zareen hashmi</cp:lastModifiedBy>
  <cp:revision>12</cp:revision>
  <dcterms:created xsi:type="dcterms:W3CDTF">2022-10-18T15:38:02Z</dcterms:created>
  <dcterms:modified xsi:type="dcterms:W3CDTF">2022-10-21T10:41:43Z</dcterms:modified>
</cp:coreProperties>
</file>