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7" r:id="rId4"/>
    <p:sldId id="261"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33CDC7-9252-4257-A764-CCAB6DD601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1250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3CDC7-9252-4257-A764-CCAB6DD601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145110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3CDC7-9252-4257-A764-CCAB6DD601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13624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3CDC7-9252-4257-A764-CCAB6DD601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315032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3CDC7-9252-4257-A764-CCAB6DD601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313164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3CDC7-9252-4257-A764-CCAB6DD601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216124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33CDC7-9252-4257-A764-CCAB6DD60106}"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34200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33CDC7-9252-4257-A764-CCAB6DD60106}"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382547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3CDC7-9252-4257-A764-CCAB6DD60106}"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110214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3CDC7-9252-4257-A764-CCAB6DD601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129641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3CDC7-9252-4257-A764-CCAB6DD601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B6552-2E5F-4BE3-9038-4DD26B97C914}" type="slidenum">
              <a:rPr lang="en-US" smtClean="0"/>
              <a:t>‹#›</a:t>
            </a:fld>
            <a:endParaRPr lang="en-US"/>
          </a:p>
        </p:txBody>
      </p:sp>
    </p:spTree>
    <p:extLst>
      <p:ext uri="{BB962C8B-B14F-4D97-AF65-F5344CB8AC3E}">
        <p14:creationId xmlns:p14="http://schemas.microsoft.com/office/powerpoint/2010/main" val="278820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3CDC7-9252-4257-A764-CCAB6DD60106}"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B6552-2E5F-4BE3-9038-4DD26B97C914}" type="slidenum">
              <a:rPr lang="en-US" smtClean="0"/>
              <a:t>‹#›</a:t>
            </a:fld>
            <a:endParaRPr lang="en-US"/>
          </a:p>
        </p:txBody>
      </p:sp>
    </p:spTree>
    <p:extLst>
      <p:ext uri="{BB962C8B-B14F-4D97-AF65-F5344CB8AC3E}">
        <p14:creationId xmlns:p14="http://schemas.microsoft.com/office/powerpoint/2010/main" val="400470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82992"/>
            <a:ext cx="1041256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Business communication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99266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1463779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6" y="197702"/>
            <a:ext cx="7920507" cy="948520"/>
          </a:xfrm>
        </p:spPr>
        <p:txBody>
          <a:bodyPr>
            <a:noAutofit/>
          </a:bodyPr>
          <a:lstStyle/>
          <a:p>
            <a:r>
              <a:rPr lang="en-US" sz="2800" b="1" dirty="0">
                <a:latin typeface="Times" panose="02020603050405020304" pitchFamily="18" charset="0"/>
                <a:cs typeface="Times" panose="02020603050405020304" pitchFamily="18" charset="0"/>
              </a:rPr>
              <a:t>“Think before you speak. Read before you think.”</a:t>
            </a:r>
            <a:br>
              <a:rPr lang="en-US" sz="2800" b="1" dirty="0">
                <a:latin typeface="Times" panose="02020603050405020304" pitchFamily="18" charset="0"/>
                <a:cs typeface="Times" panose="02020603050405020304" pitchFamily="18" charset="0"/>
              </a:rPr>
            </a:br>
            <a:r>
              <a:rPr lang="en-US" sz="2800" b="1" dirty="0">
                <a:latin typeface="Times" panose="02020603050405020304" pitchFamily="18" charset="0"/>
                <a:cs typeface="Times" panose="02020603050405020304" pitchFamily="18" charset="0"/>
              </a:rPr>
              <a:t>	</a:t>
            </a:r>
            <a:r>
              <a:rPr lang="en-US" sz="2800" b="1" dirty="0" smtClean="0">
                <a:latin typeface="Times" panose="02020603050405020304" pitchFamily="18" charset="0"/>
                <a:cs typeface="Times" panose="02020603050405020304" pitchFamily="18" charset="0"/>
              </a:rPr>
              <a:t>					Fran </a:t>
            </a:r>
            <a:r>
              <a:rPr lang="en-US" sz="2800" b="1" dirty="0" err="1">
                <a:latin typeface="Times" panose="02020603050405020304" pitchFamily="18" charset="0"/>
                <a:cs typeface="Times" panose="02020603050405020304" pitchFamily="18" charset="0"/>
              </a:rPr>
              <a:t>Lebowitz</a:t>
            </a:r>
            <a:r>
              <a:rPr lang="en-US" sz="2800" b="1" dirty="0">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a:xfrm>
            <a:off x="1416675" y="1313645"/>
            <a:ext cx="11075831" cy="7237926"/>
          </a:xfrm>
        </p:spPr>
        <p:txBody>
          <a:bodyPr>
            <a:noAutofit/>
          </a:bodyPr>
          <a:lstStyle/>
          <a:p>
            <a:pPr marL="0" indent="0" algn="ctr">
              <a:buNone/>
            </a:pPr>
            <a:r>
              <a:rPr lang="en-US" sz="2400" b="1" dirty="0" smtClean="0"/>
              <a:t>What is Communication? </a:t>
            </a:r>
            <a:endParaRPr lang="en-US" sz="2400" b="1" dirty="0"/>
          </a:p>
          <a:p>
            <a:pPr marL="0" indent="0">
              <a:buNone/>
            </a:pPr>
            <a:r>
              <a:rPr lang="en-US" sz="2400" b="1" dirty="0"/>
              <a:t> </a:t>
            </a:r>
            <a:r>
              <a:rPr lang="en-US" sz="2400" b="1" dirty="0" smtClean="0"/>
              <a:t> </a:t>
            </a:r>
            <a:r>
              <a:rPr lang="en-US" sz="2400" dirty="0" smtClean="0"/>
              <a:t>it derived from a Latin word “</a:t>
            </a:r>
            <a:r>
              <a:rPr lang="en-US" sz="2400" b="1" dirty="0" smtClean="0"/>
              <a:t>Communis </a:t>
            </a:r>
            <a:r>
              <a:rPr lang="en-US" sz="2400" dirty="0" smtClean="0"/>
              <a:t>or </a:t>
            </a:r>
            <a:r>
              <a:rPr lang="en-US" sz="2400" b="1" dirty="0"/>
              <a:t>communicatio</a:t>
            </a:r>
            <a:r>
              <a:rPr lang="en-US" sz="2400" dirty="0" smtClean="0"/>
              <a:t>” which means to share</a:t>
            </a:r>
          </a:p>
          <a:p>
            <a:r>
              <a:rPr lang="en-US" sz="2400" b="1" dirty="0" smtClean="0"/>
              <a:t>Information</a:t>
            </a:r>
          </a:p>
          <a:p>
            <a:r>
              <a:rPr lang="en-US" sz="2400" b="1" dirty="0" smtClean="0"/>
              <a:t>Feelings </a:t>
            </a:r>
          </a:p>
          <a:p>
            <a:r>
              <a:rPr lang="en-US" sz="2400" b="1" dirty="0" smtClean="0"/>
              <a:t>Ideas</a:t>
            </a:r>
          </a:p>
          <a:p>
            <a:r>
              <a:rPr lang="en-US" sz="2400" b="1" dirty="0" smtClean="0"/>
              <a:t>Thoughts </a:t>
            </a:r>
          </a:p>
          <a:p>
            <a:r>
              <a:rPr lang="en-US" sz="2400" b="1" dirty="0" smtClean="0"/>
              <a:t>Needs </a:t>
            </a:r>
          </a:p>
          <a:p>
            <a:r>
              <a:rPr lang="en-US" sz="2400" b="1" dirty="0" smtClean="0"/>
              <a:t>Reporting</a:t>
            </a:r>
          </a:p>
          <a:p>
            <a:r>
              <a:rPr lang="en-US" sz="2400" b="1" dirty="0" smtClean="0"/>
              <a:t>Transmission</a:t>
            </a:r>
          </a:p>
          <a:p>
            <a:pPr marL="0" indent="0">
              <a:buNone/>
            </a:pPr>
            <a:r>
              <a:rPr lang="en-US" sz="2400" dirty="0" smtClean="0"/>
              <a:t>					by </a:t>
            </a:r>
            <a:r>
              <a:rPr lang="en-US" sz="2400" dirty="0"/>
              <a:t>speaking, writing, or using some other medium</a:t>
            </a:r>
            <a:endParaRPr lang="en-US" sz="2400" dirty="0" smtClean="0"/>
          </a:p>
          <a:p>
            <a:pPr marL="0" indent="0">
              <a:buNone/>
            </a:pPr>
            <a:r>
              <a:rPr lang="en-US" sz="2400" dirty="0"/>
              <a:t>:</a:t>
            </a:r>
            <a:r>
              <a:rPr lang="en-US" sz="2400" dirty="0" smtClean="0"/>
              <a:t> </a:t>
            </a:r>
            <a:endParaRPr lang="en-US" sz="2400" b="1" dirty="0" smtClean="0"/>
          </a:p>
        </p:txBody>
      </p:sp>
    </p:spTree>
    <p:extLst>
      <p:ext uri="{BB962C8B-B14F-4D97-AF65-F5344CB8AC3E}">
        <p14:creationId xmlns:p14="http://schemas.microsoft.com/office/powerpoint/2010/main" val="1749503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7" y="0"/>
            <a:ext cx="10515600" cy="1325563"/>
          </a:xfrm>
        </p:spPr>
        <p:txBody>
          <a:bodyPr/>
          <a:lstStyle/>
          <a:p>
            <a:pPr algn="ctr"/>
            <a:r>
              <a:rPr lang="en-US" b="1" i="1" dirty="0" smtClean="0"/>
              <a:t>Communication According Scholars </a:t>
            </a:r>
            <a:endParaRPr lang="en-US" b="1" i="1" dirty="0"/>
          </a:p>
        </p:txBody>
      </p:sp>
      <p:sp>
        <p:nvSpPr>
          <p:cNvPr id="3" name="Content Placeholder 2"/>
          <p:cNvSpPr>
            <a:spLocks noGrp="1"/>
          </p:cNvSpPr>
          <p:nvPr>
            <p:ph idx="1"/>
          </p:nvPr>
        </p:nvSpPr>
        <p:spPr>
          <a:xfrm>
            <a:off x="310167" y="1107582"/>
            <a:ext cx="11881833" cy="5750417"/>
          </a:xfrm>
        </p:spPr>
        <p:txBody>
          <a:bodyPr>
            <a:normAutofit fontScale="92500"/>
          </a:bodyPr>
          <a:lstStyle/>
          <a:p>
            <a:pPr algn="just">
              <a:lnSpc>
                <a:spcPct val="150000"/>
              </a:lnSpc>
            </a:pPr>
            <a:r>
              <a:rPr lang="en-US" sz="4400" b="1" i="1" dirty="0">
                <a:latin typeface="+mj-lt"/>
                <a:ea typeface="+mj-ea"/>
                <a:cs typeface="+mj-cs"/>
              </a:rPr>
              <a:t>According to Ricks and </a:t>
            </a:r>
            <a:r>
              <a:rPr lang="en-US" sz="4400" b="1" i="1" dirty="0" err="1">
                <a:latin typeface="+mj-lt"/>
                <a:ea typeface="+mj-ea"/>
                <a:cs typeface="+mj-cs"/>
              </a:rPr>
              <a:t>Gow</a:t>
            </a:r>
            <a:r>
              <a:rPr lang="en-US" sz="4400" b="1" i="1" dirty="0">
                <a:latin typeface="+mj-lt"/>
                <a:ea typeface="+mj-ea"/>
                <a:cs typeface="+mj-cs"/>
              </a:rPr>
              <a:t> </a:t>
            </a:r>
            <a:r>
              <a:rPr lang="en-US" dirty="0" smtClean="0"/>
              <a:t>defined </a:t>
            </a:r>
            <a:r>
              <a:rPr lang="en-US" dirty="0"/>
              <a:t>Business Communication as a system that is responsible to affect change throughout the whole organization</a:t>
            </a:r>
            <a:r>
              <a:rPr lang="en-US" dirty="0" smtClean="0"/>
              <a:t>.</a:t>
            </a:r>
          </a:p>
          <a:p>
            <a:pPr algn="just" fontAlgn="base">
              <a:lnSpc>
                <a:spcPct val="150000"/>
              </a:lnSpc>
            </a:pPr>
            <a:r>
              <a:rPr lang="en-US" sz="4400" b="1" i="1" dirty="0">
                <a:latin typeface="+mj-lt"/>
                <a:ea typeface="+mj-ea"/>
                <a:cs typeface="+mj-cs"/>
              </a:rPr>
              <a:t>According to W.H.</a:t>
            </a:r>
            <a:r>
              <a:rPr lang="en-US" dirty="0"/>
              <a:t>  </a:t>
            </a:r>
            <a:r>
              <a:rPr lang="en-US" dirty="0" smtClean="0"/>
              <a:t>Business </a:t>
            </a:r>
            <a:r>
              <a:rPr lang="en-US" dirty="0"/>
              <a:t>Communication is exchanging business-related different views, ideas, and news within the related parties.</a:t>
            </a:r>
          </a:p>
          <a:p>
            <a:pPr algn="just" fontAlgn="base">
              <a:lnSpc>
                <a:spcPct val="150000"/>
              </a:lnSpc>
            </a:pPr>
            <a:r>
              <a:rPr lang="en-US" sz="4400" b="1" i="1" dirty="0">
                <a:latin typeface="+mj-lt"/>
                <a:ea typeface="+mj-ea"/>
                <a:cs typeface="+mj-cs"/>
              </a:rPr>
              <a:t>Prof. J. Haste stated</a:t>
            </a:r>
            <a:r>
              <a:rPr lang="en-US" b="1" dirty="0"/>
              <a:t> </a:t>
            </a:r>
            <a:r>
              <a:rPr lang="en-US" dirty="0"/>
              <a:t>that when the communication occurs between either two or more than two business people for the purpose of effective organization and administration of business then it is considered as Business Communication.</a:t>
            </a:r>
          </a:p>
          <a:p>
            <a:pPr algn="just">
              <a:lnSpc>
                <a:spcPct val="150000"/>
              </a:lnSpc>
            </a:pPr>
            <a:endParaRPr lang="en-US" dirty="0"/>
          </a:p>
        </p:txBody>
      </p:sp>
    </p:spTree>
    <p:extLst>
      <p:ext uri="{BB962C8B-B14F-4D97-AF65-F5344CB8AC3E}">
        <p14:creationId xmlns:p14="http://schemas.microsoft.com/office/powerpoint/2010/main" val="2189140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856" y="129126"/>
            <a:ext cx="10509159" cy="600790"/>
          </a:xfrm>
        </p:spPr>
        <p:txBody>
          <a:bodyPr>
            <a:noAutofit/>
          </a:bodyPr>
          <a:lstStyle/>
          <a:p>
            <a:r>
              <a:rPr lang="en-US" b="1" i="1" dirty="0"/>
              <a:t> </a:t>
            </a:r>
            <a:r>
              <a:rPr lang="en-US" b="1" i="1" dirty="0" smtClean="0"/>
              <a:t>why is communication important? </a:t>
            </a:r>
            <a:endParaRPr lang="en-US" b="1" i="1"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0" y="729916"/>
            <a:ext cx="12192000" cy="5941339"/>
          </a:xfrm>
        </p:spPr>
        <p:txBody>
          <a:bodyPr>
            <a:noAutofit/>
          </a:bodyPr>
          <a:lstStyle/>
          <a:p>
            <a:pPr marL="457200" indent="-457200" algn="just">
              <a:lnSpc>
                <a:spcPct val="200000"/>
              </a:lnSpc>
              <a:buFont typeface="+mj-lt"/>
              <a:buAutoNum type="arabicPeriod"/>
            </a:pPr>
            <a:r>
              <a:rPr lang="en-US" sz="2400" dirty="0" smtClean="0"/>
              <a:t>Men is social animal</a:t>
            </a:r>
          </a:p>
          <a:p>
            <a:pPr marL="457200" indent="-457200" algn="just">
              <a:lnSpc>
                <a:spcPct val="200000"/>
              </a:lnSpc>
              <a:buFont typeface="+mj-lt"/>
              <a:buAutoNum type="arabicPeriod"/>
            </a:pPr>
            <a:r>
              <a:rPr lang="en-US" sz="2400" dirty="0" smtClean="0"/>
              <a:t>Talking is a basic drive, but communication is a learned activity.  Roving </a:t>
            </a:r>
          </a:p>
          <a:p>
            <a:pPr marL="457200" indent="-457200" algn="just">
              <a:lnSpc>
                <a:spcPct val="200000"/>
              </a:lnSpc>
              <a:buFont typeface="+mj-lt"/>
              <a:buAutoNum type="arabicPeriod"/>
            </a:pPr>
            <a:r>
              <a:rPr lang="en-US" sz="2400" dirty="0" smtClean="0"/>
              <a:t>Improving upon the ability to talk is to speak well and communicate effectively.</a:t>
            </a:r>
          </a:p>
          <a:p>
            <a:pPr marL="457200" indent="-457200" algn="just">
              <a:lnSpc>
                <a:spcPct val="200000"/>
              </a:lnSpc>
              <a:buFont typeface="+mj-lt"/>
              <a:buAutoNum type="arabicPeriod"/>
            </a:pPr>
            <a:r>
              <a:rPr lang="en-US" sz="2400" dirty="0" smtClean="0"/>
              <a:t>Communication connects people together in the society, modifies behavior and bring change.</a:t>
            </a:r>
          </a:p>
          <a:p>
            <a:pPr marL="457200" indent="-457200" algn="just">
              <a:lnSpc>
                <a:spcPct val="200000"/>
              </a:lnSpc>
              <a:buFont typeface="+mj-lt"/>
              <a:buAutoNum type="arabicPeriod"/>
            </a:pPr>
            <a:r>
              <a:rPr lang="en-US" sz="2400" dirty="0" smtClean="0"/>
              <a:t>Communication plays an important role in almost all  the aspects of life.</a:t>
            </a:r>
          </a:p>
          <a:p>
            <a:pPr marL="457200" indent="-457200" algn="just">
              <a:lnSpc>
                <a:spcPct val="200000"/>
              </a:lnSpc>
              <a:buFont typeface="+mj-lt"/>
              <a:buAutoNum type="arabicPeriod"/>
            </a:pPr>
            <a:r>
              <a:rPr lang="en-US" sz="2400" dirty="0" smtClean="0"/>
              <a:t>Helping obtaining employment and successful job performance </a:t>
            </a:r>
          </a:p>
          <a:p>
            <a:pPr marL="457200" indent="-457200" algn="just">
              <a:lnSpc>
                <a:spcPct val="200000"/>
              </a:lnSpc>
              <a:buFont typeface="+mj-lt"/>
              <a:buAutoNum type="arabicPeriod"/>
            </a:pPr>
            <a:endParaRPr lang="en-US" sz="2400" dirty="0" smtClean="0"/>
          </a:p>
        </p:txBody>
      </p:sp>
    </p:spTree>
    <p:extLst>
      <p:ext uri="{BB962C8B-B14F-4D97-AF65-F5344CB8AC3E}">
        <p14:creationId xmlns:p14="http://schemas.microsoft.com/office/powerpoint/2010/main" val="3755891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The communication process </a:t>
            </a:r>
            <a:endParaRPr lang="en-US"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34" y="1674254"/>
            <a:ext cx="11565227" cy="5183746"/>
          </a:xfrm>
        </p:spPr>
      </p:pic>
    </p:spTree>
    <p:extLst>
      <p:ext uri="{BB962C8B-B14F-4D97-AF65-F5344CB8AC3E}">
        <p14:creationId xmlns:p14="http://schemas.microsoft.com/office/powerpoint/2010/main" val="816876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4" y="0"/>
            <a:ext cx="9830358" cy="676656"/>
          </a:xfrm>
        </p:spPr>
        <p:txBody>
          <a:bodyPr>
            <a:normAutofit fontScale="90000"/>
          </a:bodyPr>
          <a:lstStyle/>
          <a:p>
            <a:pPr algn="ctr"/>
            <a:r>
              <a:rPr lang="en-US" b="1" i="1" dirty="0" smtClean="0"/>
              <a:t>Communication Process </a:t>
            </a:r>
            <a:endParaRPr lang="en-US" b="1" i="1" dirty="0"/>
          </a:p>
        </p:txBody>
      </p:sp>
      <p:sp>
        <p:nvSpPr>
          <p:cNvPr id="3" name="Content Placeholder 2"/>
          <p:cNvSpPr>
            <a:spLocks noGrp="1"/>
          </p:cNvSpPr>
          <p:nvPr>
            <p:ph idx="1"/>
          </p:nvPr>
        </p:nvSpPr>
        <p:spPr>
          <a:xfrm>
            <a:off x="167425" y="676656"/>
            <a:ext cx="12024575" cy="6181344"/>
          </a:xfrm>
        </p:spPr>
        <p:txBody>
          <a:bodyPr>
            <a:normAutofit lnSpcReduction="10000"/>
          </a:bodyPr>
          <a:lstStyle/>
          <a:p>
            <a:pPr marL="457200" indent="-457200" algn="just">
              <a:lnSpc>
                <a:spcPct val="150000"/>
              </a:lnSpc>
              <a:buFont typeface="+mj-lt"/>
              <a:buAutoNum type="arabicPeriod"/>
            </a:pPr>
            <a:r>
              <a:rPr lang="en-US" sz="2400" b="1" dirty="0" smtClean="0"/>
              <a:t>Sender</a:t>
            </a:r>
            <a:r>
              <a:rPr lang="en-US" sz="2400" b="1" dirty="0"/>
              <a:t>:</a:t>
            </a:r>
            <a:r>
              <a:rPr lang="en-US" sz="2400" dirty="0"/>
              <a:t> This is the person that is delivering a message to a recipient.</a:t>
            </a:r>
          </a:p>
          <a:p>
            <a:pPr marL="457200" indent="-457200" algn="just">
              <a:lnSpc>
                <a:spcPct val="150000"/>
              </a:lnSpc>
              <a:buFont typeface="+mj-lt"/>
              <a:buAutoNum type="arabicPeriod"/>
            </a:pPr>
            <a:r>
              <a:rPr lang="en-US" sz="2400" b="1" dirty="0"/>
              <a:t>Message:</a:t>
            </a:r>
            <a:r>
              <a:rPr lang="en-US" sz="2400" dirty="0"/>
              <a:t> This refers to the information that the sender is relaying to the receiver.</a:t>
            </a:r>
          </a:p>
          <a:p>
            <a:pPr marL="457200" indent="-457200" algn="just">
              <a:lnSpc>
                <a:spcPct val="150000"/>
              </a:lnSpc>
              <a:buFont typeface="+mj-lt"/>
              <a:buAutoNum type="arabicPeriod"/>
            </a:pPr>
            <a:r>
              <a:rPr lang="en-US" sz="2400" b="1" dirty="0"/>
              <a:t>Encoding:</a:t>
            </a:r>
            <a:r>
              <a:rPr lang="en-US" sz="2400" dirty="0"/>
              <a:t> The sender begins with the encoding process wherein he uses certain words or non-verbal methods such as symbols, signs, body gestures, etc. </a:t>
            </a:r>
          </a:p>
          <a:p>
            <a:pPr marL="457200" indent="-457200" algn="just">
              <a:lnSpc>
                <a:spcPct val="150000"/>
              </a:lnSpc>
              <a:buFont typeface="+mj-lt"/>
              <a:buAutoNum type="arabicPeriod"/>
            </a:pPr>
            <a:r>
              <a:rPr lang="en-US" sz="2400" b="1" dirty="0"/>
              <a:t>Communication Channel: </a:t>
            </a:r>
            <a:r>
              <a:rPr lang="en-US" sz="2400" dirty="0"/>
              <a:t>This is the transmission or method of delivering the message. </a:t>
            </a:r>
            <a:endParaRPr lang="en-US" sz="2400" dirty="0" smtClean="0"/>
          </a:p>
          <a:p>
            <a:pPr marL="457200" indent="-457200" algn="just">
              <a:lnSpc>
                <a:spcPct val="150000"/>
              </a:lnSpc>
              <a:buFont typeface="+mj-lt"/>
              <a:buAutoNum type="arabicPeriod"/>
            </a:pPr>
            <a:r>
              <a:rPr lang="en-US" sz="2400" b="1" dirty="0"/>
              <a:t> Receiver: </a:t>
            </a:r>
            <a:r>
              <a:rPr lang="en-US" sz="2400" dirty="0"/>
              <a:t>The receiver is the person who is getting or receiving the message.</a:t>
            </a:r>
          </a:p>
          <a:p>
            <a:pPr marL="457200" indent="-457200" algn="just">
              <a:lnSpc>
                <a:spcPct val="150000"/>
              </a:lnSpc>
              <a:buFont typeface="+mj-lt"/>
              <a:buAutoNum type="arabicPeriod"/>
            </a:pPr>
            <a:r>
              <a:rPr lang="en-US" sz="2400" b="1" dirty="0"/>
              <a:t>Decoding:</a:t>
            </a:r>
            <a:r>
              <a:rPr lang="en-US" sz="2400" dirty="0"/>
              <a:t> This is the interpretation of the message. Decoding is performed by the receiver.</a:t>
            </a:r>
          </a:p>
          <a:p>
            <a:pPr marL="457200" indent="-457200" algn="just">
              <a:lnSpc>
                <a:spcPct val="150000"/>
              </a:lnSpc>
              <a:buFont typeface="+mj-lt"/>
              <a:buAutoNum type="arabicPeriod"/>
            </a:pPr>
            <a:r>
              <a:rPr lang="en-US" sz="2400" b="1" dirty="0"/>
              <a:t>Feedback:</a:t>
            </a:r>
            <a:r>
              <a:rPr lang="en-US" sz="2400" dirty="0"/>
              <a:t> In some instances, the receiver might have feedback or a response for the sender</a:t>
            </a:r>
            <a:r>
              <a:rPr lang="en-US" sz="2400" dirty="0" smtClean="0"/>
              <a:t>.</a:t>
            </a:r>
          </a:p>
          <a:p>
            <a:pPr marL="457200" indent="-457200" algn="just">
              <a:lnSpc>
                <a:spcPct val="150000"/>
              </a:lnSpc>
              <a:buFont typeface="+mj-lt"/>
              <a:buAutoNum type="arabicPeriod"/>
            </a:pPr>
            <a:r>
              <a:rPr lang="en-US" sz="2400" dirty="0" smtClean="0"/>
              <a:t> </a:t>
            </a:r>
            <a:r>
              <a:rPr lang="en-US" sz="2400" b="1" dirty="0" smtClean="0"/>
              <a:t>Note</a:t>
            </a:r>
            <a:r>
              <a:rPr lang="en-US" sz="2400" b="1" dirty="0"/>
              <a:t>: </a:t>
            </a:r>
            <a:r>
              <a:rPr lang="en-US" sz="2400" dirty="0"/>
              <a:t>The Noise shows the barriers in communications. </a:t>
            </a:r>
            <a:endParaRPr lang="en-US" dirty="0"/>
          </a:p>
        </p:txBody>
      </p:sp>
    </p:spTree>
    <p:extLst>
      <p:ext uri="{BB962C8B-B14F-4D97-AF65-F5344CB8AC3E}">
        <p14:creationId xmlns:p14="http://schemas.microsoft.com/office/powerpoint/2010/main" val="3884276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719" y="77607"/>
            <a:ext cx="7958070" cy="549275"/>
          </a:xfrm>
        </p:spPr>
        <p:txBody>
          <a:bodyPr>
            <a:normAutofit/>
          </a:bodyPr>
          <a:lstStyle/>
          <a:p>
            <a:pPr algn="ctr"/>
            <a:r>
              <a:rPr lang="en-US" sz="2800" b="1" i="1" dirty="0" smtClean="0">
                <a:latin typeface="Times" panose="02020603050405020304" pitchFamily="18" charset="0"/>
                <a:cs typeface="Times" panose="02020603050405020304" pitchFamily="18" charset="0"/>
              </a:rPr>
              <a:t>Problems in Communication </a:t>
            </a:r>
            <a:endParaRPr lang="en-US" sz="2800" b="1" i="1"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347730" y="674216"/>
            <a:ext cx="11844270" cy="6231117"/>
          </a:xfrm>
        </p:spPr>
        <p:txBody>
          <a:bodyPr>
            <a:noAutofit/>
          </a:bodyPr>
          <a:lstStyle/>
          <a:p>
            <a:pPr marL="914400" lvl="1" indent="-457200">
              <a:lnSpc>
                <a:spcPct val="150000"/>
              </a:lnSpc>
              <a:buFont typeface="+mj-lt"/>
              <a:buAutoNum type="arabicPeriod"/>
            </a:pPr>
            <a:r>
              <a:rPr lang="en-US" sz="2200" b="1" dirty="0" smtClean="0"/>
              <a:t>Choose of words very important </a:t>
            </a:r>
          </a:p>
          <a:p>
            <a:pPr marL="914400" lvl="1" indent="-457200">
              <a:lnSpc>
                <a:spcPct val="150000"/>
              </a:lnSpc>
              <a:buFont typeface="+mj-lt"/>
              <a:buAutoNum type="arabicPeriod"/>
            </a:pPr>
            <a:r>
              <a:rPr lang="en-US" sz="2200" b="1" dirty="0" smtClean="0"/>
              <a:t>Understanding  the contextual meaning ( hand)  </a:t>
            </a:r>
          </a:p>
          <a:p>
            <a:pPr marL="914400" lvl="1" indent="-457200">
              <a:lnSpc>
                <a:spcPct val="150000"/>
              </a:lnSpc>
              <a:buFont typeface="+mj-lt"/>
              <a:buAutoNum type="arabicPeriod"/>
            </a:pPr>
            <a:r>
              <a:rPr lang="en-US" sz="2200" b="1" dirty="0" smtClean="0"/>
              <a:t>Misunderstanding of misconception </a:t>
            </a:r>
          </a:p>
          <a:p>
            <a:pPr marL="914400" lvl="1" indent="-457200">
              <a:lnSpc>
                <a:spcPct val="150000"/>
              </a:lnSpc>
              <a:buFont typeface="+mj-lt"/>
              <a:buAutoNum type="arabicPeriod"/>
            </a:pPr>
            <a:r>
              <a:rPr lang="en-US" sz="2200" b="1" dirty="0" smtClean="0"/>
              <a:t>Cultural meaning </a:t>
            </a:r>
            <a:endParaRPr lang="en-US" sz="2400" b="1" dirty="0"/>
          </a:p>
          <a:p>
            <a:pPr marL="0" indent="0" algn="ctr">
              <a:lnSpc>
                <a:spcPct val="150000"/>
              </a:lnSpc>
              <a:buNone/>
            </a:pPr>
            <a:r>
              <a:rPr lang="en-US" sz="2400" b="1" i="1" dirty="0" smtClean="0"/>
              <a:t>“</a:t>
            </a:r>
            <a:r>
              <a:rPr lang="en-US" sz="2400" b="1" i="1" dirty="0"/>
              <a:t>Listen with curiosity. Speak with honesty. Act with integrity. The greatest problem with communication is we don’t listen to understand. We listen to reply. When we listen with curiosity, we don’t listen with the intent to reply. We listen for what’s behind the words.”</a:t>
            </a:r>
            <a:r>
              <a:rPr lang="en-US" sz="2400" b="1" dirty="0"/>
              <a:t/>
            </a:r>
            <a:br>
              <a:rPr lang="en-US" sz="2400" b="1" dirty="0"/>
            </a:br>
            <a:r>
              <a:rPr lang="en-US" sz="2400" b="1" dirty="0" smtClean="0"/>
              <a:t>Roy </a:t>
            </a:r>
            <a:r>
              <a:rPr lang="en-US" sz="2400" b="1" dirty="0"/>
              <a:t>T. Bennett, The Light in the </a:t>
            </a:r>
            <a:r>
              <a:rPr lang="en-US" sz="2400" b="1" dirty="0" smtClean="0"/>
              <a:t>Heart</a:t>
            </a:r>
          </a:p>
          <a:p>
            <a:pPr marL="0" indent="0" algn="ctr">
              <a:lnSpc>
                <a:spcPct val="150000"/>
              </a:lnSpc>
              <a:buNone/>
            </a:pPr>
            <a:r>
              <a:rPr lang="en-US" sz="2400" dirty="0"/>
              <a:t>“</a:t>
            </a:r>
            <a:r>
              <a:rPr lang="en-US" sz="2400" b="1" i="1" dirty="0"/>
              <a:t>Men of few words are the best men</a:t>
            </a:r>
            <a:r>
              <a:rPr lang="en-US" sz="2400" b="1" i="1" dirty="0" smtClean="0"/>
              <a:t>."</a:t>
            </a:r>
            <a:r>
              <a:rPr lang="en-US" sz="2400" dirty="0"/>
              <a:t/>
            </a:r>
            <a:br>
              <a:rPr lang="en-US" sz="2400" dirty="0"/>
            </a:br>
            <a:r>
              <a:rPr lang="en-US" sz="2400" dirty="0"/>
              <a:t>― </a:t>
            </a:r>
            <a:r>
              <a:rPr lang="en-US" sz="2400" b="1" dirty="0"/>
              <a:t>William Shakespeare, </a:t>
            </a:r>
            <a:endParaRPr lang="en-US" sz="2400" dirty="0" smtClean="0">
              <a:solidFill>
                <a:schemeClr val="tx1"/>
              </a:solidFill>
            </a:endParaRPr>
          </a:p>
        </p:txBody>
      </p:sp>
    </p:spTree>
    <p:extLst>
      <p:ext uri="{BB962C8B-B14F-4D97-AF65-F5344CB8AC3E}">
        <p14:creationId xmlns:p14="http://schemas.microsoft.com/office/powerpoint/2010/main" val="94550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742" y="0"/>
            <a:ext cx="8911687" cy="1280890"/>
          </a:xfrm>
        </p:spPr>
        <p:txBody>
          <a:bodyPr>
            <a:normAutofit/>
          </a:bodyPr>
          <a:lstStyle/>
          <a:p>
            <a:r>
              <a:rPr lang="en-US" b="1" i="1" dirty="0"/>
              <a:t>4 Types of Business Communication</a:t>
            </a:r>
          </a:p>
        </p:txBody>
      </p:sp>
      <p:sp>
        <p:nvSpPr>
          <p:cNvPr id="6" name="Content Placeholder 5"/>
          <p:cNvSpPr>
            <a:spLocks noGrp="1"/>
          </p:cNvSpPr>
          <p:nvPr>
            <p:ph idx="1"/>
          </p:nvPr>
        </p:nvSpPr>
        <p:spPr>
          <a:xfrm>
            <a:off x="373487" y="1017431"/>
            <a:ext cx="11818513" cy="6265571"/>
          </a:xfrm>
        </p:spPr>
        <p:txBody>
          <a:bodyPr>
            <a:normAutofit/>
          </a:bodyPr>
          <a:lstStyle/>
          <a:p>
            <a:pPr marL="0" indent="0">
              <a:spcBef>
                <a:spcPct val="0"/>
              </a:spcBef>
              <a:buNone/>
            </a:pPr>
            <a:r>
              <a:rPr lang="en-US" sz="4400" b="1" i="1" dirty="0">
                <a:latin typeface="+mj-lt"/>
                <a:ea typeface="+mj-ea"/>
                <a:cs typeface="+mj-cs"/>
              </a:rPr>
              <a:t>1. Upward communication</a:t>
            </a:r>
          </a:p>
          <a:p>
            <a:pPr marL="0" indent="0">
              <a:buNone/>
            </a:pPr>
            <a:r>
              <a:rPr lang="en-US" sz="2400" dirty="0" smtClean="0"/>
              <a:t>	This </a:t>
            </a:r>
            <a:r>
              <a:rPr lang="en-US" sz="2400" dirty="0"/>
              <a:t>type of business communication allows upper management to stay informed about what is happening with the company. </a:t>
            </a:r>
            <a:endParaRPr lang="en-US" sz="2400" dirty="0" smtClean="0"/>
          </a:p>
          <a:p>
            <a:pPr marL="0" indent="0">
              <a:buNone/>
            </a:pPr>
            <a:r>
              <a:rPr lang="en-US" sz="2400" b="1" dirty="0" smtClean="0"/>
              <a:t>Examples</a:t>
            </a:r>
            <a:r>
              <a:rPr lang="en-US" sz="2400" b="1" dirty="0"/>
              <a:t>:</a:t>
            </a:r>
          </a:p>
          <a:p>
            <a:r>
              <a:rPr lang="en-US" sz="2400" dirty="0"/>
              <a:t>Direct report to manager</a:t>
            </a:r>
          </a:p>
          <a:p>
            <a:r>
              <a:rPr lang="en-US" sz="2400" dirty="0"/>
              <a:t>Manager to high-level </a:t>
            </a:r>
            <a:r>
              <a:rPr lang="en-US" sz="2400" dirty="0" smtClean="0"/>
              <a:t>executive</a:t>
            </a:r>
          </a:p>
          <a:p>
            <a:pPr marL="0" indent="0">
              <a:spcBef>
                <a:spcPct val="0"/>
              </a:spcBef>
              <a:buNone/>
            </a:pPr>
            <a:r>
              <a:rPr lang="en-US" sz="4400" b="1" i="1" dirty="0">
                <a:latin typeface="+mj-lt"/>
                <a:ea typeface="+mj-ea"/>
                <a:cs typeface="+mj-cs"/>
              </a:rPr>
              <a:t>2. Downward communication</a:t>
            </a:r>
          </a:p>
          <a:p>
            <a:pPr marL="0" indent="0">
              <a:buNone/>
            </a:pPr>
            <a:r>
              <a:rPr lang="en-US" sz="2400" dirty="0" smtClean="0"/>
              <a:t>	Downward </a:t>
            </a:r>
            <a:r>
              <a:rPr lang="en-US" sz="2400" dirty="0"/>
              <a:t>communication refers to the exchange of information from the top of an organization down to lower levels of the organizational chain of command.</a:t>
            </a:r>
          </a:p>
          <a:p>
            <a:r>
              <a:rPr lang="en-US" sz="2400" b="1" dirty="0"/>
              <a:t>Examples </a:t>
            </a:r>
          </a:p>
          <a:p>
            <a:r>
              <a:rPr lang="en-US" sz="2400" dirty="0"/>
              <a:t>Executive to manager</a:t>
            </a:r>
          </a:p>
          <a:p>
            <a:r>
              <a:rPr lang="en-US" sz="2400" dirty="0"/>
              <a:t>Manager to direct report</a:t>
            </a:r>
          </a:p>
          <a:p>
            <a:endParaRPr lang="en-US" sz="2400" dirty="0"/>
          </a:p>
        </p:txBody>
      </p:sp>
    </p:spTree>
    <p:extLst>
      <p:ext uri="{BB962C8B-B14F-4D97-AF65-F5344CB8AC3E}">
        <p14:creationId xmlns:p14="http://schemas.microsoft.com/office/powerpoint/2010/main" val="2063172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0"/>
            <a:ext cx="11960180" cy="6858000"/>
          </a:xfrm>
        </p:spPr>
        <p:txBody>
          <a:bodyPr>
            <a:normAutofit fontScale="92500" lnSpcReduction="10000"/>
          </a:bodyPr>
          <a:lstStyle/>
          <a:p>
            <a:pPr marL="0" indent="0">
              <a:buNone/>
            </a:pPr>
            <a:r>
              <a:rPr lang="en-US" sz="4400" b="1" i="1" dirty="0">
                <a:latin typeface="+mj-lt"/>
                <a:ea typeface="+mj-ea"/>
                <a:cs typeface="+mj-cs"/>
              </a:rPr>
              <a:t>3. Lateral communication</a:t>
            </a:r>
          </a:p>
          <a:p>
            <a:r>
              <a:rPr lang="en-US" sz="2400" dirty="0"/>
              <a:t>When employees communicate across departments or with peers of equal rank in the organization, this is considered lateral or horizontal communication.</a:t>
            </a:r>
          </a:p>
          <a:p>
            <a:pPr marL="0" indent="0">
              <a:lnSpc>
                <a:spcPct val="150000"/>
              </a:lnSpc>
              <a:buNone/>
            </a:pPr>
            <a:r>
              <a:rPr lang="en-US" sz="2400" b="1" dirty="0" smtClean="0"/>
              <a:t>Examples</a:t>
            </a:r>
            <a:endParaRPr lang="en-US" sz="2400" b="1" dirty="0"/>
          </a:p>
          <a:p>
            <a:pPr>
              <a:lnSpc>
                <a:spcPct val="150000"/>
              </a:lnSpc>
            </a:pPr>
            <a:r>
              <a:rPr lang="en-US" sz="2400" dirty="0"/>
              <a:t>Coworker to coworker</a:t>
            </a:r>
          </a:p>
          <a:p>
            <a:pPr>
              <a:lnSpc>
                <a:spcPct val="150000"/>
              </a:lnSpc>
            </a:pPr>
            <a:r>
              <a:rPr lang="en-US" sz="2400" dirty="0"/>
              <a:t>Manager to </a:t>
            </a:r>
            <a:r>
              <a:rPr lang="en-US" sz="2400" dirty="0" smtClean="0"/>
              <a:t>manager</a:t>
            </a:r>
          </a:p>
          <a:p>
            <a:pPr marL="0" indent="0">
              <a:buNone/>
            </a:pPr>
            <a:r>
              <a:rPr lang="en-US" sz="4400" b="1" i="1" dirty="0">
                <a:latin typeface="+mj-lt"/>
                <a:ea typeface="+mj-ea"/>
                <a:cs typeface="+mj-cs"/>
              </a:rPr>
              <a:t>4. External communication </a:t>
            </a:r>
          </a:p>
          <a:p>
            <a:pPr>
              <a:lnSpc>
                <a:spcPct val="150000"/>
              </a:lnSpc>
            </a:pPr>
            <a:r>
              <a:rPr lang="en-US" sz="2400" dirty="0"/>
              <a:t>External communication deals with the exchange of information from within the organization to parties outside of the organization.</a:t>
            </a:r>
          </a:p>
          <a:p>
            <a:pPr marL="0" indent="0">
              <a:lnSpc>
                <a:spcPct val="150000"/>
              </a:lnSpc>
              <a:buNone/>
            </a:pPr>
            <a:r>
              <a:rPr lang="en-US" sz="2400" b="1" dirty="0" smtClean="0"/>
              <a:t>Examples:</a:t>
            </a:r>
            <a:r>
              <a:rPr lang="en-US" sz="2400" b="1" dirty="0"/>
              <a:t> </a:t>
            </a:r>
          </a:p>
          <a:p>
            <a:pPr>
              <a:lnSpc>
                <a:spcPct val="150000"/>
              </a:lnSpc>
            </a:pPr>
            <a:r>
              <a:rPr lang="en-US" sz="2400" dirty="0"/>
              <a:t>Organization A to Organization B</a:t>
            </a:r>
          </a:p>
          <a:p>
            <a:pPr>
              <a:lnSpc>
                <a:spcPct val="150000"/>
              </a:lnSpc>
            </a:pPr>
            <a:r>
              <a:rPr lang="en-US" sz="2400" dirty="0"/>
              <a:t>Website to </a:t>
            </a:r>
            <a:r>
              <a:rPr lang="en-US" sz="2400" dirty="0" smtClean="0"/>
              <a:t>consumer</a:t>
            </a:r>
            <a:endParaRPr lang="en-US" dirty="0"/>
          </a:p>
          <a:p>
            <a:pPr marL="0" indent="0">
              <a:buNone/>
            </a:pPr>
            <a:endParaRPr lang="en-US" dirty="0"/>
          </a:p>
        </p:txBody>
      </p:sp>
    </p:spTree>
    <p:extLst>
      <p:ext uri="{BB962C8B-B14F-4D97-AF65-F5344CB8AC3E}">
        <p14:creationId xmlns:p14="http://schemas.microsoft.com/office/powerpoint/2010/main" val="185924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272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vt:lpstr>
      <vt:lpstr>Office Theme</vt:lpstr>
      <vt:lpstr>                  Topic:  Business communication                Sir,         Muhammad Zaman Hashmi</vt:lpstr>
      <vt:lpstr>“Think before you speak. Read before you think.”       Fran Lebowitz,</vt:lpstr>
      <vt:lpstr>Communication According Scholars </vt:lpstr>
      <vt:lpstr> why is communication important? </vt:lpstr>
      <vt:lpstr>The communication process </vt:lpstr>
      <vt:lpstr>Communication Process </vt:lpstr>
      <vt:lpstr>Problems in Communication </vt:lpstr>
      <vt:lpstr>4 Types of Business Communication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Business communication                Sir,         Muhammad Zaman Hashmi</dc:title>
  <dc:creator>zareen hashmi</dc:creator>
  <cp:lastModifiedBy>zareen hashmi</cp:lastModifiedBy>
  <cp:revision>4</cp:revision>
  <dcterms:created xsi:type="dcterms:W3CDTF">2022-10-18T11:47:20Z</dcterms:created>
  <dcterms:modified xsi:type="dcterms:W3CDTF">2022-10-21T10:38:46Z</dcterms:modified>
</cp:coreProperties>
</file>