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1" r:id="rId5"/>
    <p:sldId id="260" r:id="rId6"/>
    <p:sldId id="261" r:id="rId7"/>
    <p:sldId id="262" r:id="rId8"/>
    <p:sldId id="263" r:id="rId9"/>
    <p:sldId id="264" r:id="rId10"/>
    <p:sldId id="265" r:id="rId11"/>
    <p:sldId id="267" r:id="rId12"/>
    <p:sldId id="26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1E4D0A-A4B0-479B-85D6-D6F347298C4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374575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4D0A-A4B0-479B-85D6-D6F347298C4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343068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4D0A-A4B0-479B-85D6-D6F347298C4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411435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4D0A-A4B0-479B-85D6-D6F347298C4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412122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E4D0A-A4B0-479B-85D6-D6F347298C4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173061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1E4D0A-A4B0-479B-85D6-D6F347298C4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123680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E4D0A-A4B0-479B-85D6-D6F347298C4B}"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3702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E4D0A-A4B0-479B-85D6-D6F347298C4B}"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429297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E4D0A-A4B0-479B-85D6-D6F347298C4B}"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51927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4D0A-A4B0-479B-85D6-D6F347298C4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208883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4D0A-A4B0-479B-85D6-D6F347298C4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4B91A-B9C7-4B76-A537-B674077E75C6}" type="slidenum">
              <a:rPr lang="en-US" smtClean="0"/>
              <a:t>‹#›</a:t>
            </a:fld>
            <a:endParaRPr lang="en-US"/>
          </a:p>
        </p:txBody>
      </p:sp>
    </p:spTree>
    <p:extLst>
      <p:ext uri="{BB962C8B-B14F-4D97-AF65-F5344CB8AC3E}">
        <p14:creationId xmlns:p14="http://schemas.microsoft.com/office/powerpoint/2010/main" val="38181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E4D0A-A4B0-479B-85D6-D6F347298C4B}"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4B91A-B9C7-4B76-A537-B674077E75C6}" type="slidenum">
              <a:rPr lang="en-US" smtClean="0"/>
              <a:t>‹#›</a:t>
            </a:fld>
            <a:endParaRPr lang="en-US"/>
          </a:p>
        </p:txBody>
      </p:sp>
    </p:spTree>
    <p:extLst>
      <p:ext uri="{BB962C8B-B14F-4D97-AF65-F5344CB8AC3E}">
        <p14:creationId xmlns:p14="http://schemas.microsoft.com/office/powerpoint/2010/main" val="232382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82992"/>
            <a:ext cx="1041256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Letter format &amp; Letter Writing</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1916426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66"/>
            <a:ext cx="10515600" cy="1325563"/>
          </a:xfrm>
        </p:spPr>
        <p:txBody>
          <a:bodyPr/>
          <a:lstStyle/>
          <a:p>
            <a:pPr algn="ctr"/>
            <a:r>
              <a:rPr lang="en-US" b="1" i="1" cap="all" dirty="0" smtClean="0"/>
              <a:t>6. CLOSING</a:t>
            </a:r>
            <a:endParaRPr lang="en-US" b="1" i="1" dirty="0"/>
          </a:p>
        </p:txBody>
      </p:sp>
      <p:sp>
        <p:nvSpPr>
          <p:cNvPr id="3" name="Content Placeholder 2"/>
          <p:cNvSpPr>
            <a:spLocks noGrp="1"/>
          </p:cNvSpPr>
          <p:nvPr>
            <p:ph idx="1"/>
          </p:nvPr>
        </p:nvSpPr>
        <p:spPr>
          <a:xfrm>
            <a:off x="0" y="850006"/>
            <a:ext cx="12192000" cy="6007994"/>
          </a:xfrm>
        </p:spPr>
        <p:txBody>
          <a:bodyPr>
            <a:normAutofit fontScale="92500" lnSpcReduction="20000"/>
          </a:bodyPr>
          <a:lstStyle/>
          <a:p>
            <a:pPr algn="just">
              <a:lnSpc>
                <a:spcPct val="150000"/>
              </a:lnSpc>
            </a:pPr>
            <a:r>
              <a:rPr lang="en-US" dirty="0"/>
              <a:t>The closing begins at the same vertical point as your date and one line after the last body paragraph. </a:t>
            </a:r>
            <a:endParaRPr lang="en-US" dirty="0" smtClean="0"/>
          </a:p>
          <a:p>
            <a:pPr algn="just">
              <a:lnSpc>
                <a:spcPct val="150000"/>
              </a:lnSpc>
            </a:pPr>
            <a:r>
              <a:rPr lang="en-US" dirty="0" smtClean="0"/>
              <a:t>Capitalize </a:t>
            </a:r>
            <a:r>
              <a:rPr lang="en-US" dirty="0"/>
              <a:t>the first word only (for example: Thank you) and leave four lines between the closing and the sender's name for a signature</a:t>
            </a:r>
            <a:r>
              <a:rPr lang="en-US" dirty="0" smtClean="0"/>
              <a:t>.</a:t>
            </a:r>
          </a:p>
          <a:p>
            <a:pPr algn="just">
              <a:lnSpc>
                <a:spcPct val="150000"/>
              </a:lnSpc>
            </a:pPr>
            <a:r>
              <a:rPr lang="en-US" dirty="0" smtClean="0"/>
              <a:t> </a:t>
            </a:r>
            <a:r>
              <a:rPr lang="en-US" dirty="0"/>
              <a:t>If a colon follows the salutation, a comma should follow the closing; otherwise, there is no punctuation after the </a:t>
            </a:r>
            <a:r>
              <a:rPr lang="en-US" dirty="0" smtClean="0"/>
              <a:t>closing.</a:t>
            </a:r>
          </a:p>
          <a:p>
            <a:pPr algn="just">
              <a:lnSpc>
                <a:spcPct val="150000"/>
              </a:lnSpc>
            </a:pPr>
            <a:r>
              <a:rPr lang="en-US" dirty="0" smtClean="0"/>
              <a:t>Conclude your letter and say your goodbyes.</a:t>
            </a:r>
            <a:br>
              <a:rPr lang="en-US" dirty="0" smtClean="0"/>
            </a:br>
            <a:r>
              <a:rPr lang="en-US" dirty="0" smtClean="0"/>
              <a:t>Yours lovingly, Sincerely, Sincerely yours, Regards, Yours truly, and Yours sincerely </a:t>
            </a:r>
          </a:p>
          <a:p>
            <a:pPr algn="just">
              <a:lnSpc>
                <a:spcPct val="150000"/>
              </a:lnSpc>
            </a:pPr>
            <a:r>
              <a:rPr lang="en-US" b="1" dirty="0"/>
              <a:t>Signature: </a:t>
            </a:r>
            <a:r>
              <a:rPr lang="en-US" dirty="0"/>
              <a:t>This is the actual signature of the person the letter is from, which may be different from the person who wrote the letter</a:t>
            </a:r>
            <a:r>
              <a:rPr lang="en-US" dirty="0" smtClean="0"/>
              <a:t>.</a:t>
            </a:r>
            <a:endParaRPr lang="en-US" dirty="0"/>
          </a:p>
        </p:txBody>
      </p:sp>
    </p:spTree>
    <p:extLst>
      <p:ext uri="{BB962C8B-B14F-4D97-AF65-F5344CB8AC3E}">
        <p14:creationId xmlns:p14="http://schemas.microsoft.com/office/powerpoint/2010/main" val="16011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3814029636"/>
              </p:ext>
            </p:extLst>
          </p:nvPr>
        </p:nvGraphicFramePr>
        <p:xfrm>
          <a:off x="0" y="90153"/>
          <a:ext cx="12191999" cy="7223506"/>
        </p:xfrm>
        <a:graphic>
          <a:graphicData uri="http://schemas.openxmlformats.org/drawingml/2006/table">
            <a:tbl>
              <a:tblPr>
                <a:tableStyleId>{5C22544A-7EE6-4342-B048-85BDC9FD1C3A}</a:tableStyleId>
              </a:tblPr>
              <a:tblGrid>
                <a:gridCol w="12191999"/>
              </a:tblGrid>
              <a:tr h="6767848">
                <a:tc>
                  <a:txBody>
                    <a:bodyPr/>
                    <a:lstStyle/>
                    <a:p>
                      <a:pPr marL="0" marR="0" lvl="0" indent="0" algn="ctr" defTabSz="914400" rtl="0" eaLnBrk="1" fontAlgn="auto" latinLnBrk="0" hangingPunct="1">
                        <a:lnSpc>
                          <a:spcPts val="1800"/>
                        </a:lnSpc>
                        <a:spcBef>
                          <a:spcPts val="0"/>
                        </a:spcBef>
                        <a:spcAft>
                          <a:spcPts val="225"/>
                        </a:spcAft>
                        <a:buClrTx/>
                        <a:buSzTx/>
                        <a:buFontTx/>
                        <a:buNone/>
                        <a:tabLst/>
                        <a:defRPr/>
                      </a:pPr>
                      <a:r>
                        <a:rPr lang="en-US" sz="1800" b="1" kern="1200" dirty="0" smtClean="0">
                          <a:solidFill>
                            <a:schemeClr val="dk1"/>
                          </a:solidFill>
                          <a:effectLst/>
                          <a:latin typeface="+mn-lt"/>
                          <a:ea typeface="+mn-ea"/>
                          <a:cs typeface="+mn-cs"/>
                        </a:rPr>
                        <a:t>Formal Letter Writing</a:t>
                      </a:r>
                      <a:endParaRPr lang="en-US" sz="2000" dirty="0" smtClean="0">
                        <a:effectLst/>
                      </a:endParaRPr>
                    </a:p>
                    <a:p>
                      <a:pPr marL="0" marR="0" algn="l">
                        <a:lnSpc>
                          <a:spcPts val="1800"/>
                        </a:lnSpc>
                        <a:spcBef>
                          <a:spcPts val="0"/>
                        </a:spcBef>
                        <a:spcAft>
                          <a:spcPts val="225"/>
                        </a:spcAft>
                      </a:pPr>
                      <a:r>
                        <a:rPr lang="en-US" sz="2000" dirty="0" smtClean="0">
                          <a:effectLst/>
                        </a:rPr>
                        <a:t>Senders </a:t>
                      </a:r>
                      <a:r>
                        <a:rPr lang="en-US" sz="2000" dirty="0">
                          <a:effectLst/>
                        </a:rPr>
                        <a:t>address (with pin code)</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a:t>
                      </a:r>
                      <a:endParaRPr lang="en-US" sz="1800" dirty="0">
                        <a:effectLst/>
                      </a:endParaRPr>
                    </a:p>
                    <a:p>
                      <a:pPr marL="0" marR="0" algn="l">
                        <a:lnSpc>
                          <a:spcPts val="1800"/>
                        </a:lnSpc>
                        <a:spcBef>
                          <a:spcPts val="0"/>
                        </a:spcBef>
                        <a:spcAft>
                          <a:spcPts val="225"/>
                        </a:spcAft>
                      </a:pPr>
                      <a:r>
                        <a:rPr lang="en-US" sz="2000" dirty="0">
                          <a:effectLst/>
                        </a:rPr>
                        <a:t>     Date: ____________</a:t>
                      </a:r>
                      <a:endParaRPr lang="en-US" sz="1800" dirty="0">
                        <a:effectLst/>
                      </a:endParaRPr>
                    </a:p>
                    <a:p>
                      <a:pPr marL="0" marR="0" algn="l">
                        <a:lnSpc>
                          <a:spcPts val="1800"/>
                        </a:lnSpc>
                        <a:spcBef>
                          <a:spcPts val="0"/>
                        </a:spcBef>
                        <a:spcAft>
                          <a:spcPts val="225"/>
                        </a:spcAft>
                      </a:pPr>
                      <a:r>
                        <a:rPr lang="en-US" sz="2000" dirty="0">
                          <a:effectLst/>
                        </a:rPr>
                        <a:t> </a:t>
                      </a:r>
                      <a:endParaRPr lang="en-US" sz="1800" dirty="0">
                        <a:effectLst/>
                      </a:endParaRPr>
                    </a:p>
                    <a:p>
                      <a:pPr marL="0" marR="0" algn="l">
                        <a:lnSpc>
                          <a:spcPts val="1800"/>
                        </a:lnSpc>
                        <a:spcBef>
                          <a:spcPts val="0"/>
                        </a:spcBef>
                        <a:spcAft>
                          <a:spcPts val="225"/>
                        </a:spcAft>
                      </a:pPr>
                      <a:r>
                        <a:rPr lang="en-US" sz="2000" dirty="0">
                          <a:effectLst/>
                        </a:rPr>
                        <a:t>     (Designation of the recipient),</a:t>
                      </a:r>
                      <a:endParaRPr lang="en-US" sz="1800" dirty="0">
                        <a:effectLst/>
                      </a:endParaRPr>
                    </a:p>
                    <a:p>
                      <a:pPr marL="0" marR="0" algn="l">
                        <a:lnSpc>
                          <a:spcPts val="1800"/>
                        </a:lnSpc>
                        <a:spcBef>
                          <a:spcPts val="0"/>
                        </a:spcBef>
                        <a:spcAft>
                          <a:spcPts val="225"/>
                        </a:spcAft>
                      </a:pPr>
                      <a:r>
                        <a:rPr lang="en-US" sz="2000" dirty="0">
                          <a:effectLst/>
                        </a:rPr>
                        <a:t>     (Name of the organization/company),</a:t>
                      </a:r>
                      <a:endParaRPr lang="en-US" sz="1800" dirty="0">
                        <a:effectLst/>
                      </a:endParaRPr>
                    </a:p>
                    <a:p>
                      <a:pPr marL="0" marR="0" algn="l">
                        <a:lnSpc>
                          <a:spcPts val="1800"/>
                        </a:lnSpc>
                        <a:spcBef>
                          <a:spcPts val="0"/>
                        </a:spcBef>
                        <a:spcAft>
                          <a:spcPts val="225"/>
                        </a:spcAft>
                      </a:pPr>
                      <a:r>
                        <a:rPr lang="en-US" sz="2000" dirty="0">
                          <a:effectLst/>
                        </a:rPr>
                        <a:t>     Receiver’s address (with pin code)</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_________________</a:t>
                      </a:r>
                      <a:endParaRPr lang="en-US" sz="1800" dirty="0">
                        <a:effectLst/>
                      </a:endParaRPr>
                    </a:p>
                    <a:p>
                      <a:pPr marL="0" marR="0" algn="l">
                        <a:lnSpc>
                          <a:spcPts val="1800"/>
                        </a:lnSpc>
                        <a:spcBef>
                          <a:spcPts val="0"/>
                        </a:spcBef>
                        <a:spcAft>
                          <a:spcPts val="225"/>
                        </a:spcAft>
                      </a:pPr>
                      <a:r>
                        <a:rPr lang="en-US" sz="2000" dirty="0">
                          <a:effectLst/>
                        </a:rPr>
                        <a:t> </a:t>
                      </a:r>
                      <a:endParaRPr lang="en-US" sz="1800" dirty="0">
                        <a:effectLst/>
                      </a:endParaRPr>
                    </a:p>
                    <a:p>
                      <a:pPr marL="0" marR="0" algn="l">
                        <a:lnSpc>
                          <a:spcPts val="1800"/>
                        </a:lnSpc>
                        <a:spcBef>
                          <a:spcPts val="0"/>
                        </a:spcBef>
                        <a:spcAft>
                          <a:spcPts val="225"/>
                        </a:spcAft>
                      </a:pPr>
                      <a:r>
                        <a:rPr lang="en-US" sz="2000" dirty="0">
                          <a:effectLst/>
                        </a:rPr>
                        <a:t>     Sir/Madam, (Salutation)</a:t>
                      </a:r>
                      <a:endParaRPr lang="en-US" sz="1800" dirty="0">
                        <a:effectLst/>
                      </a:endParaRPr>
                    </a:p>
                    <a:p>
                      <a:pPr marL="0" marR="0" algn="l">
                        <a:lnSpc>
                          <a:spcPts val="1800"/>
                        </a:lnSpc>
                        <a:spcBef>
                          <a:spcPts val="0"/>
                        </a:spcBef>
                        <a:spcAft>
                          <a:spcPts val="225"/>
                        </a:spcAft>
                      </a:pPr>
                      <a:r>
                        <a:rPr lang="en-US" sz="2000" dirty="0">
                          <a:effectLst/>
                        </a:rPr>
                        <a:t> </a:t>
                      </a:r>
                      <a:endParaRPr lang="en-US" sz="1800" dirty="0">
                        <a:effectLst/>
                      </a:endParaRPr>
                    </a:p>
                    <a:p>
                      <a:pPr marL="0" marR="0" algn="l">
                        <a:lnSpc>
                          <a:spcPts val="1800"/>
                        </a:lnSpc>
                        <a:spcBef>
                          <a:spcPts val="0"/>
                        </a:spcBef>
                        <a:spcAft>
                          <a:spcPts val="225"/>
                        </a:spcAft>
                      </a:pPr>
                      <a:r>
                        <a:rPr lang="en-US" sz="2000" dirty="0">
                          <a:effectLst/>
                        </a:rPr>
                        <a:t>     Subject: _____________________________________________.</a:t>
                      </a:r>
                      <a:endParaRPr lang="en-US" sz="1800" dirty="0">
                        <a:effectLst/>
                      </a:endParaRPr>
                    </a:p>
                    <a:p>
                      <a:pPr marL="0" marR="0" algn="l">
                        <a:lnSpc>
                          <a:spcPts val="1800"/>
                        </a:lnSpc>
                        <a:spcBef>
                          <a:spcPts val="0"/>
                        </a:spcBef>
                        <a:spcAft>
                          <a:spcPts val="225"/>
                        </a:spcAft>
                      </a:pPr>
                      <a:r>
                        <a:rPr lang="en-US" sz="2000" dirty="0">
                          <a:effectLst/>
                        </a:rPr>
                        <a:t> </a:t>
                      </a:r>
                      <a:endParaRPr lang="en-US" sz="1800" dirty="0">
                        <a:effectLst/>
                      </a:endParaRPr>
                    </a:p>
                    <a:p>
                      <a:pPr marL="0" marR="0" algn="l">
                        <a:lnSpc>
                          <a:spcPts val="1800"/>
                        </a:lnSpc>
                        <a:spcBef>
                          <a:spcPts val="0"/>
                        </a:spcBef>
                        <a:spcAft>
                          <a:spcPts val="0"/>
                        </a:spcAft>
                      </a:pPr>
                      <a:r>
                        <a:rPr lang="en-US" sz="2000" dirty="0">
                          <a:effectLst/>
                        </a:rPr>
                        <a:t>     BODY</a:t>
                      </a:r>
                      <a:endParaRPr lang="en-US" sz="1800" dirty="0">
                        <a:effectLst/>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000" dirty="0">
                          <a:effectLst/>
                        </a:rPr>
                        <a:t>Paragraph 1: ___________________________________</a:t>
                      </a:r>
                      <a:endParaRPr lang="en-US" sz="1800" dirty="0">
                        <a:effectLst/>
                      </a:endParaRPr>
                    </a:p>
                    <a:p>
                      <a:pPr marL="457200" marR="0" algn="l">
                        <a:lnSpc>
                          <a:spcPts val="1800"/>
                        </a:lnSpc>
                        <a:spcBef>
                          <a:spcPts val="0"/>
                        </a:spcBef>
                        <a:spcAft>
                          <a:spcPts val="225"/>
                        </a:spcAft>
                      </a:pPr>
                      <a:r>
                        <a:rPr lang="en-US" sz="2000" dirty="0">
                          <a:effectLst/>
                        </a:rPr>
                        <a:t>         (Give reasons for writing).</a:t>
                      </a:r>
                      <a:endParaRPr lang="en-US" sz="1800" dirty="0">
                        <a:effectLst/>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000" dirty="0">
                          <a:effectLst/>
                        </a:rPr>
                        <a:t>Paragraph 2: ___________________________________</a:t>
                      </a:r>
                      <a:endParaRPr lang="en-US" sz="1800" dirty="0">
                        <a:effectLst/>
                      </a:endParaRPr>
                    </a:p>
                    <a:p>
                      <a:pPr marL="800100" marR="0" algn="l">
                        <a:lnSpc>
                          <a:spcPts val="1800"/>
                        </a:lnSpc>
                        <a:spcBef>
                          <a:spcPts val="0"/>
                        </a:spcBef>
                        <a:spcAft>
                          <a:spcPts val="225"/>
                        </a:spcAft>
                      </a:pPr>
                      <a:r>
                        <a:rPr lang="en-US" sz="2000" dirty="0">
                          <a:effectLst/>
                        </a:rPr>
                        <a:t>(Explain the details, facts and figures and do not use short forms.)</a:t>
                      </a:r>
                      <a:endParaRPr lang="en-US" sz="1800" dirty="0">
                        <a:effectLst/>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000" dirty="0">
                          <a:effectLst/>
                        </a:rPr>
                        <a:t>Paragraph 3: ______________________________.</a:t>
                      </a:r>
                      <a:endParaRPr lang="en-US" sz="1800" dirty="0">
                        <a:effectLst/>
                      </a:endParaRPr>
                    </a:p>
                    <a:p>
                      <a:pPr marL="800100" marR="0" algn="l">
                        <a:lnSpc>
                          <a:spcPts val="1800"/>
                        </a:lnSpc>
                        <a:spcBef>
                          <a:spcPts val="0"/>
                        </a:spcBef>
                        <a:spcAft>
                          <a:spcPts val="225"/>
                        </a:spcAft>
                      </a:pPr>
                      <a:r>
                        <a:rPr lang="en-US" sz="2000" dirty="0">
                          <a:effectLst/>
                        </a:rPr>
                        <a:t>I look forward to hearing from you soon.</a:t>
                      </a:r>
                      <a:endParaRPr lang="en-US" sz="1800" dirty="0">
                        <a:effectLst/>
                      </a:endParaRPr>
                    </a:p>
                    <a:p>
                      <a:pPr marL="457200" marR="0" algn="l">
                        <a:lnSpc>
                          <a:spcPts val="1800"/>
                        </a:lnSpc>
                        <a:spcBef>
                          <a:spcPts val="0"/>
                        </a:spcBef>
                        <a:spcAft>
                          <a:spcPts val="225"/>
                        </a:spcAft>
                      </a:pPr>
                      <a:r>
                        <a:rPr lang="en-US" sz="2000" dirty="0">
                          <a:effectLst/>
                        </a:rPr>
                        <a:t>        (Concluding remarks/ suggestions/ asking help)</a:t>
                      </a:r>
                      <a:endParaRPr lang="en-US" sz="1800" dirty="0">
                        <a:effectLst/>
                      </a:endParaRPr>
                    </a:p>
                    <a:p>
                      <a:pPr marL="0" marR="0" algn="l">
                        <a:lnSpc>
                          <a:spcPts val="1800"/>
                        </a:lnSpc>
                        <a:spcBef>
                          <a:spcPts val="0"/>
                        </a:spcBef>
                        <a:spcAft>
                          <a:spcPts val="0"/>
                        </a:spcAft>
                      </a:pPr>
                      <a:r>
                        <a:rPr lang="en-US" sz="2000" dirty="0">
                          <a:effectLst/>
                        </a:rPr>
                        <a:t>     Yours sincerely, (Closing salutation)</a:t>
                      </a:r>
                      <a:endParaRPr lang="en-US" sz="1800" dirty="0">
                        <a:effectLst/>
                      </a:endParaRPr>
                    </a:p>
                    <a:p>
                      <a:pPr marL="0" marR="0" algn="l">
                        <a:lnSpc>
                          <a:spcPts val="1800"/>
                        </a:lnSpc>
                        <a:spcBef>
                          <a:spcPts val="0"/>
                        </a:spcBef>
                        <a:spcAft>
                          <a:spcPts val="225"/>
                        </a:spcAft>
                      </a:pPr>
                      <a:r>
                        <a:rPr lang="en-US" sz="2000" dirty="0">
                          <a:effectLst/>
                        </a:rPr>
                        <a:t>     Your name and signature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71464" marR="71464" marT="0" marB="0"/>
                </a:tc>
              </a:tr>
            </a:tbl>
          </a:graphicData>
        </a:graphic>
      </p:graphicFrame>
    </p:spTree>
    <p:extLst>
      <p:ext uri="{BB962C8B-B14F-4D97-AF65-F5344CB8AC3E}">
        <p14:creationId xmlns:p14="http://schemas.microsoft.com/office/powerpoint/2010/main" val="1211002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152"/>
            <a:ext cx="12192000" cy="6767848"/>
          </a:xfrm>
        </p:spPr>
        <p:txBody>
          <a:bodyPr>
            <a:normAutofit fontScale="47500" lnSpcReduction="20000"/>
          </a:bodyPr>
          <a:lstStyle/>
          <a:p>
            <a:pPr marL="0" indent="0" algn="ctr">
              <a:buNone/>
            </a:pPr>
            <a:r>
              <a:rPr lang="en-US" sz="3300" b="1" dirty="0"/>
              <a:t>A sample format for informal letter writing is given below:</a:t>
            </a:r>
            <a:endParaRPr lang="en-US" sz="3300" b="1" dirty="0" smtClean="0"/>
          </a:p>
          <a:p>
            <a:pPr marL="0" indent="0">
              <a:buNone/>
            </a:pPr>
            <a:r>
              <a:rPr lang="en-US" sz="3400" b="1" dirty="0" smtClean="0"/>
              <a:t>Sender’s </a:t>
            </a:r>
            <a:r>
              <a:rPr lang="en-US" sz="3400" b="1" dirty="0"/>
              <a:t>Name &amp; Address</a:t>
            </a:r>
            <a:endParaRPr lang="en-US" sz="3400" dirty="0"/>
          </a:p>
          <a:p>
            <a:pPr marL="0" indent="0">
              <a:buNone/>
            </a:pPr>
            <a:r>
              <a:rPr lang="en-US" sz="3400" dirty="0"/>
              <a:t>__________________</a:t>
            </a:r>
          </a:p>
          <a:p>
            <a:pPr marL="0" indent="0">
              <a:buNone/>
            </a:pPr>
            <a:r>
              <a:rPr lang="en-US" sz="3400" dirty="0"/>
              <a:t>__________________</a:t>
            </a:r>
          </a:p>
          <a:p>
            <a:pPr marL="0" indent="0">
              <a:buNone/>
            </a:pPr>
            <a:r>
              <a:rPr lang="en-US" sz="3400" dirty="0"/>
              <a:t>__________________</a:t>
            </a:r>
          </a:p>
          <a:p>
            <a:pPr marL="0" indent="0">
              <a:buNone/>
            </a:pPr>
            <a:r>
              <a:rPr lang="en-US" sz="3400" dirty="0"/>
              <a:t> </a:t>
            </a:r>
          </a:p>
          <a:p>
            <a:pPr marL="0" indent="0">
              <a:buNone/>
            </a:pPr>
            <a:r>
              <a:rPr lang="en-US" sz="3400" dirty="0"/>
              <a:t>Date _____________</a:t>
            </a:r>
          </a:p>
          <a:p>
            <a:pPr marL="0" indent="0">
              <a:buNone/>
            </a:pPr>
            <a:r>
              <a:rPr lang="en-US" sz="3400" dirty="0"/>
              <a:t> </a:t>
            </a:r>
          </a:p>
          <a:p>
            <a:pPr marL="0" indent="0">
              <a:buNone/>
            </a:pPr>
            <a:r>
              <a:rPr lang="en-US" sz="3400" dirty="0"/>
              <a:t>Dear__________ (Name of the recipient),   (Salutation)</a:t>
            </a:r>
          </a:p>
          <a:p>
            <a:pPr marL="0" indent="0">
              <a:buNone/>
            </a:pPr>
            <a:r>
              <a:rPr lang="en-US" sz="3400" dirty="0"/>
              <a:t> </a:t>
            </a:r>
          </a:p>
          <a:p>
            <a:pPr marL="0" indent="0">
              <a:buNone/>
            </a:pPr>
            <a:r>
              <a:rPr lang="en-US" sz="3400" b="1" dirty="0"/>
              <a:t>BODY</a:t>
            </a:r>
            <a:endParaRPr lang="en-US" sz="3400" dirty="0"/>
          </a:p>
          <a:p>
            <a:pPr marL="0" lvl="0" indent="0">
              <a:buNone/>
            </a:pPr>
            <a:r>
              <a:rPr lang="en-US" sz="3400" dirty="0"/>
              <a:t>Paragraph 1: I hope my letter finds you in good health. ____________________________.</a:t>
            </a:r>
          </a:p>
          <a:p>
            <a:pPr marL="0" indent="0">
              <a:buNone/>
            </a:pPr>
            <a:r>
              <a:rPr lang="en-US" sz="3400" dirty="0"/>
              <a:t>Write about the purpose of writing. You can use an informal tone.)</a:t>
            </a:r>
          </a:p>
          <a:p>
            <a:pPr marL="0" lvl="0" indent="0">
              <a:buNone/>
            </a:pPr>
            <a:r>
              <a:rPr lang="en-US" sz="3400" dirty="0"/>
              <a:t>Paragraph 2: _____________________________________.</a:t>
            </a:r>
          </a:p>
          <a:p>
            <a:pPr marL="0" indent="0">
              <a:buNone/>
            </a:pPr>
            <a:r>
              <a:rPr lang="en-US" sz="3400" dirty="0"/>
              <a:t>(Write in detail about the purpose.)</a:t>
            </a:r>
          </a:p>
          <a:p>
            <a:pPr marL="0" lvl="0" indent="0">
              <a:buNone/>
            </a:pPr>
            <a:r>
              <a:rPr lang="en-US" sz="3400" dirty="0"/>
              <a:t>Paragraph 3: _____________________________________.</a:t>
            </a:r>
          </a:p>
          <a:p>
            <a:pPr marL="0" indent="0">
              <a:buNone/>
            </a:pPr>
            <a:r>
              <a:rPr lang="en-US" sz="3400" dirty="0"/>
              <a:t>(Concluding lines)</a:t>
            </a:r>
          </a:p>
          <a:p>
            <a:pPr marL="0" indent="0">
              <a:buNone/>
            </a:pPr>
            <a:r>
              <a:rPr lang="en-US" sz="3400" dirty="0"/>
              <a:t> </a:t>
            </a:r>
          </a:p>
          <a:p>
            <a:pPr marL="0" indent="0">
              <a:buNone/>
            </a:pPr>
            <a:r>
              <a:rPr lang="en-US" sz="3400" dirty="0"/>
              <a:t>Yours affectionately, (Complimentary closing)</a:t>
            </a:r>
          </a:p>
          <a:p>
            <a:pPr marL="0" indent="0">
              <a:buNone/>
            </a:pPr>
            <a:r>
              <a:rPr lang="en-US" sz="3400" dirty="0"/>
              <a:t> </a:t>
            </a:r>
          </a:p>
          <a:p>
            <a:pPr marL="0" indent="0">
              <a:buNone/>
            </a:pPr>
            <a:r>
              <a:rPr lang="en-US" sz="3400" b="1" dirty="0"/>
              <a:t>Your name</a:t>
            </a:r>
            <a:r>
              <a:rPr lang="en-US" sz="3400" b="1" dirty="0" smtClean="0"/>
              <a:t>.</a:t>
            </a:r>
            <a:endParaRPr lang="en-US" sz="3400" dirty="0"/>
          </a:p>
        </p:txBody>
      </p:sp>
    </p:spTree>
    <p:extLst>
      <p:ext uri="{BB962C8B-B14F-4D97-AF65-F5344CB8AC3E}">
        <p14:creationId xmlns:p14="http://schemas.microsoft.com/office/powerpoint/2010/main" val="710358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2965982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What is Letter?</a:t>
            </a:r>
          </a:p>
        </p:txBody>
      </p:sp>
      <p:sp>
        <p:nvSpPr>
          <p:cNvPr id="3" name="Content Placeholder 2"/>
          <p:cNvSpPr>
            <a:spLocks noGrp="1"/>
          </p:cNvSpPr>
          <p:nvPr>
            <p:ph idx="1"/>
          </p:nvPr>
        </p:nvSpPr>
        <p:spPr>
          <a:xfrm>
            <a:off x="0" y="1004552"/>
            <a:ext cx="12192000" cy="5853448"/>
          </a:xfrm>
        </p:spPr>
        <p:txBody>
          <a:bodyPr/>
          <a:lstStyle/>
          <a:p>
            <a:pPr algn="just">
              <a:lnSpc>
                <a:spcPct val="150000"/>
              </a:lnSpc>
            </a:pPr>
            <a:r>
              <a:rPr lang="en-US" dirty="0"/>
              <a:t>A letter is a written message sent by one person to another. In other words, a letter is a piece of conversation by post</a:t>
            </a:r>
            <a:r>
              <a:rPr lang="en-US" dirty="0" smtClean="0"/>
              <a:t>.</a:t>
            </a:r>
          </a:p>
          <a:p>
            <a:pPr algn="just">
              <a:lnSpc>
                <a:spcPct val="150000"/>
              </a:lnSpc>
            </a:pPr>
            <a:r>
              <a:rPr lang="en-US" dirty="0" smtClean="0"/>
              <a:t> </a:t>
            </a:r>
            <a:r>
              <a:rPr lang="en-US" dirty="0"/>
              <a:t>So, when we transfer any written message through mail, it can be termed as letter</a:t>
            </a:r>
            <a:r>
              <a:rPr lang="en-US" dirty="0" smtClean="0"/>
              <a:t>.</a:t>
            </a:r>
          </a:p>
          <a:p>
            <a:pPr algn="just">
              <a:lnSpc>
                <a:spcPct val="150000"/>
              </a:lnSpc>
            </a:pPr>
            <a:r>
              <a:rPr lang="en-US" i="1" dirty="0"/>
              <a:t>According to </a:t>
            </a:r>
            <a:r>
              <a:rPr lang="en-US" b="1" i="1" dirty="0"/>
              <a:t>Oxford Dictionary</a:t>
            </a:r>
            <a:r>
              <a:rPr lang="en-US" i="1" dirty="0" smtClean="0"/>
              <a:t>,</a:t>
            </a:r>
          </a:p>
          <a:p>
            <a:pPr marL="0" indent="0" algn="just">
              <a:lnSpc>
                <a:spcPct val="150000"/>
              </a:lnSpc>
              <a:buNone/>
            </a:pPr>
            <a:r>
              <a:rPr lang="en-US" i="1" dirty="0"/>
              <a:t>	</a:t>
            </a:r>
            <a:r>
              <a:rPr lang="en-US" i="1" dirty="0" smtClean="0"/>
              <a:t> </a:t>
            </a:r>
            <a:r>
              <a:rPr lang="en-US" i="1" dirty="0"/>
              <a:t>“A letter is a message that is written down or printed on paper and usually put in an envelope and sent to somebody.”</a:t>
            </a:r>
            <a:endParaRPr lang="en-US" dirty="0"/>
          </a:p>
        </p:txBody>
      </p:sp>
    </p:spTree>
    <p:extLst>
      <p:ext uri="{BB962C8B-B14F-4D97-AF65-F5344CB8AC3E}">
        <p14:creationId xmlns:p14="http://schemas.microsoft.com/office/powerpoint/2010/main" val="464765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0"/>
            <a:ext cx="10515600" cy="1325563"/>
          </a:xfrm>
        </p:spPr>
        <p:txBody>
          <a:bodyPr>
            <a:normAutofit/>
          </a:bodyPr>
          <a:lstStyle/>
          <a:p>
            <a:pPr algn="ctr"/>
            <a:r>
              <a:rPr lang="en-US" b="1" i="1" dirty="0"/>
              <a:t>Types of Letter </a:t>
            </a:r>
            <a:r>
              <a:rPr lang="en-US" b="1" i="1" dirty="0" smtClean="0"/>
              <a:t>Writing</a:t>
            </a:r>
            <a:r>
              <a:rPr lang="en-US" b="1" i="1" dirty="0"/>
              <a:t/>
            </a:r>
            <a:br>
              <a:rPr lang="en-US" b="1" i="1" dirty="0"/>
            </a:br>
            <a:endParaRPr lang="en-US" b="1" i="1" dirty="0"/>
          </a:p>
        </p:txBody>
      </p:sp>
      <p:sp>
        <p:nvSpPr>
          <p:cNvPr id="3" name="Content Placeholder 2"/>
          <p:cNvSpPr>
            <a:spLocks noGrp="1"/>
          </p:cNvSpPr>
          <p:nvPr>
            <p:ph idx="1"/>
          </p:nvPr>
        </p:nvSpPr>
        <p:spPr>
          <a:xfrm>
            <a:off x="0" y="695460"/>
            <a:ext cx="12192000" cy="6065948"/>
          </a:xfrm>
        </p:spPr>
        <p:txBody>
          <a:bodyPr>
            <a:normAutofit fontScale="92500" lnSpcReduction="20000"/>
          </a:bodyPr>
          <a:lstStyle/>
          <a:p>
            <a:pPr>
              <a:lnSpc>
                <a:spcPct val="150000"/>
              </a:lnSpc>
            </a:pPr>
            <a:r>
              <a:rPr lang="en-US" dirty="0" smtClean="0"/>
              <a:t>Types </a:t>
            </a:r>
            <a:r>
              <a:rPr lang="en-US" dirty="0"/>
              <a:t>of letter writing are broadly classified into two types: formal letter writing and informal letter writing</a:t>
            </a:r>
            <a:r>
              <a:rPr lang="en-US" dirty="0" smtClean="0"/>
              <a:t>.</a:t>
            </a:r>
          </a:p>
          <a:p>
            <a:pPr marL="0" indent="0">
              <a:lnSpc>
                <a:spcPct val="150000"/>
              </a:lnSpc>
              <a:buNone/>
            </a:pPr>
            <a:r>
              <a:rPr lang="en-US" b="1" dirty="0" smtClean="0"/>
              <a:t>What is </a:t>
            </a:r>
            <a:r>
              <a:rPr lang="en-US" b="1" dirty="0"/>
              <a:t>Formal Letter Writing?</a:t>
            </a:r>
            <a:endParaRPr lang="en-US" dirty="0"/>
          </a:p>
          <a:p>
            <a:pPr>
              <a:lnSpc>
                <a:spcPct val="150000"/>
              </a:lnSpc>
            </a:pPr>
            <a:r>
              <a:rPr lang="en-US" dirty="0"/>
              <a:t>Formal letter writing is used to write letters to business houses, customers, government officials, school/college authorities, editors, colleagues, strangers and </a:t>
            </a:r>
            <a:r>
              <a:rPr lang="en-US" dirty="0" smtClean="0"/>
              <a:t>acquaintances.</a:t>
            </a:r>
          </a:p>
          <a:p>
            <a:pPr>
              <a:lnSpc>
                <a:spcPct val="150000"/>
              </a:lnSpc>
            </a:pPr>
            <a:r>
              <a:rPr lang="en-US" b="1" dirty="0"/>
              <a:t>What is Informal Letter Writing?</a:t>
            </a:r>
            <a:endParaRPr lang="en-US" dirty="0"/>
          </a:p>
          <a:p>
            <a:pPr>
              <a:lnSpc>
                <a:spcPct val="150000"/>
              </a:lnSpc>
            </a:pPr>
            <a:r>
              <a:rPr lang="en-US" dirty="0"/>
              <a:t>Informal letter writing is used to write letters to relatives and friends. </a:t>
            </a:r>
            <a:endParaRPr lang="en-US" dirty="0" smtClean="0"/>
          </a:p>
          <a:p>
            <a:pPr>
              <a:lnSpc>
                <a:spcPct val="150000"/>
              </a:lnSpc>
            </a:pPr>
            <a:r>
              <a:rPr lang="en-US" dirty="0" smtClean="0"/>
              <a:t>Since </a:t>
            </a:r>
            <a:r>
              <a:rPr lang="en-US" dirty="0"/>
              <a:t>such letters are personal in nature. </a:t>
            </a:r>
            <a:endParaRPr lang="en-US" dirty="0" smtClean="0"/>
          </a:p>
          <a:p>
            <a:pPr>
              <a:lnSpc>
                <a:spcPct val="150000"/>
              </a:lnSpc>
            </a:pPr>
            <a:r>
              <a:rPr lang="en-US" dirty="0" smtClean="0"/>
              <a:t>They </a:t>
            </a:r>
            <a:r>
              <a:rPr lang="en-US" dirty="0"/>
              <a:t>should be written in a simple, clear, easy to understand, natural and lively style just as one talks to a friend/relative</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91867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1" y="0"/>
            <a:ext cx="12101849" cy="1325563"/>
          </a:xfrm>
        </p:spPr>
        <p:txBody>
          <a:bodyPr>
            <a:normAutofit/>
          </a:bodyPr>
          <a:lstStyle/>
          <a:p>
            <a:pPr algn="ctr"/>
            <a:r>
              <a:rPr lang="en-US" b="1" i="1" dirty="0" smtClean="0"/>
              <a:t>Types of Informal </a:t>
            </a:r>
            <a:r>
              <a:rPr lang="en-US" b="1" i="1" dirty="0"/>
              <a:t> </a:t>
            </a:r>
            <a:r>
              <a:rPr lang="en-US" b="1" i="1" dirty="0" smtClean="0"/>
              <a:t>and               Formal Letter Writing</a:t>
            </a:r>
            <a:endParaRPr lang="en-US" b="1" i="1" dirty="0"/>
          </a:p>
        </p:txBody>
      </p:sp>
      <p:sp>
        <p:nvSpPr>
          <p:cNvPr id="3" name="Content Placeholder 2"/>
          <p:cNvSpPr>
            <a:spLocks noGrp="1"/>
          </p:cNvSpPr>
          <p:nvPr>
            <p:ph sz="half" idx="1"/>
          </p:nvPr>
        </p:nvSpPr>
        <p:spPr>
          <a:xfrm>
            <a:off x="90151" y="1004552"/>
            <a:ext cx="8229601" cy="5853448"/>
          </a:xfrm>
        </p:spPr>
        <p:txBody>
          <a:bodyPr>
            <a:normAutofit/>
          </a:bodyPr>
          <a:lstStyle/>
          <a:p>
            <a:pPr marL="514350" indent="-514350" algn="just">
              <a:buFont typeface="+mj-lt"/>
              <a:buAutoNum type="arabicPeriod"/>
            </a:pPr>
            <a:r>
              <a:rPr lang="en-US" dirty="0"/>
              <a:t>Personal </a:t>
            </a:r>
            <a:r>
              <a:rPr lang="en-US" dirty="0" smtClean="0"/>
              <a:t>Letter</a:t>
            </a:r>
            <a:r>
              <a:rPr lang="en-US" dirty="0"/>
              <a:t> </a:t>
            </a:r>
            <a:endParaRPr lang="en-US" dirty="0" smtClean="0"/>
          </a:p>
          <a:p>
            <a:pPr marL="514350" indent="-514350" algn="just">
              <a:buFont typeface="+mj-lt"/>
              <a:buAutoNum type="arabicPeriod"/>
            </a:pPr>
            <a:r>
              <a:rPr lang="en-US" dirty="0"/>
              <a:t>Letter inquiring about the </a:t>
            </a:r>
            <a:r>
              <a:rPr lang="en-US" dirty="0" smtClean="0"/>
              <a:t>health</a:t>
            </a:r>
          </a:p>
          <a:p>
            <a:pPr marL="514350" indent="-514350" algn="just">
              <a:buFont typeface="+mj-lt"/>
              <a:buAutoNum type="arabicPeriod"/>
            </a:pPr>
            <a:r>
              <a:rPr lang="en-US" dirty="0" smtClean="0"/>
              <a:t>Letter of invitation</a:t>
            </a:r>
          </a:p>
          <a:p>
            <a:pPr marL="514350" indent="-514350" algn="just">
              <a:buFont typeface="+mj-lt"/>
              <a:buAutoNum type="arabicPeriod"/>
            </a:pPr>
            <a:r>
              <a:rPr lang="en-US" dirty="0"/>
              <a:t>Letter to congratulate</a:t>
            </a:r>
            <a:r>
              <a:rPr lang="en-US" dirty="0" smtClean="0"/>
              <a:t>:</a:t>
            </a:r>
          </a:p>
          <a:p>
            <a:pPr marL="514350" indent="-514350" algn="just">
              <a:buFont typeface="+mj-lt"/>
              <a:buAutoNum type="arabicPeriod"/>
            </a:pPr>
            <a:r>
              <a:rPr lang="en-US" dirty="0"/>
              <a:t>Letter to seek </a:t>
            </a:r>
            <a:r>
              <a:rPr lang="en-US" dirty="0" smtClean="0"/>
              <a:t>help</a:t>
            </a:r>
            <a:endParaRPr lang="en-US" dirty="0"/>
          </a:p>
          <a:p>
            <a:pPr marL="514350" indent="-514350" algn="just">
              <a:buFont typeface="+mj-lt"/>
              <a:buAutoNum type="arabicPeriod"/>
            </a:pPr>
            <a:r>
              <a:rPr lang="en-US" dirty="0"/>
              <a:t>Letter sent along with a personalized </a:t>
            </a:r>
            <a:r>
              <a:rPr lang="en-US" dirty="0" smtClean="0"/>
              <a:t>gift</a:t>
            </a:r>
          </a:p>
          <a:p>
            <a:pPr marL="514350" indent="-514350" algn="just">
              <a:buFont typeface="+mj-lt"/>
              <a:buAutoNum type="arabicPeriod"/>
            </a:pPr>
            <a:r>
              <a:rPr lang="en-US" dirty="0" smtClean="0"/>
              <a:t>Letter written to apologize for a mistake</a:t>
            </a:r>
          </a:p>
          <a:p>
            <a:pPr marL="514350" indent="-514350" algn="just">
              <a:buFont typeface="+mj-lt"/>
              <a:buAutoNum type="arabicPeriod"/>
            </a:pPr>
            <a:r>
              <a:rPr lang="en-US" dirty="0"/>
              <a:t>Letter written to plan a weekend or vacation with </a:t>
            </a:r>
            <a:r>
              <a:rPr lang="en-US" dirty="0" smtClean="0"/>
              <a:t>friends</a:t>
            </a:r>
            <a:r>
              <a:rPr lang="en-US" dirty="0"/>
              <a:t> </a:t>
            </a:r>
            <a:endParaRPr lang="en-US" dirty="0" smtClean="0"/>
          </a:p>
          <a:p>
            <a:pPr marL="514350" indent="-514350" algn="just">
              <a:buFont typeface="+mj-lt"/>
              <a:buAutoNum type="arabicPeriod"/>
            </a:pPr>
            <a:r>
              <a:rPr lang="en-US" dirty="0"/>
              <a:t>Letter to inform about the sudden demise of </a:t>
            </a:r>
            <a:r>
              <a:rPr lang="en-US" dirty="0" smtClean="0"/>
              <a:t>someone</a:t>
            </a:r>
            <a:endParaRPr lang="en-US" dirty="0"/>
          </a:p>
        </p:txBody>
      </p:sp>
      <p:sp>
        <p:nvSpPr>
          <p:cNvPr id="4" name="Content Placeholder 3"/>
          <p:cNvSpPr>
            <a:spLocks noGrp="1"/>
          </p:cNvSpPr>
          <p:nvPr>
            <p:ph sz="half" idx="2"/>
          </p:nvPr>
        </p:nvSpPr>
        <p:spPr>
          <a:xfrm>
            <a:off x="8319752" y="1004552"/>
            <a:ext cx="3872248" cy="5853448"/>
          </a:xfrm>
        </p:spPr>
        <p:txBody>
          <a:bodyPr>
            <a:normAutofit/>
          </a:bodyPr>
          <a:lstStyle/>
          <a:p>
            <a:pPr marL="514350" indent="-514350">
              <a:buFont typeface="+mj-lt"/>
              <a:buAutoNum type="arabicPeriod"/>
            </a:pPr>
            <a:r>
              <a:rPr lang="en-US" dirty="0"/>
              <a:t>Business </a:t>
            </a:r>
            <a:r>
              <a:rPr lang="en-US" dirty="0" smtClean="0"/>
              <a:t>Letter</a:t>
            </a:r>
          </a:p>
          <a:p>
            <a:pPr marL="514350" indent="-514350">
              <a:buFont typeface="+mj-lt"/>
              <a:buAutoNum type="arabicPeriod"/>
            </a:pPr>
            <a:r>
              <a:rPr lang="en-US" dirty="0"/>
              <a:t>Official </a:t>
            </a:r>
            <a:r>
              <a:rPr lang="en-US" dirty="0" smtClean="0"/>
              <a:t>Letter</a:t>
            </a:r>
          </a:p>
          <a:p>
            <a:pPr marL="514350" indent="-514350">
              <a:buFont typeface="+mj-lt"/>
              <a:buAutoNum type="arabicPeriod"/>
            </a:pPr>
            <a:r>
              <a:rPr lang="en-US" dirty="0"/>
              <a:t>Social </a:t>
            </a:r>
            <a:r>
              <a:rPr lang="en-US" dirty="0" smtClean="0"/>
              <a:t>Letter</a:t>
            </a:r>
          </a:p>
          <a:p>
            <a:pPr marL="514350" indent="-514350">
              <a:buFont typeface="+mj-lt"/>
              <a:buAutoNum type="arabicPeriod"/>
            </a:pPr>
            <a:r>
              <a:rPr lang="en-US" dirty="0"/>
              <a:t>Report </a:t>
            </a:r>
            <a:r>
              <a:rPr lang="en-US" dirty="0" smtClean="0"/>
              <a:t>Letter</a:t>
            </a:r>
          </a:p>
          <a:p>
            <a:pPr marL="514350" indent="-514350">
              <a:buFont typeface="+mj-lt"/>
              <a:buAutoNum type="arabicPeriod"/>
            </a:pPr>
            <a:r>
              <a:rPr lang="en-US" dirty="0"/>
              <a:t>Notice </a:t>
            </a:r>
            <a:r>
              <a:rPr lang="en-US" dirty="0" smtClean="0"/>
              <a:t>Letter</a:t>
            </a:r>
          </a:p>
          <a:p>
            <a:pPr marL="514350" indent="-514350">
              <a:buFont typeface="+mj-lt"/>
              <a:buAutoNum type="arabicPeriod"/>
            </a:pPr>
            <a:r>
              <a:rPr lang="en-US" dirty="0"/>
              <a:t>Circular </a:t>
            </a:r>
            <a:r>
              <a:rPr lang="en-US" dirty="0" smtClean="0"/>
              <a:t>Letter</a:t>
            </a:r>
          </a:p>
          <a:p>
            <a:pPr marL="514350" indent="-514350">
              <a:buFont typeface="+mj-lt"/>
              <a:buAutoNum type="arabicPeriod"/>
            </a:pPr>
            <a:r>
              <a:rPr lang="en-US" dirty="0"/>
              <a:t>Order </a:t>
            </a:r>
            <a:r>
              <a:rPr lang="en-US" dirty="0" smtClean="0"/>
              <a:t>Letter</a:t>
            </a:r>
          </a:p>
          <a:p>
            <a:pPr marL="514350" indent="-514350">
              <a:buFont typeface="+mj-lt"/>
              <a:buAutoNum type="arabicPeriod"/>
            </a:pPr>
            <a:r>
              <a:rPr lang="en-US" dirty="0"/>
              <a:t>Complaint </a:t>
            </a:r>
            <a:r>
              <a:rPr lang="en-US" dirty="0" smtClean="0"/>
              <a:t>Letter</a:t>
            </a:r>
          </a:p>
          <a:p>
            <a:pPr marL="514350" indent="-514350">
              <a:buFont typeface="+mj-lt"/>
              <a:buAutoNum type="arabicPeriod"/>
            </a:pPr>
            <a:r>
              <a:rPr lang="en-US" dirty="0" smtClean="0"/>
              <a:t> </a:t>
            </a:r>
            <a:r>
              <a:rPr lang="en-US" dirty="0"/>
              <a:t>Employment Letter</a:t>
            </a:r>
          </a:p>
        </p:txBody>
      </p:sp>
    </p:spTree>
    <p:extLst>
      <p:ext uri="{BB962C8B-B14F-4D97-AF65-F5344CB8AC3E}">
        <p14:creationId xmlns:p14="http://schemas.microsoft.com/office/powerpoint/2010/main" val="429067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534" y="-244698"/>
            <a:ext cx="10515600" cy="1325563"/>
          </a:xfrm>
        </p:spPr>
        <p:txBody>
          <a:bodyPr>
            <a:normAutofit/>
          </a:bodyPr>
          <a:lstStyle/>
          <a:p>
            <a:pPr algn="ctr"/>
            <a:r>
              <a:rPr lang="en-US" sz="5400" b="1" i="1" dirty="0" smtClean="0"/>
              <a:t>Remember it </a:t>
            </a:r>
            <a:endParaRPr lang="en-US" sz="5400"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27279"/>
            <a:ext cx="12202668" cy="5821251"/>
          </a:xfrm>
        </p:spPr>
      </p:pic>
    </p:spTree>
    <p:extLst>
      <p:ext uri="{BB962C8B-B14F-4D97-AF65-F5344CB8AC3E}">
        <p14:creationId xmlns:p14="http://schemas.microsoft.com/office/powerpoint/2010/main" val="413286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0"/>
            <a:ext cx="10515600" cy="1325563"/>
          </a:xfrm>
        </p:spPr>
        <p:txBody>
          <a:bodyPr/>
          <a:lstStyle/>
          <a:p>
            <a:pPr algn="ctr"/>
            <a:r>
              <a:rPr lang="en-US" b="1" i="1" dirty="0"/>
              <a:t>Proper Letter Format</a:t>
            </a:r>
            <a:r>
              <a:rPr lang="en-US" b="1" i="1" dirty="0" smtClean="0"/>
              <a:t>:</a:t>
            </a:r>
            <a:endParaRPr lang="en-US" b="1" i="1" dirty="0"/>
          </a:p>
        </p:txBody>
      </p:sp>
      <p:sp>
        <p:nvSpPr>
          <p:cNvPr id="3" name="Content Placeholder 2"/>
          <p:cNvSpPr>
            <a:spLocks noGrp="1"/>
          </p:cNvSpPr>
          <p:nvPr>
            <p:ph idx="1"/>
          </p:nvPr>
        </p:nvSpPr>
        <p:spPr>
          <a:xfrm>
            <a:off x="0" y="1068946"/>
            <a:ext cx="12192000" cy="5789054"/>
          </a:xfrm>
        </p:spPr>
        <p:txBody>
          <a:bodyPr>
            <a:normAutofit/>
          </a:bodyPr>
          <a:lstStyle/>
          <a:p>
            <a:pPr marL="0" indent="0" algn="just">
              <a:buNone/>
            </a:pPr>
            <a:r>
              <a:rPr lang="en-US" b="1" dirty="0"/>
              <a:t>1. Sender’s Information</a:t>
            </a:r>
          </a:p>
          <a:p>
            <a:pPr algn="just"/>
            <a:r>
              <a:rPr lang="en-US" dirty="0"/>
              <a:t>It’s important to know how to address a business letter properly, especially if you’re expecting a reply</a:t>
            </a:r>
            <a:r>
              <a:rPr lang="en-US" dirty="0" smtClean="0"/>
              <a:t>. </a:t>
            </a:r>
            <a:endParaRPr lang="en-US" dirty="0"/>
          </a:p>
          <a:p>
            <a:pPr marL="0" indent="0" algn="just">
              <a:buNone/>
            </a:pPr>
            <a:r>
              <a:rPr lang="en-US" b="1" dirty="0"/>
              <a:t>What to include and formatting:</a:t>
            </a:r>
            <a:endParaRPr lang="en-US" dirty="0"/>
          </a:p>
          <a:p>
            <a:pPr algn="just"/>
            <a:r>
              <a:rPr lang="en-US" dirty="0"/>
              <a:t>Name</a:t>
            </a:r>
          </a:p>
          <a:p>
            <a:pPr algn="just"/>
            <a:r>
              <a:rPr lang="en-US" dirty="0"/>
              <a:t>Street Address</a:t>
            </a:r>
          </a:p>
          <a:p>
            <a:pPr algn="just"/>
            <a:r>
              <a:rPr lang="en-US" dirty="0"/>
              <a:t>City, </a:t>
            </a:r>
            <a:r>
              <a:rPr lang="en-US" dirty="0" smtClean="0"/>
              <a:t>State, </a:t>
            </a:r>
          </a:p>
          <a:p>
            <a:pPr algn="just"/>
            <a:r>
              <a:rPr lang="en-US" dirty="0" smtClean="0"/>
              <a:t>Country (if not in the same country as your recipient)</a:t>
            </a:r>
          </a:p>
          <a:p>
            <a:pPr algn="just"/>
            <a:r>
              <a:rPr lang="en-US" dirty="0" smtClean="0"/>
              <a:t>Your </a:t>
            </a:r>
            <a:r>
              <a:rPr lang="en-US" dirty="0"/>
              <a:t>Phone Number</a:t>
            </a:r>
          </a:p>
          <a:p>
            <a:pPr algn="just"/>
            <a:r>
              <a:rPr lang="en-US" dirty="0"/>
              <a:t>Your </a:t>
            </a:r>
            <a:r>
              <a:rPr lang="en-US" dirty="0" smtClean="0"/>
              <a:t>Email</a:t>
            </a:r>
          </a:p>
          <a:p>
            <a:pPr marL="0" indent="0" algn="just">
              <a:buNone/>
            </a:pPr>
            <a:r>
              <a:rPr lang="en-US" b="1" dirty="0" smtClean="0"/>
              <a:t>Note: Leave </a:t>
            </a:r>
            <a:r>
              <a:rPr lang="en-US" b="1" dirty="0"/>
              <a:t>an empty line and write the date just below the sender’s address</a:t>
            </a:r>
            <a:endParaRPr lang="en-US" dirty="0"/>
          </a:p>
        </p:txBody>
      </p:sp>
    </p:spTree>
    <p:extLst>
      <p:ext uri="{BB962C8B-B14F-4D97-AF65-F5344CB8AC3E}">
        <p14:creationId xmlns:p14="http://schemas.microsoft.com/office/powerpoint/2010/main" val="2108142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2. Today’s Date</a:t>
            </a:r>
            <a:endParaRPr lang="en-US" i="1" dirty="0"/>
          </a:p>
        </p:txBody>
      </p:sp>
      <p:sp>
        <p:nvSpPr>
          <p:cNvPr id="3" name="Content Placeholder 2"/>
          <p:cNvSpPr>
            <a:spLocks noGrp="1"/>
          </p:cNvSpPr>
          <p:nvPr>
            <p:ph idx="1"/>
          </p:nvPr>
        </p:nvSpPr>
        <p:spPr>
          <a:xfrm>
            <a:off x="154546" y="978794"/>
            <a:ext cx="12037454" cy="5879206"/>
          </a:xfrm>
        </p:spPr>
        <p:txBody>
          <a:bodyPr>
            <a:normAutofit fontScale="92500" lnSpcReduction="10000"/>
          </a:bodyPr>
          <a:lstStyle/>
          <a:p>
            <a:r>
              <a:rPr lang="en-US" dirty="0" smtClean="0"/>
              <a:t>Spell </a:t>
            </a:r>
            <a:r>
              <a:rPr lang="en-US" dirty="0"/>
              <a:t>out the month and include the complete year. Write the month, date, and year </a:t>
            </a:r>
            <a:r>
              <a:rPr lang="en-US" dirty="0" smtClean="0"/>
              <a:t> </a:t>
            </a:r>
          </a:p>
          <a:p>
            <a:r>
              <a:rPr lang="en-US" dirty="0" smtClean="0"/>
              <a:t>Example:  </a:t>
            </a:r>
            <a:r>
              <a:rPr lang="en-US" dirty="0"/>
              <a:t>March 11, </a:t>
            </a:r>
            <a:r>
              <a:rPr lang="en-US" dirty="0" smtClean="0"/>
              <a:t>2022</a:t>
            </a:r>
          </a:p>
          <a:p>
            <a:pPr marL="0" indent="0">
              <a:buNone/>
            </a:pPr>
            <a:r>
              <a:rPr lang="en-US" b="1" dirty="0" smtClean="0"/>
              <a:t>Note: Leave </a:t>
            </a:r>
            <a:r>
              <a:rPr lang="en-US" b="1" dirty="0"/>
              <a:t>another empty line and write the recipient’s title, name, position and address</a:t>
            </a:r>
            <a:endParaRPr lang="en-US" dirty="0"/>
          </a:p>
          <a:p>
            <a:pPr marL="0" indent="0">
              <a:buNone/>
            </a:pPr>
            <a:r>
              <a:rPr lang="en-US" sz="4400" b="1" i="1" dirty="0">
                <a:latin typeface="+mj-lt"/>
                <a:ea typeface="+mj-ea"/>
                <a:cs typeface="+mj-cs"/>
              </a:rPr>
              <a:t>3. Addressee Information </a:t>
            </a:r>
            <a:r>
              <a:rPr lang="en-US" sz="4400" b="1" i="1" dirty="0" smtClean="0">
                <a:latin typeface="+mj-lt"/>
                <a:ea typeface="+mj-ea"/>
                <a:cs typeface="+mj-cs"/>
              </a:rPr>
              <a:t>(Inside </a:t>
            </a:r>
            <a:r>
              <a:rPr lang="en-US" sz="4400" b="1" i="1" dirty="0">
                <a:latin typeface="+mj-lt"/>
                <a:ea typeface="+mj-ea"/>
                <a:cs typeface="+mj-cs"/>
              </a:rPr>
              <a:t>Address)</a:t>
            </a:r>
          </a:p>
          <a:p>
            <a:r>
              <a:rPr lang="en-US" dirty="0"/>
              <a:t>Include the recipient’s information, starting with their name, followed by their job title and complete address. Address the recipient using Ms., Mr., or use any job-appropriate title as necessary</a:t>
            </a:r>
          </a:p>
          <a:p>
            <a:r>
              <a:rPr lang="en-US" dirty="0"/>
              <a:t>Name</a:t>
            </a:r>
          </a:p>
          <a:p>
            <a:r>
              <a:rPr lang="en-US" dirty="0"/>
              <a:t>Job Title</a:t>
            </a:r>
          </a:p>
          <a:p>
            <a:r>
              <a:rPr lang="en-US" dirty="0"/>
              <a:t>Company Street Address</a:t>
            </a:r>
          </a:p>
          <a:p>
            <a:r>
              <a:rPr lang="en-US" dirty="0"/>
              <a:t>City, State, Zip Code</a:t>
            </a:r>
          </a:p>
          <a:p>
            <a:r>
              <a:rPr lang="en-US" dirty="0"/>
              <a:t>Country (optional)</a:t>
            </a:r>
          </a:p>
          <a:p>
            <a:pPr marL="0" indent="0">
              <a:buNone/>
            </a:pPr>
            <a:endParaRPr lang="en-US" dirty="0"/>
          </a:p>
        </p:txBody>
      </p:sp>
    </p:spTree>
    <p:extLst>
      <p:ext uri="{BB962C8B-B14F-4D97-AF65-F5344CB8AC3E}">
        <p14:creationId xmlns:p14="http://schemas.microsoft.com/office/powerpoint/2010/main" val="359987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4. Salutation</a:t>
            </a:r>
            <a:endParaRPr lang="en-US" b="1" i="1" dirty="0"/>
          </a:p>
        </p:txBody>
      </p:sp>
      <p:sp>
        <p:nvSpPr>
          <p:cNvPr id="3" name="Content Placeholder 2"/>
          <p:cNvSpPr>
            <a:spLocks noGrp="1"/>
          </p:cNvSpPr>
          <p:nvPr>
            <p:ph idx="1"/>
          </p:nvPr>
        </p:nvSpPr>
        <p:spPr>
          <a:xfrm>
            <a:off x="0" y="1040014"/>
            <a:ext cx="12067504" cy="5817986"/>
          </a:xfrm>
        </p:spPr>
        <p:txBody>
          <a:bodyPr/>
          <a:lstStyle/>
          <a:p>
            <a:pPr algn="just">
              <a:lnSpc>
                <a:spcPct val="150000"/>
              </a:lnSpc>
            </a:pPr>
            <a:r>
              <a:rPr lang="en-US" b="1" dirty="0"/>
              <a:t>Start the letter with the right salutation</a:t>
            </a:r>
            <a:r>
              <a:rPr lang="en-US" dirty="0"/>
              <a:t>, depending on whether you know the recipient and how well you know them</a:t>
            </a:r>
            <a:r>
              <a:rPr lang="en-US" dirty="0" smtClean="0"/>
              <a:t>.</a:t>
            </a:r>
          </a:p>
          <a:p>
            <a:pPr algn="just">
              <a:lnSpc>
                <a:spcPct val="150000"/>
              </a:lnSpc>
            </a:pPr>
            <a:r>
              <a:rPr lang="en-US" dirty="0" smtClean="0"/>
              <a:t> </a:t>
            </a:r>
            <a:r>
              <a:rPr lang="en-US" dirty="0"/>
              <a:t>In American English, we use a colon after salutations in formal business </a:t>
            </a:r>
            <a:r>
              <a:rPr lang="en-US" dirty="0" smtClean="0"/>
              <a:t>letters.</a:t>
            </a:r>
          </a:p>
          <a:p>
            <a:pPr algn="just">
              <a:lnSpc>
                <a:spcPct val="150000"/>
              </a:lnSpc>
            </a:pPr>
            <a:r>
              <a:rPr lang="en-US" dirty="0" smtClean="0"/>
              <a:t>In </a:t>
            </a:r>
            <a:r>
              <a:rPr lang="en-US" dirty="0"/>
              <a:t>British English, we use a comma. Here are some examples:</a:t>
            </a:r>
          </a:p>
          <a:p>
            <a:pPr algn="just">
              <a:lnSpc>
                <a:spcPct val="150000"/>
              </a:lnSpc>
            </a:pPr>
            <a:r>
              <a:rPr lang="en-US" dirty="0"/>
              <a:t>Dear Ms. Smith: (If you know the recipient’s name.)</a:t>
            </a:r>
          </a:p>
          <a:p>
            <a:pPr algn="just">
              <a:lnSpc>
                <a:spcPct val="150000"/>
              </a:lnSpc>
            </a:pPr>
            <a:r>
              <a:rPr lang="en-US" dirty="0"/>
              <a:t>Dear Jane: (If you know the recipient quite well and call each other by your first names.</a:t>
            </a:r>
          </a:p>
          <a:p>
            <a:endParaRPr lang="en-US" dirty="0"/>
          </a:p>
        </p:txBody>
      </p:sp>
    </p:spTree>
    <p:extLst>
      <p:ext uri="{BB962C8B-B14F-4D97-AF65-F5344CB8AC3E}">
        <p14:creationId xmlns:p14="http://schemas.microsoft.com/office/powerpoint/2010/main" val="1067141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030"/>
            <a:ext cx="10515600" cy="1325563"/>
          </a:xfrm>
        </p:spPr>
        <p:txBody>
          <a:bodyPr/>
          <a:lstStyle/>
          <a:p>
            <a:pPr algn="ctr"/>
            <a:r>
              <a:rPr lang="en-US" b="1" i="1" dirty="0"/>
              <a:t>5. Body </a:t>
            </a:r>
            <a:r>
              <a:rPr lang="en-US" b="1" i="1" dirty="0" smtClean="0"/>
              <a:t>Text</a:t>
            </a:r>
            <a:endParaRPr lang="en-US" b="1" i="1" dirty="0"/>
          </a:p>
        </p:txBody>
      </p:sp>
      <p:sp>
        <p:nvSpPr>
          <p:cNvPr id="3" name="Content Placeholder 2"/>
          <p:cNvSpPr>
            <a:spLocks noGrp="1"/>
          </p:cNvSpPr>
          <p:nvPr>
            <p:ph idx="1"/>
          </p:nvPr>
        </p:nvSpPr>
        <p:spPr>
          <a:xfrm>
            <a:off x="0" y="862884"/>
            <a:ext cx="12192000" cy="5995115"/>
          </a:xfrm>
        </p:spPr>
        <p:txBody>
          <a:bodyPr>
            <a:normAutofit/>
          </a:bodyPr>
          <a:lstStyle/>
          <a:p>
            <a:pPr marL="0" indent="0" algn="just">
              <a:buNone/>
            </a:pPr>
            <a:r>
              <a:rPr lang="en-US" dirty="0" smtClean="0"/>
              <a:t>	The </a:t>
            </a:r>
            <a:r>
              <a:rPr lang="en-US" dirty="0"/>
              <a:t>body of the letter is usually composed of one to three brief paragraphs, each with a specific intent and organized for clarity. </a:t>
            </a:r>
          </a:p>
          <a:p>
            <a:pPr marL="0" indent="0" algn="just">
              <a:buNone/>
            </a:pPr>
            <a:r>
              <a:rPr lang="en-US" sz="4400" b="1" i="1" dirty="0">
                <a:latin typeface="+mj-lt"/>
                <a:ea typeface="+mj-ea"/>
                <a:cs typeface="+mj-cs"/>
              </a:rPr>
              <a:t>Introduction.</a:t>
            </a:r>
            <a:r>
              <a:rPr lang="en-US" dirty="0"/>
              <a:t> Explains the reason for the letter and what you want to achieve with it. If the recipient doesn’t know who you are, you can also mention mutual connections here.</a:t>
            </a:r>
          </a:p>
          <a:p>
            <a:pPr marL="0" indent="0" algn="just">
              <a:buNone/>
            </a:pPr>
            <a:r>
              <a:rPr lang="en-US" sz="4400" b="1" i="1" dirty="0">
                <a:latin typeface="+mj-lt"/>
                <a:ea typeface="+mj-ea"/>
                <a:cs typeface="+mj-cs"/>
              </a:rPr>
              <a:t>Second paragraph. </a:t>
            </a:r>
            <a:r>
              <a:rPr lang="en-US" dirty="0"/>
              <a:t>Gives more detail about your request</a:t>
            </a:r>
            <a:r>
              <a:rPr lang="en-US" b="1" dirty="0"/>
              <a:t>, </a:t>
            </a:r>
            <a:r>
              <a:rPr lang="en-US" dirty="0"/>
              <a:t>such as the steps you’ve taken or fees paid. In case of marketing or job application letters, the second paragraph is where you’ll sell the product you’re promoting or your application.</a:t>
            </a:r>
          </a:p>
          <a:p>
            <a:pPr marL="0" indent="0" algn="just">
              <a:buNone/>
            </a:pPr>
            <a:r>
              <a:rPr lang="en-US" sz="4400" b="1" i="1" dirty="0">
                <a:latin typeface="+mj-lt"/>
                <a:ea typeface="+mj-ea"/>
                <a:cs typeface="+mj-cs"/>
              </a:rPr>
              <a:t>Third paragraph.</a:t>
            </a:r>
            <a:r>
              <a:rPr lang="en-US" dirty="0"/>
              <a:t> Optional and is included in situations where the second paragraph isn’t enough to explain the situation in full. </a:t>
            </a:r>
          </a:p>
          <a:p>
            <a:pPr algn="just"/>
            <a:endParaRPr lang="en-US" dirty="0"/>
          </a:p>
        </p:txBody>
      </p:sp>
    </p:spTree>
    <p:extLst>
      <p:ext uri="{BB962C8B-B14F-4D97-AF65-F5344CB8AC3E}">
        <p14:creationId xmlns:p14="http://schemas.microsoft.com/office/powerpoint/2010/main" val="95633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494</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vt:lpstr>
      <vt:lpstr>Office Theme</vt:lpstr>
      <vt:lpstr>                  Topic: Letter format &amp; Letter Writing               Sir,         Muhammad Zaman Hashmi</vt:lpstr>
      <vt:lpstr>What is Letter?</vt:lpstr>
      <vt:lpstr>Types of Letter Writing </vt:lpstr>
      <vt:lpstr>Types of Informal  and               Formal Letter Writing</vt:lpstr>
      <vt:lpstr>Remember it </vt:lpstr>
      <vt:lpstr>Proper Letter Format:</vt:lpstr>
      <vt:lpstr>2. Today’s Date</vt:lpstr>
      <vt:lpstr>4. Salutation</vt:lpstr>
      <vt:lpstr>5. Body Text</vt:lpstr>
      <vt:lpstr>6. CLOSING</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Letter format &amp; Letter Writing               Sir,         Muhammad Zaman Hashmi</dc:title>
  <dc:creator>zareen hashmi</dc:creator>
  <cp:lastModifiedBy>zareen hashmi</cp:lastModifiedBy>
  <cp:revision>16</cp:revision>
  <dcterms:created xsi:type="dcterms:W3CDTF">2022-10-18T12:59:20Z</dcterms:created>
  <dcterms:modified xsi:type="dcterms:W3CDTF">2022-10-21T10:38:57Z</dcterms:modified>
</cp:coreProperties>
</file>