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323" r:id="rId2"/>
    <p:sldId id="324" r:id="rId3"/>
    <p:sldId id="325" r:id="rId4"/>
    <p:sldId id="326" r:id="rId5"/>
    <p:sldId id="327" r:id="rId6"/>
    <p:sldId id="328" r:id="rId7"/>
    <p:sldId id="329" r:id="rId8"/>
    <p:sldId id="331" r:id="rId9"/>
    <p:sldId id="287"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30" r:id="rId35"/>
    <p:sldId id="313" r:id="rId36"/>
    <p:sldId id="314" r:id="rId37"/>
    <p:sldId id="315" r:id="rId38"/>
    <p:sldId id="316" r:id="rId39"/>
    <p:sldId id="317" r:id="rId40"/>
    <p:sldId id="318" r:id="rId41"/>
    <p:sldId id="319" r:id="rId42"/>
    <p:sldId id="320" r:id="rId43"/>
    <p:sldId id="32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0DE593-F26A-443E-AB1B-CC51C381714A}"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387E-2D66-4A4D-9D80-16C61F322EB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14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DE593-F26A-443E-AB1B-CC51C381714A}"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355899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DE593-F26A-443E-AB1B-CC51C381714A}"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261971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DE593-F26A-443E-AB1B-CC51C381714A}"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64199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DE593-F26A-443E-AB1B-CC51C381714A}"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387E-2D66-4A4D-9D80-16C61F322EB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20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0DE593-F26A-443E-AB1B-CC51C381714A}"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233220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0DE593-F26A-443E-AB1B-CC51C381714A}"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299966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0DE593-F26A-443E-AB1B-CC51C381714A}"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61411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0DE593-F26A-443E-AB1B-CC51C381714A}" type="datetimeFigureOut">
              <a:rPr lang="en-US" smtClean="0"/>
              <a:t>1/27/2017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2084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00DE593-F26A-443E-AB1B-CC51C381714A}" type="datetimeFigureOut">
              <a:rPr lang="en-US" smtClean="0"/>
              <a:t>1/27/2017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FA387E-2D66-4A4D-9D80-16C61F322EBD}" type="slidenum">
              <a:rPr lang="en-US" smtClean="0"/>
              <a:t>‹#›</a:t>
            </a:fld>
            <a:endParaRPr lang="en-US"/>
          </a:p>
        </p:txBody>
      </p:sp>
    </p:spTree>
    <p:extLst>
      <p:ext uri="{BB962C8B-B14F-4D97-AF65-F5344CB8AC3E}">
        <p14:creationId xmlns:p14="http://schemas.microsoft.com/office/powerpoint/2010/main" val="40421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DE593-F26A-443E-AB1B-CC51C381714A}"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A387E-2D66-4A4D-9D80-16C61F322EBD}" type="slidenum">
              <a:rPr lang="en-US" smtClean="0"/>
              <a:t>‹#›</a:t>
            </a:fld>
            <a:endParaRPr lang="en-US"/>
          </a:p>
        </p:txBody>
      </p:sp>
    </p:spTree>
    <p:extLst>
      <p:ext uri="{BB962C8B-B14F-4D97-AF65-F5344CB8AC3E}">
        <p14:creationId xmlns:p14="http://schemas.microsoft.com/office/powerpoint/2010/main" val="301411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00DE593-F26A-443E-AB1B-CC51C381714A}" type="datetimeFigureOut">
              <a:rPr lang="en-US" smtClean="0"/>
              <a:t>1/27/2017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FA387E-2D66-4A4D-9D80-16C61F322EB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81932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rPr>
              <a:t>KHULFA-E-RASHIDEEN</a:t>
            </a:r>
            <a:endParaRPr lang="en-US" b="1"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2530415" y="1846263"/>
            <a:ext cx="4127620" cy="4022725"/>
          </a:xfrm>
          <a:prstGeom prst="rect">
            <a:avLst/>
          </a:prstGeom>
        </p:spPr>
      </p:pic>
    </p:spTree>
    <p:extLst>
      <p:ext uri="{BB962C8B-B14F-4D97-AF65-F5344CB8AC3E}">
        <p14:creationId xmlns:p14="http://schemas.microsoft.com/office/powerpoint/2010/main" val="17112844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077200" cy="4154984"/>
          </a:xfrm>
          <a:prstGeom prst="rect">
            <a:avLst/>
          </a:prstGeom>
          <a:noFill/>
        </p:spPr>
        <p:txBody>
          <a:bodyPr wrap="square" rtlCol="0">
            <a:spAutoFit/>
          </a:bodyPr>
          <a:lstStyle/>
          <a:p>
            <a:pPr>
              <a:buFont typeface="Arial" pitchFamily="34" charset="0"/>
              <a:buChar char="•"/>
            </a:pPr>
            <a:r>
              <a:rPr lang="en-US" sz="2400" b="1" dirty="0">
                <a:latin typeface="Calibri" pitchFamily="34" charset="0"/>
              </a:rPr>
              <a:t>Abu bakar was taken to kabba in his young age and was </a:t>
            </a:r>
            <a:r>
              <a:rPr lang="en-US" sz="2400" b="1" dirty="0" smtClean="0">
                <a:latin typeface="Calibri" pitchFamily="34" charset="0"/>
              </a:rPr>
              <a:t>dedicated to </a:t>
            </a:r>
            <a:r>
              <a:rPr lang="en-US" sz="2400" b="1" dirty="0">
                <a:latin typeface="Calibri" pitchFamily="34" charset="0"/>
              </a:rPr>
              <a:t>Gods and named about ka’abah</a:t>
            </a:r>
            <a:r>
              <a:rPr lang="en-US" sz="2400" b="1" dirty="0" smtClean="0">
                <a:latin typeface="Calibri" pitchFamily="34" charset="0"/>
              </a:rPr>
              <a:t>.</a:t>
            </a:r>
          </a:p>
          <a:p>
            <a:pPr>
              <a:buFont typeface="Arial" pitchFamily="34" charset="0"/>
              <a:buChar char="•"/>
            </a:pPr>
            <a:endParaRPr lang="en-US" sz="2400" b="1" dirty="0">
              <a:latin typeface="Calibri" pitchFamily="34" charset="0"/>
            </a:endParaRPr>
          </a:p>
          <a:p>
            <a:pPr>
              <a:buFont typeface="Arial" pitchFamily="34" charset="0"/>
              <a:buChar char="•"/>
            </a:pPr>
            <a:r>
              <a:rPr lang="en-US" sz="2400" b="1" dirty="0">
                <a:latin typeface="Calibri" pitchFamily="34" charset="0"/>
              </a:rPr>
              <a:t>When Holy Prophet passed away the entire community was in </a:t>
            </a:r>
            <a:r>
              <a:rPr lang="en-US" sz="2400" b="1" dirty="0" smtClean="0">
                <a:latin typeface="Calibri" pitchFamily="34" charset="0"/>
              </a:rPr>
              <a:t>confusion </a:t>
            </a:r>
            <a:r>
              <a:rPr lang="en-US" sz="2400" b="1" dirty="0">
                <a:latin typeface="Calibri" pitchFamily="34" charset="0"/>
              </a:rPr>
              <a:t>but Abu Bakar </a:t>
            </a:r>
            <a:r>
              <a:rPr lang="en-US" sz="2400" b="1" dirty="0" smtClean="0">
                <a:latin typeface="Calibri" pitchFamily="34" charset="0"/>
              </a:rPr>
              <a:t>exercised </a:t>
            </a:r>
            <a:r>
              <a:rPr lang="en-US" sz="2400" b="1" dirty="0">
                <a:latin typeface="Calibri" pitchFamily="34" charset="0"/>
              </a:rPr>
              <a:t>remarkable self </a:t>
            </a:r>
            <a:r>
              <a:rPr lang="en-US" sz="2400" b="1" dirty="0" smtClean="0">
                <a:latin typeface="Calibri" pitchFamily="34" charset="0"/>
              </a:rPr>
              <a:t>on lid </a:t>
            </a:r>
            <a:r>
              <a:rPr lang="en-US" sz="2400" b="1" dirty="0">
                <a:latin typeface="Calibri" pitchFamily="34" charset="0"/>
              </a:rPr>
              <a:t>and resolved the crisis</a:t>
            </a:r>
            <a:r>
              <a:rPr lang="en-US" sz="2400" b="1" dirty="0" smtClean="0">
                <a:latin typeface="Calibri" pitchFamily="34" charset="0"/>
              </a:rPr>
              <a:t>. He </a:t>
            </a:r>
            <a:r>
              <a:rPr lang="en-US" sz="2400" b="1" dirty="0">
                <a:latin typeface="Calibri" pitchFamily="34" charset="0"/>
              </a:rPr>
              <a:t>declared “He who worshipped Muhammad let him know that Muhammad being a mortal is dead he who worship Allah of Muhammad let him know that he lives forever</a:t>
            </a:r>
            <a:r>
              <a:rPr lang="en-US" sz="2400" b="1" dirty="0" smtClean="0">
                <a:latin typeface="Calibri" pitchFamily="34" charset="0"/>
              </a:rPr>
              <a:t>.”</a:t>
            </a:r>
          </a:p>
          <a:p>
            <a:pPr>
              <a:buFont typeface="Arial" pitchFamily="34" charset="0"/>
              <a:buChar char="•"/>
            </a:pPr>
            <a:endParaRPr lang="en-US" sz="2400" b="1" dirty="0">
              <a:latin typeface="Calibri" pitchFamily="34" charset="0"/>
            </a:endParaRPr>
          </a:p>
          <a:p>
            <a:pPr>
              <a:buFont typeface="Arial" pitchFamily="34" charset="0"/>
              <a:buChar char="•"/>
            </a:pPr>
            <a:endParaRPr lang="en-US" sz="2400" b="1"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620000" cy="4154984"/>
          </a:xfrm>
          <a:prstGeom prst="rect">
            <a:avLst/>
          </a:prstGeom>
          <a:noFill/>
        </p:spPr>
        <p:txBody>
          <a:bodyPr wrap="square" rtlCol="0">
            <a:spAutoFit/>
          </a:bodyPr>
          <a:lstStyle/>
          <a:p>
            <a:r>
              <a:rPr lang="en-US" sz="3600" b="1" dirty="0"/>
              <a:t>ELECTION AS KHALIFAT (632-634</a:t>
            </a:r>
            <a:r>
              <a:rPr lang="en-US" sz="3600" b="1" dirty="0" smtClean="0"/>
              <a:t>):</a:t>
            </a:r>
          </a:p>
          <a:p>
            <a:endParaRPr lang="en-US" sz="3600" b="1" dirty="0" smtClean="0"/>
          </a:p>
          <a:p>
            <a:pPr>
              <a:buFont typeface="Arial" pitchFamily="34" charset="0"/>
              <a:buChar char="•"/>
            </a:pPr>
            <a:r>
              <a:rPr lang="en-US" sz="2400" b="1" dirty="0" smtClean="0"/>
              <a:t>Immediately </a:t>
            </a:r>
            <a:r>
              <a:rPr lang="en-US" sz="2400" b="1" dirty="0"/>
              <a:t>after the death of Prophet Muslim community was confused to elect a Muslim leader after Prophet .According to Arabs customs the office should be in control of Quraish</a:t>
            </a:r>
            <a:r>
              <a:rPr lang="en-US" sz="2400" b="1" dirty="0" smtClean="0"/>
              <a:t>.</a:t>
            </a:r>
          </a:p>
          <a:p>
            <a:endParaRPr lang="en-US" sz="2400" b="1" dirty="0" smtClean="0"/>
          </a:p>
          <a:p>
            <a:pPr>
              <a:buFont typeface="Arial" pitchFamily="34" charset="0"/>
              <a:buChar char="•"/>
            </a:pPr>
            <a:r>
              <a:rPr lang="en-US" sz="2400" b="1" dirty="0" smtClean="0"/>
              <a:t>Prophet </a:t>
            </a:r>
            <a:r>
              <a:rPr lang="en-US" sz="2400" b="1" dirty="0"/>
              <a:t>was fully aware of Abu Bakar’s eminent qualities Abdullah Bin Masud reported him as saying “If I were to take Abu Bakar but he is my brother and successor</a:t>
            </a:r>
            <a:r>
              <a:rPr lang="en-US" sz="2400" b="1" dirty="0" smtClean="0"/>
              <a:t>.’</a:t>
            </a:r>
            <a:endParaRPr lang="en-US" sz="2400" b="1" dirty="0"/>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normAutofit fontScale="90000"/>
          </a:bodyPr>
          <a:lstStyle/>
          <a:p>
            <a:r>
              <a:rPr lang="en-US" b="1" dirty="0">
                <a:solidFill>
                  <a:schemeClr val="tx1"/>
                </a:solidFill>
              </a:rPr>
              <a:t>PROBLEMS FACED BY ABU BAKAR DURING HIS KHILAFAT</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600" dirty="0"/>
              <a:t>Abu Bakar was </a:t>
            </a:r>
            <a:r>
              <a:rPr lang="en-US" sz="3600" dirty="0" smtClean="0"/>
              <a:t>confronted </a:t>
            </a:r>
            <a:r>
              <a:rPr lang="en-US" sz="3600" dirty="0"/>
              <a:t>with many problems when he assumed the office of </a:t>
            </a:r>
            <a:r>
              <a:rPr lang="en-US" sz="3600" dirty="0" smtClean="0"/>
              <a:t>khalifa.</a:t>
            </a:r>
          </a:p>
          <a:p>
            <a:r>
              <a:rPr lang="en-US" sz="3600" dirty="0"/>
              <a:t>The </a:t>
            </a:r>
            <a:r>
              <a:rPr lang="en-US" sz="3600" dirty="0" smtClean="0"/>
              <a:t>newly </a:t>
            </a:r>
            <a:r>
              <a:rPr lang="en-US" sz="3600" dirty="0"/>
              <a:t>establish </a:t>
            </a:r>
            <a:r>
              <a:rPr lang="en-US" sz="3600" dirty="0" smtClean="0"/>
              <a:t>Muslim </a:t>
            </a:r>
            <a:r>
              <a:rPr lang="en-US" sz="3600" dirty="0"/>
              <a:t>state faced many </a:t>
            </a:r>
            <a:r>
              <a:rPr lang="en-US" sz="3600" dirty="0" smtClean="0"/>
              <a:t>serious </a:t>
            </a:r>
            <a:r>
              <a:rPr lang="en-US" sz="3600" dirty="0"/>
              <a:t>challenges for instance people refuse to pay zakat and the </a:t>
            </a:r>
            <a:r>
              <a:rPr lang="en-US" sz="3600" dirty="0" smtClean="0"/>
              <a:t>apostasy movement.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90600"/>
            <a:ext cx="7543800" cy="1524000"/>
          </a:xfrm>
        </p:spPr>
        <p:txBody>
          <a:bodyPr>
            <a:normAutofit/>
          </a:bodyPr>
          <a:lstStyle/>
          <a:p>
            <a:pPr algn="l"/>
            <a:r>
              <a:rPr lang="en-US" b="1" i="1" u="sng" dirty="0">
                <a:effectLst>
                  <a:outerShdw blurRad="38100" dist="38100" dir="2700000" algn="tl">
                    <a:srgbClr val="000000">
                      <a:alpha val="43137"/>
                    </a:srgbClr>
                  </a:outerShdw>
                </a:effectLst>
              </a:rPr>
              <a:t>First man to accept </a:t>
            </a:r>
            <a:r>
              <a:rPr lang="en-US" b="1" i="1" u="sng" dirty="0" smtClean="0">
                <a:effectLst>
                  <a:outerShdw blurRad="38100" dist="38100" dir="2700000" algn="tl">
                    <a:srgbClr val="000000">
                      <a:alpha val="43137"/>
                    </a:srgbClr>
                  </a:outerShdw>
                </a:effectLst>
              </a:rPr>
              <a:t>Islam</a:t>
            </a:r>
            <a:r>
              <a:rPr lang="en-US" b="1" dirty="0" smtClean="0"/>
              <a:t>:</a:t>
            </a:r>
            <a:r>
              <a:rPr lang="en-US" dirty="0"/>
              <a:t/>
            </a:r>
            <a:br>
              <a:rPr lang="en-US" dirty="0"/>
            </a:br>
            <a:endParaRPr lang="en-US" dirty="0"/>
          </a:p>
        </p:txBody>
      </p:sp>
      <p:sp>
        <p:nvSpPr>
          <p:cNvPr id="3" name="Content Placeholder 2"/>
          <p:cNvSpPr>
            <a:spLocks noGrp="1"/>
          </p:cNvSpPr>
          <p:nvPr>
            <p:ph idx="1"/>
          </p:nvPr>
        </p:nvSpPr>
        <p:spPr>
          <a:xfrm>
            <a:off x="822959" y="2590800"/>
            <a:ext cx="7543801" cy="3278294"/>
          </a:xfrm>
        </p:spPr>
        <p:txBody>
          <a:bodyPr>
            <a:noAutofit/>
          </a:bodyPr>
          <a:lstStyle/>
          <a:p>
            <a:r>
              <a:rPr lang="en-US" b="1" dirty="0"/>
              <a:t>Hazrat Abu Bakr was a firm friend of the Holy Prophet and knew him better than any other man. His honesty, nobility, truthfulness and trustworthiness, had great attraction for Abu </a:t>
            </a:r>
            <a:r>
              <a:rPr lang="en-US" b="1" dirty="0" smtClean="0"/>
              <a:t>Bakr.</a:t>
            </a:r>
          </a:p>
          <a:p>
            <a:r>
              <a:rPr lang="en-US" b="1" dirty="0"/>
              <a:t>When the Holy Prophet (Sallallahu '</a:t>
            </a:r>
            <a:r>
              <a:rPr lang="en-US" b="1" dirty="0" err="1"/>
              <a:t>alaihi</a:t>
            </a:r>
            <a:r>
              <a:rPr lang="en-US" b="1" dirty="0"/>
              <a:t> WA Sallam) disclosed to him secretly about the revelation of Allah, Abu Bakr accepted it immediately without having the slightest </a:t>
            </a:r>
            <a:r>
              <a:rPr lang="en-US" b="1" dirty="0" smtClean="0"/>
              <a:t>doubt.</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687763"/>
          </a:xfrm>
        </p:spPr>
        <p:txBody>
          <a:bodyPr/>
          <a:lstStyle/>
          <a:p>
            <a:r>
              <a:rPr lang="en-US" dirty="0"/>
              <a:t>The Holy Prophet (Sallallahu '</a:t>
            </a:r>
            <a:r>
              <a:rPr lang="en-US" dirty="0" err="1"/>
              <a:t>alaihi</a:t>
            </a:r>
            <a:r>
              <a:rPr lang="en-US" dirty="0"/>
              <a:t> wa Sallam) once spoke about this</a:t>
            </a:r>
            <a:r>
              <a:rPr lang="en-US" dirty="0" smtClean="0"/>
              <a:t>’’:</a:t>
            </a:r>
          </a:p>
          <a:p>
            <a:pPr>
              <a:buNone/>
            </a:pPr>
            <a:endParaRPr lang="en-US" dirty="0" smtClean="0"/>
          </a:p>
          <a:p>
            <a:pPr algn="ctr">
              <a:buNone/>
            </a:pPr>
            <a:r>
              <a:rPr lang="en-US" b="1" dirty="0" smtClean="0">
                <a:latin typeface="Baskerville Old Face" pitchFamily="18" charset="0"/>
              </a:rPr>
              <a:t>“When </a:t>
            </a:r>
            <a:r>
              <a:rPr lang="en-US" b="1" dirty="0">
                <a:latin typeface="Baskerville Old Face" pitchFamily="18" charset="0"/>
              </a:rPr>
              <a:t>I invited people towards Allah, everybody thought over it and hesitated, at least for a while, except Abu Bakr who accepted my call the moment I put it before him, and he did not hesitate even for a </a:t>
            </a:r>
            <a:r>
              <a:rPr lang="en-US" b="1" dirty="0" smtClean="0">
                <a:latin typeface="Baskerville Old Face" pitchFamily="18" charset="0"/>
              </a:rPr>
              <a:t>moment”</a:t>
            </a:r>
            <a:endParaRPr lang="en-US" b="1" dirty="0">
              <a:latin typeface="Baskerville Old Face"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81000"/>
            <a:ext cx="7543800" cy="1981200"/>
          </a:xfrm>
        </p:spPr>
        <p:txBody>
          <a:bodyPr>
            <a:normAutofit/>
          </a:bodyPr>
          <a:lstStyle/>
          <a:p>
            <a:pPr algn="l"/>
            <a:r>
              <a:rPr lang="en-US" b="1" i="1" u="sng" dirty="0" smtClean="0">
                <a:effectLst>
                  <a:outerShdw blurRad="38100" dist="38100" dir="2700000" algn="tl">
                    <a:srgbClr val="000000">
                      <a:alpha val="43137"/>
                    </a:srgbClr>
                  </a:outerShdw>
                </a:effectLst>
              </a:rPr>
              <a:t>Invitation </a:t>
            </a:r>
            <a:r>
              <a:rPr lang="en-US" b="1" i="1" u="sng" dirty="0">
                <a:effectLst>
                  <a:outerShdw blurRad="38100" dist="38100" dir="2700000" algn="tl">
                    <a:srgbClr val="000000">
                      <a:alpha val="43137"/>
                    </a:srgbClr>
                  </a:outerShdw>
                </a:effectLst>
              </a:rPr>
              <a:t>towards Allah:</a:t>
            </a:r>
            <a:r>
              <a:rPr lang="en-US" dirty="0"/>
              <a:t/>
            </a:r>
            <a:br>
              <a:rPr lang="en-US" dirty="0"/>
            </a:br>
            <a:endParaRPr lang="en-US" dirty="0"/>
          </a:p>
        </p:txBody>
      </p:sp>
      <p:sp>
        <p:nvSpPr>
          <p:cNvPr id="3" name="Content Placeholder 2"/>
          <p:cNvSpPr>
            <a:spLocks noGrp="1"/>
          </p:cNvSpPr>
          <p:nvPr>
            <p:ph idx="1"/>
          </p:nvPr>
        </p:nvSpPr>
        <p:spPr>
          <a:xfrm>
            <a:off x="457200" y="2514600"/>
            <a:ext cx="8229600" cy="3611563"/>
          </a:xfrm>
        </p:spPr>
        <p:txBody>
          <a:bodyPr/>
          <a:lstStyle/>
          <a:p>
            <a:r>
              <a:rPr lang="en-US" b="1" dirty="0"/>
              <a:t>As soon as he had accepted Islam he started the work of </a:t>
            </a:r>
            <a:r>
              <a:rPr lang="en-US" b="1" dirty="0" err="1"/>
              <a:t>Da'wat</a:t>
            </a:r>
            <a:r>
              <a:rPr lang="en-US" b="1" dirty="0"/>
              <a:t> (Invitation towards Allah) first secretly and then openly when it was so allowed by </a:t>
            </a:r>
            <a:r>
              <a:rPr lang="en-US" b="1" dirty="0" smtClean="0"/>
              <a:t>he </a:t>
            </a:r>
            <a:r>
              <a:rPr lang="en-US" b="1" dirty="0"/>
              <a:t>Holy Prophet (Sallallahu '</a:t>
            </a:r>
            <a:r>
              <a:rPr lang="en-US" b="1" dirty="0" err="1"/>
              <a:t>alaihi</a:t>
            </a:r>
            <a:r>
              <a:rPr lang="en-US" b="1" dirty="0"/>
              <a:t> WA Sallam). </a:t>
            </a:r>
            <a:endParaRPr lang="en-US" b="1" dirty="0" smtClean="0"/>
          </a:p>
          <a:p>
            <a:r>
              <a:rPr lang="en-US" b="1" dirty="0"/>
              <a:t>First he went to </a:t>
            </a:r>
            <a:r>
              <a:rPr lang="en-US" b="1" dirty="0">
                <a:solidFill>
                  <a:srgbClr val="FF0000"/>
                </a:solidFill>
              </a:rPr>
              <a:t>‘</a:t>
            </a:r>
            <a:r>
              <a:rPr lang="en-US" b="1" dirty="0" err="1">
                <a:solidFill>
                  <a:schemeClr val="bg2">
                    <a:lumMod val="10000"/>
                  </a:schemeClr>
                </a:solidFill>
              </a:rPr>
              <a:t>Uthman</a:t>
            </a:r>
            <a:r>
              <a:rPr lang="en-US" b="1" dirty="0">
                <a:solidFill>
                  <a:schemeClr val="bg2">
                    <a:lumMod val="10000"/>
                  </a:schemeClr>
                </a:solidFill>
              </a:rPr>
              <a:t>, </a:t>
            </a:r>
            <a:r>
              <a:rPr lang="en-US" b="1" dirty="0" err="1">
                <a:solidFill>
                  <a:schemeClr val="bg2">
                    <a:lumMod val="10000"/>
                  </a:schemeClr>
                </a:solidFill>
              </a:rPr>
              <a:t>Talha</a:t>
            </a:r>
            <a:r>
              <a:rPr lang="en-US" b="1" dirty="0">
                <a:solidFill>
                  <a:schemeClr val="bg2">
                    <a:lumMod val="10000"/>
                  </a:schemeClr>
                </a:solidFill>
              </a:rPr>
              <a:t>, </a:t>
            </a:r>
            <a:r>
              <a:rPr lang="en-US" b="1" dirty="0" err="1">
                <a:solidFill>
                  <a:schemeClr val="bg2">
                    <a:lumMod val="10000"/>
                  </a:schemeClr>
                </a:solidFill>
              </a:rPr>
              <a:t>Zubair</a:t>
            </a:r>
            <a:r>
              <a:rPr lang="en-US" b="1" dirty="0">
                <a:solidFill>
                  <a:schemeClr val="bg2">
                    <a:lumMod val="10000"/>
                  </a:schemeClr>
                </a:solidFill>
              </a:rPr>
              <a:t> and Said (</a:t>
            </a:r>
            <a:r>
              <a:rPr lang="en-US" b="1" dirty="0" err="1">
                <a:solidFill>
                  <a:schemeClr val="bg2">
                    <a:lumMod val="10000"/>
                  </a:schemeClr>
                </a:solidFill>
              </a:rPr>
              <a:t>Ridwanullah</a:t>
            </a:r>
            <a:r>
              <a:rPr lang="en-US" b="1" dirty="0">
                <a:solidFill>
                  <a:schemeClr val="bg2">
                    <a:lumMod val="10000"/>
                  </a:schemeClr>
                </a:solidFill>
              </a:rPr>
              <a:t> '</a:t>
            </a:r>
            <a:r>
              <a:rPr lang="en-US" b="1" dirty="0" err="1">
                <a:solidFill>
                  <a:schemeClr val="bg2">
                    <a:lumMod val="10000"/>
                  </a:schemeClr>
                </a:solidFill>
              </a:rPr>
              <a:t>alaihim</a:t>
            </a:r>
            <a:r>
              <a:rPr lang="en-US" b="1" dirty="0">
                <a:solidFill>
                  <a:schemeClr val="bg2">
                    <a:lumMod val="10000"/>
                  </a:schemeClr>
                </a:solidFill>
              </a:rPr>
              <a:t> '</a:t>
            </a:r>
            <a:r>
              <a:rPr lang="en-US" b="1" dirty="0" err="1">
                <a:solidFill>
                  <a:schemeClr val="bg2">
                    <a:lumMod val="10000"/>
                  </a:schemeClr>
                </a:solidFill>
              </a:rPr>
              <a:t>Ajma'in</a:t>
            </a:r>
            <a:r>
              <a:rPr lang="en-US" b="1" dirty="0" smtClean="0">
                <a:solidFill>
                  <a:schemeClr val="bg2">
                    <a:lumMod val="10000"/>
                  </a:schemeClr>
                </a:solidFill>
              </a:rPr>
              <a:t>).</a:t>
            </a:r>
            <a:endParaRPr lang="en-US" b="1" dirty="0">
              <a:solidFill>
                <a:schemeClr val="bg2">
                  <a:lumMod val="10000"/>
                </a:schemeClr>
              </a:solidFill>
            </a:endParaRPr>
          </a:p>
          <a:p>
            <a:r>
              <a:rPr lang="en-US" b="1" dirty="0" smtClean="0"/>
              <a:t>They all accepted </a:t>
            </a:r>
            <a:r>
              <a:rPr lang="en-US" b="1" dirty="0"/>
              <a:t>I</a:t>
            </a:r>
            <a:r>
              <a:rPr lang="en-US" b="1" dirty="0" smtClean="0"/>
              <a:t>slam </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905000"/>
            <a:ext cx="7543801" cy="3964094"/>
          </a:xfrm>
        </p:spPr>
        <p:txBody>
          <a:bodyPr>
            <a:normAutofit/>
          </a:bodyPr>
          <a:lstStyle/>
          <a:p>
            <a:r>
              <a:rPr lang="en-US" sz="3600" b="1" dirty="0"/>
              <a:t>Hazrat Abu Bakr served Islam in numerous ways. The Quraish cruelly persecuted a number of slaves who had accepted Islam and made life difficult for them. Muslim slaves were the worst sufferers at the hands of non-Muslim </a:t>
            </a:r>
            <a:r>
              <a:rPr lang="en-US" sz="3600" b="1" dirty="0" smtClean="0"/>
              <a:t>masters.</a:t>
            </a:r>
            <a:endParaRPr lang="en-US" sz="3600" b="1" dirty="0"/>
          </a:p>
        </p:txBody>
      </p:sp>
      <p:sp>
        <p:nvSpPr>
          <p:cNvPr id="4" name="Title 3"/>
          <p:cNvSpPr>
            <a:spLocks noGrp="1"/>
          </p:cNvSpPr>
          <p:nvPr>
            <p:ph type="title"/>
          </p:nvPr>
        </p:nvSpPr>
        <p:spPr>
          <a:xfrm>
            <a:off x="822960" y="838200"/>
            <a:ext cx="7543800" cy="899161"/>
          </a:xfrm>
        </p:spPr>
        <p:txBody>
          <a:bodyPr/>
          <a:lstStyle/>
          <a:p>
            <a:r>
              <a:rPr lang="en-US" b="1" u="sng" dirty="0" smtClean="0">
                <a:effectLst>
                  <a:outerShdw blurRad="38100" dist="38100" dir="2700000" algn="tl">
                    <a:srgbClr val="000000">
                      <a:alpha val="43137"/>
                    </a:srgbClr>
                  </a:outerShdw>
                </a:effectLst>
              </a:rPr>
              <a:t>Served in </a:t>
            </a:r>
            <a:r>
              <a:rPr lang="en-US" b="1" u="sng" dirty="0">
                <a:effectLst>
                  <a:outerShdw blurRad="38100" dist="38100" dir="2700000" algn="tl">
                    <a:srgbClr val="000000">
                      <a:alpha val="43137"/>
                    </a:srgbClr>
                  </a:outerShdw>
                </a:effectLst>
              </a:rPr>
              <a:t>I</a:t>
            </a:r>
            <a:r>
              <a:rPr lang="en-US" b="1" u="sng" dirty="0" smtClean="0">
                <a:effectLst>
                  <a:outerShdw blurRad="38100" dist="38100" dir="2700000" algn="tl">
                    <a:srgbClr val="000000">
                      <a:alpha val="43137"/>
                    </a:srgbClr>
                  </a:outerShdw>
                </a:effectLst>
              </a:rPr>
              <a:t>slam:</a:t>
            </a:r>
            <a:endParaRPr lang="en-US" b="1" u="sng" dirty="0">
              <a:effectLst>
                <a:outerShdw blurRad="38100" dist="38100" dir="2700000" algn="tl">
                  <a:srgbClr val="000000">
                    <a:alpha val="43137"/>
                  </a:srgbClr>
                </a:outerShdw>
              </a:effectLst>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72353"/>
            <a:ext cx="7543800" cy="746761"/>
          </a:xfrm>
        </p:spPr>
        <p:txBody>
          <a:bodyPr>
            <a:normAutofit fontScale="90000"/>
          </a:bodyPr>
          <a:lstStyle/>
          <a:p>
            <a:r>
              <a:rPr lang="en-US" b="1" dirty="0" smtClean="0"/>
              <a:t/>
            </a:r>
            <a:br>
              <a:rPr lang="en-US" b="1" dirty="0" smtClean="0"/>
            </a:br>
            <a:r>
              <a:rPr lang="en-US" sz="4900" b="1" i="1" u="sng" dirty="0" smtClean="0">
                <a:effectLst>
                  <a:outerShdw blurRad="38100" dist="38100" dir="2700000" algn="tl">
                    <a:srgbClr val="000000">
                      <a:alpha val="43137"/>
                    </a:srgbClr>
                  </a:outerShdw>
                </a:effectLst>
              </a:rPr>
              <a:t>Participation </a:t>
            </a:r>
            <a:r>
              <a:rPr lang="en-US" sz="4900" b="1" i="1" u="sng" dirty="0">
                <a:effectLst>
                  <a:outerShdw blurRad="38100" dist="38100" dir="2700000" algn="tl">
                    <a:srgbClr val="000000">
                      <a:alpha val="43137"/>
                    </a:srgbClr>
                  </a:outerShdw>
                </a:effectLst>
              </a:rPr>
              <a:t>in the Holy Wars</a:t>
            </a:r>
            <a:r>
              <a:rPr lang="en-US" b="1" dirty="0"/>
              <a:t>:</a:t>
            </a:r>
            <a:r>
              <a:rPr lang="en-US" dirty="0"/>
              <a:t/>
            </a:r>
            <a:br>
              <a:rPr lang="en-US" dirty="0"/>
            </a:br>
            <a:endParaRPr lang="en-US" dirty="0"/>
          </a:p>
        </p:txBody>
      </p:sp>
      <p:sp>
        <p:nvSpPr>
          <p:cNvPr id="3" name="Content Placeholder 2"/>
          <p:cNvSpPr>
            <a:spLocks noGrp="1"/>
          </p:cNvSpPr>
          <p:nvPr>
            <p:ph idx="1"/>
          </p:nvPr>
        </p:nvSpPr>
        <p:spPr>
          <a:xfrm>
            <a:off x="822959" y="2362200"/>
            <a:ext cx="7543801" cy="3506894"/>
          </a:xfrm>
        </p:spPr>
        <p:txBody>
          <a:bodyPr>
            <a:normAutofit/>
          </a:bodyPr>
          <a:lstStyle/>
          <a:p>
            <a:r>
              <a:rPr lang="en-US" sz="2400" dirty="0"/>
              <a:t>In the first battle of Islam at Badr he was with the Holy Prophet like a shadow. His own son, who had not embraced Islam by that time, was fighting on the side of </a:t>
            </a:r>
            <a:r>
              <a:rPr lang="en-US" sz="2400" dirty="0" smtClean="0"/>
              <a:t>Quraish.</a:t>
            </a:r>
          </a:p>
          <a:p>
            <a:r>
              <a:rPr lang="en-US" sz="2400" dirty="0"/>
              <a:t>After he accepted Islam he said to Abu Bakr one day, "</a:t>
            </a:r>
            <a:r>
              <a:rPr lang="en-US" sz="2400" b="1" dirty="0"/>
              <a:t>Dear</a:t>
            </a:r>
            <a:r>
              <a:rPr lang="en-US" sz="2400" dirty="0"/>
              <a:t> </a:t>
            </a:r>
            <a:r>
              <a:rPr lang="en-US" sz="2400" b="1" dirty="0"/>
              <a:t>father! I found you twice under my sword at Badr but I could not raise my hand because of my love for you</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524000"/>
          </a:xfrm>
        </p:spPr>
        <p:txBody>
          <a:bodyPr>
            <a:normAutofit/>
          </a:bodyPr>
          <a:lstStyle/>
          <a:p>
            <a:r>
              <a:rPr lang="en-US" sz="3600" b="1" i="1" u="sng" dirty="0" smtClean="0">
                <a:solidFill>
                  <a:schemeClr val="tx1"/>
                </a:solidFill>
                <a:effectLst>
                  <a:outerShdw blurRad="38100" dist="38100" dir="2700000" algn="tl">
                    <a:srgbClr val="000000">
                      <a:alpha val="43137"/>
                    </a:srgbClr>
                  </a:outerShdw>
                </a:effectLst>
              </a:rPr>
              <a:t>DEATH </a:t>
            </a:r>
            <a:r>
              <a:rPr lang="en-US" sz="3600" b="1" i="1" u="sng" dirty="0">
                <a:solidFill>
                  <a:schemeClr val="tx1"/>
                </a:solidFill>
                <a:effectLst>
                  <a:outerShdw blurRad="38100" dist="38100" dir="2700000" algn="tl">
                    <a:srgbClr val="000000">
                      <a:alpha val="43137"/>
                    </a:srgbClr>
                  </a:outerShdw>
                </a:effectLst>
              </a:rPr>
              <a:t>OF FIRST KHALIFA (ABU BAKAR):</a:t>
            </a:r>
            <a:r>
              <a:rPr lang="en-US" dirty="0"/>
              <a:t/>
            </a:r>
            <a:br>
              <a:rPr lang="en-US" dirty="0"/>
            </a:br>
            <a:endParaRPr lang="en-US" dirty="0"/>
          </a:p>
        </p:txBody>
      </p:sp>
      <p:sp>
        <p:nvSpPr>
          <p:cNvPr id="3" name="Content Placeholder 2"/>
          <p:cNvSpPr>
            <a:spLocks noGrp="1"/>
          </p:cNvSpPr>
          <p:nvPr>
            <p:ph idx="1"/>
          </p:nvPr>
        </p:nvSpPr>
        <p:spPr>
          <a:xfrm>
            <a:off x="457200" y="2514600"/>
            <a:ext cx="7467600" cy="2895600"/>
          </a:xfrm>
        </p:spPr>
        <p:txBody>
          <a:bodyPr>
            <a:normAutofit/>
          </a:bodyPr>
          <a:lstStyle/>
          <a:p>
            <a:pPr>
              <a:buFont typeface="Wingdings" pitchFamily="2" charset="2"/>
              <a:buChar char="§"/>
            </a:pPr>
            <a:r>
              <a:rPr lang="en-US" b="1" dirty="0"/>
              <a:t>Abu Bakar died in madinah in 13 AH/634 AD. And was </a:t>
            </a:r>
            <a:r>
              <a:rPr lang="en-US" b="1" dirty="0" smtClean="0"/>
              <a:t>buried </a:t>
            </a:r>
            <a:r>
              <a:rPr lang="en-US" b="1" dirty="0"/>
              <a:t>by the side of Holy </a:t>
            </a:r>
            <a:r>
              <a:rPr lang="en-US" b="1" dirty="0" smtClean="0"/>
              <a:t>prophet.</a:t>
            </a:r>
          </a:p>
          <a:p>
            <a:pPr>
              <a:buFont typeface="Wingdings" pitchFamily="2" charset="2"/>
              <a:buChar char="§"/>
            </a:pPr>
            <a:r>
              <a:rPr lang="en-US" b="1" dirty="0"/>
              <a:t>At the time of his death he was 63 years old his khilafat lasted for two years and four </a:t>
            </a:r>
            <a:r>
              <a:rPr lang="en-US" b="1" dirty="0" smtClean="0"/>
              <a:t>months, before </a:t>
            </a:r>
            <a:r>
              <a:rPr lang="en-US" b="1" dirty="0"/>
              <a:t>his death he nominated </a:t>
            </a:r>
            <a:r>
              <a:rPr lang="en-US" b="1" dirty="0" smtClean="0"/>
              <a:t>Omar </a:t>
            </a:r>
            <a:r>
              <a:rPr lang="en-US" b="1" dirty="0"/>
              <a:t>as the successor to Khilafat</a:t>
            </a:r>
            <a:r>
              <a:rPr lang="en-US" b="1" dirty="0" smtClean="0"/>
              <a:t>. His appointment </a:t>
            </a:r>
            <a:r>
              <a:rPr lang="en-US" b="1" dirty="0"/>
              <a:t>was accepted by all the people</a:t>
            </a:r>
            <a:r>
              <a:rPr lang="en-US" dirty="0"/>
              <a:t>.</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zrat Abu Bakr Siddique RA.jpg"/>
          <p:cNvPicPr>
            <a:picLocks noGrp="1" noChangeAspect="1"/>
          </p:cNvPicPr>
          <p:nvPr>
            <p:ph idx="1"/>
          </p:nvPr>
        </p:nvPicPr>
        <p:blipFill>
          <a:blip r:embed="rId2" cstate="print"/>
          <a:stretch>
            <a:fillRect/>
          </a:stretch>
        </p:blipFill>
        <p:spPr>
          <a:xfrm>
            <a:off x="1475093" y="1846263"/>
            <a:ext cx="6238264" cy="4022725"/>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effectLst>
                  <a:outerShdw blurRad="38100" dist="38100" dir="2700000" algn="tl">
                    <a:srgbClr val="000000">
                      <a:alpha val="43137"/>
                    </a:srgbClr>
                  </a:outerShdw>
                </a:effectLst>
              </a:rPr>
              <a:t>THE GUIDED KHILAFAT</a:t>
            </a:r>
            <a:endParaRPr lang="en-US" sz="48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2800" b="1" dirty="0" smtClean="0"/>
              <a:t>HAZRAT ABU BAKAR &lt;RA&gt;</a:t>
            </a:r>
          </a:p>
          <a:p>
            <a:r>
              <a:rPr lang="en-US" sz="2800" b="1" dirty="0" smtClean="0"/>
              <a:t>HAZRAT UMAR FAROOQ &lt;RA&gt;</a:t>
            </a:r>
          </a:p>
          <a:p>
            <a:r>
              <a:rPr lang="en-US" sz="2800" b="1" dirty="0" smtClean="0"/>
              <a:t>HAZRAT USMAN GHANI &lt;RA&gt;</a:t>
            </a:r>
          </a:p>
          <a:p>
            <a:r>
              <a:rPr lang="en-US" sz="2800" b="1" dirty="0" smtClean="0"/>
              <a:t>HAZRAT ALI  &lt;RA&gt;</a:t>
            </a:r>
            <a:endParaRPr lang="en-US" sz="2800" b="1" dirty="0"/>
          </a:p>
        </p:txBody>
      </p:sp>
    </p:spTree>
    <p:extLst>
      <p:ext uri="{BB962C8B-B14F-4D97-AF65-F5344CB8AC3E}">
        <p14:creationId xmlns:p14="http://schemas.microsoft.com/office/powerpoint/2010/main" val="35846478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OF ISLAMIC STUDIES</a:t>
            </a:r>
            <a:endParaRPr lang="en-US" dirty="0"/>
          </a:p>
        </p:txBody>
      </p:sp>
      <p:sp>
        <p:nvSpPr>
          <p:cNvPr id="3" name="Subtitle 2"/>
          <p:cNvSpPr>
            <a:spLocks noGrp="1"/>
          </p:cNvSpPr>
          <p:nvPr>
            <p:ph type="subTitle" idx="1"/>
          </p:nvPr>
        </p:nvSpPr>
        <p:spPr/>
        <p:txBody>
          <a:bodyPr/>
          <a:lstStyle/>
          <a:p>
            <a:r>
              <a:rPr lang="en-US" dirty="0" smtClean="0"/>
              <a:t>SUBMITTED BY NIDA YASMEEN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OF HAZRAT UMAR AL FAROOQ</a:t>
            </a:r>
            <a:endParaRPr lang="en-US" dirty="0"/>
          </a:p>
        </p:txBody>
      </p:sp>
      <p:sp>
        <p:nvSpPr>
          <p:cNvPr id="3" name="Content Placeholder 2"/>
          <p:cNvSpPr>
            <a:spLocks noGrp="1"/>
          </p:cNvSpPr>
          <p:nvPr>
            <p:ph idx="1"/>
          </p:nvPr>
        </p:nvSpPr>
        <p:spPr>
          <a:xfrm>
            <a:off x="123774" y="1919022"/>
            <a:ext cx="8229599" cy="4389120"/>
          </a:xfrm>
        </p:spPr>
        <p:txBody>
          <a:bodyPr>
            <a:normAutofit lnSpcReduction="10000"/>
          </a:bodyPr>
          <a:lstStyle/>
          <a:p>
            <a:pPr>
              <a:buNone/>
            </a:pPr>
            <a:r>
              <a:rPr lang="en-US" sz="2800" dirty="0"/>
              <a:t> </a:t>
            </a:r>
            <a:r>
              <a:rPr lang="en-US" sz="2800" dirty="0" smtClean="0"/>
              <a:t>   </a:t>
            </a:r>
            <a:r>
              <a:rPr lang="en-US" sz="3000" dirty="0" smtClean="0"/>
              <a:t>Hazrat Umar </a:t>
            </a:r>
            <a:r>
              <a:rPr lang="en-US" sz="3000" dirty="0"/>
              <a:t>Al- Farooq known as companion of the tomb he was second caliph of the rashidun khalifat. His father name was </a:t>
            </a:r>
            <a:r>
              <a:rPr lang="en-US" sz="3000" b="1" dirty="0"/>
              <a:t>Khatab Ibn-e- Nafayl</a:t>
            </a:r>
            <a:r>
              <a:rPr lang="en-US" sz="3000" dirty="0"/>
              <a:t> and his mother name was </a:t>
            </a:r>
            <a:r>
              <a:rPr lang="en-US" sz="3000" b="1" dirty="0"/>
              <a:t>Hantamah Binti Hisham</a:t>
            </a:r>
            <a:r>
              <a:rPr lang="en-US" sz="3000" dirty="0"/>
              <a:t>. He was born in Mecca Arabia on c. 583 CE and died on 3 November 644 CE. He belongs to a middle class family and he used to serve and take care of his father’s camels in the plains near </a:t>
            </a:r>
            <a:r>
              <a:rPr lang="en-US" sz="3000" dirty="0" smtClean="0"/>
              <a:t>Mecca. He </a:t>
            </a:r>
            <a:r>
              <a:rPr lang="en-US" sz="3000" dirty="0"/>
              <a:t>was a senior sahabi of the Islamic prophet Muhammad. He succeeded Abu Bakar (632-634) as the second caliph of the rashidun caliphate on 23 august 634.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CONVERSION OF ISLAM</a:t>
            </a:r>
            <a:endParaRPr lang="en-US" dirty="0"/>
          </a:p>
        </p:txBody>
      </p:sp>
      <p:sp>
        <p:nvSpPr>
          <p:cNvPr id="3" name="Content Placeholder 2"/>
          <p:cNvSpPr>
            <a:spLocks noGrp="1"/>
          </p:cNvSpPr>
          <p:nvPr>
            <p:ph idx="1"/>
          </p:nvPr>
        </p:nvSpPr>
        <p:spPr>
          <a:xfrm>
            <a:off x="354000" y="1905000"/>
            <a:ext cx="8229600" cy="4389120"/>
          </a:xfrm>
        </p:spPr>
        <p:txBody>
          <a:bodyPr>
            <a:normAutofit fontScale="47500" lnSpcReduction="20000"/>
          </a:bodyPr>
          <a:lstStyle/>
          <a:p>
            <a:pPr>
              <a:buNone/>
            </a:pPr>
            <a:r>
              <a:rPr lang="en-US" sz="3200" dirty="0" smtClean="0"/>
              <a:t> </a:t>
            </a:r>
            <a:r>
              <a:rPr lang="en-US" sz="4200" dirty="0" smtClean="0"/>
              <a:t>On his way met to his friend he told him about his own sister </a:t>
            </a:r>
            <a:r>
              <a:rPr lang="en-US" sz="4200" dirty="0" err="1" smtClean="0"/>
              <a:t>hazrat</a:t>
            </a:r>
            <a:r>
              <a:rPr lang="en-US" sz="4200" dirty="0" smtClean="0"/>
              <a:t> Fatima and her husband </a:t>
            </a:r>
            <a:r>
              <a:rPr lang="en-US" sz="4200" dirty="0" err="1" smtClean="0"/>
              <a:t>saeed</a:t>
            </a:r>
            <a:r>
              <a:rPr lang="en-US" sz="4200" dirty="0" smtClean="0"/>
              <a:t> bin </a:t>
            </a:r>
            <a:r>
              <a:rPr lang="en-US" sz="4200" dirty="0" err="1" smtClean="0"/>
              <a:t>zaid</a:t>
            </a:r>
            <a:r>
              <a:rPr lang="en-US" sz="4200" dirty="0" smtClean="0"/>
              <a:t> (</a:t>
            </a:r>
            <a:r>
              <a:rPr lang="en-US" sz="4200" dirty="0" err="1" smtClean="0"/>
              <a:t>umar’s</a:t>
            </a:r>
            <a:r>
              <a:rPr lang="en-US" sz="4200" dirty="0" smtClean="0"/>
              <a:t> cousin) had also accepted Islam. On hearing this news he was very angry and went straight to his sister’s house where he found her reading from the pages of Quran. </a:t>
            </a:r>
            <a:r>
              <a:rPr lang="en-US" sz="4200" dirty="0" err="1" smtClean="0"/>
              <a:t>Hazrat</a:t>
            </a:r>
            <a:r>
              <a:rPr lang="en-US" sz="4200" dirty="0" smtClean="0"/>
              <a:t> </a:t>
            </a:r>
            <a:r>
              <a:rPr lang="en-US" sz="4200" dirty="0" err="1" smtClean="0"/>
              <a:t>umar</a:t>
            </a:r>
            <a:r>
              <a:rPr lang="en-US" sz="4200" dirty="0" smtClean="0"/>
              <a:t> slapped his sister so hard that she fell down to the ground bleeding from her mouth. He begun beating his brother in law and his sister too got wounded in an attempt to protect her husband. Bleeding and bruised . He was a senior </a:t>
            </a:r>
            <a:r>
              <a:rPr lang="en-US" sz="4200" dirty="0" err="1" smtClean="0"/>
              <a:t>sahabi</a:t>
            </a:r>
            <a:r>
              <a:rPr lang="en-US" sz="4200" dirty="0" smtClean="0"/>
              <a:t> of the Islamic prophet Muhammad. He succeeded Abu </a:t>
            </a:r>
            <a:r>
              <a:rPr lang="en-US" sz="4200" dirty="0" err="1" smtClean="0"/>
              <a:t>Bakar</a:t>
            </a:r>
            <a:r>
              <a:rPr lang="en-US" sz="4200" dirty="0" smtClean="0"/>
              <a:t> (632-634) as the second caliph of the </a:t>
            </a:r>
            <a:r>
              <a:rPr lang="en-US" sz="4200" dirty="0" err="1" smtClean="0"/>
              <a:t>rashidun</a:t>
            </a:r>
            <a:r>
              <a:rPr lang="en-US" sz="4200" dirty="0" smtClean="0"/>
              <a:t> caliphate on 23 august 634. What was this faith that made even weak women so strong of heart? He asked his sister to show him what she had been reading: his sister replied in the negative and said you are unclean, and no unclean person can touch the scripture.’’ He forced, but his sister was not prepared to allow him to touch the pages unless he washed his body and then begun to read the verses. He was at once moved to the core by the words of the Quran and </a:t>
            </a:r>
            <a:r>
              <a:rPr lang="en-US" sz="4200" dirty="0" err="1" smtClean="0"/>
              <a:t>immediadely</a:t>
            </a:r>
            <a:r>
              <a:rPr lang="en-US" sz="4200" dirty="0" smtClean="0"/>
              <a:t> accept Islam.</a:t>
            </a:r>
          </a:p>
          <a:p>
            <a:pPr>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oto X Mobile Data\Download\images (2).png"/>
          <p:cNvPicPr>
            <a:picLocks noChangeAspect="1" noChangeArrowheads="1"/>
          </p:cNvPicPr>
          <p:nvPr/>
        </p:nvPicPr>
        <p:blipFill>
          <a:blip r:embed="rId2"/>
          <a:srcRect/>
          <a:stretch>
            <a:fillRect/>
          </a:stretch>
        </p:blipFill>
        <p:spPr bwMode="auto">
          <a:xfrm>
            <a:off x="228600" y="990600"/>
            <a:ext cx="8763001" cy="563879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b="1" i="1" u="sng" dirty="0">
                <a:effectLst>
                  <a:outerShdw blurRad="38100" dist="38100" dir="2700000" algn="tl">
                    <a:srgbClr val="000000">
                      <a:alpha val="43137"/>
                    </a:srgbClr>
                  </a:outerShdw>
                </a:effectLst>
              </a:rPr>
              <a:t>EASHA NAZIM</a:t>
            </a:r>
          </a:p>
        </p:txBody>
      </p:sp>
      <p:sp>
        <p:nvSpPr>
          <p:cNvPr id="3" name="Subtitle 2"/>
          <p:cNvSpPr>
            <a:spLocks noGrp="1"/>
          </p:cNvSpPr>
          <p:nvPr>
            <p:ph type="subTitle" idx="1"/>
          </p:nvPr>
        </p:nvSpPr>
        <p:spPr/>
        <p:txBody>
          <a:bodyPr>
            <a:normAutofit/>
          </a:bodyPr>
          <a:lstStyle/>
          <a:p>
            <a:r>
              <a:rPr lang="en-US" sz="4500" b="1" i="1" u="sng" dirty="0">
                <a:effectLst>
                  <a:outerShdw blurRad="38100" dist="38100" dir="2700000" algn="tl">
                    <a:srgbClr val="000000">
                      <a:alpha val="43137"/>
                    </a:srgbClr>
                  </a:outerShdw>
                </a:effectLst>
              </a:rPr>
              <a:t>ISLAMIAT</a:t>
            </a:r>
          </a:p>
        </p:txBody>
      </p:sp>
    </p:spTree>
    <p:extLst>
      <p:ext uri="{BB962C8B-B14F-4D97-AF65-F5344CB8AC3E}">
        <p14:creationId xmlns:p14="http://schemas.microsoft.com/office/powerpoint/2010/main" val="38839522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effectLst>
                  <a:outerShdw blurRad="38100" dist="38100" dir="2700000" algn="tl">
                    <a:srgbClr val="000000">
                      <a:alpha val="43137"/>
                    </a:srgbClr>
                  </a:outerShdw>
                </a:effectLst>
                <a:latin typeface="Comic Sans MS" panose="030F0702030302020204" pitchFamily="66" charset="0"/>
              </a:rPr>
              <a:t>HAZRAT USMAN GHANI</a:t>
            </a:r>
            <a:endParaRPr lang="en-US" b="1" u="sng"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2654619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228600"/>
            <a:ext cx="7200897" cy="838200"/>
          </a:xfrm>
        </p:spPr>
        <p:txBody>
          <a:bodyPr>
            <a:normAutofit/>
          </a:bodyPr>
          <a:lstStyle/>
          <a:p>
            <a:r>
              <a:rPr lang="en-US" sz="4000" b="1" u="sng" dirty="0">
                <a:effectLst>
                  <a:outerShdw blurRad="38100" dist="38100" dir="2700000" algn="tl">
                    <a:srgbClr val="000000">
                      <a:alpha val="43137"/>
                    </a:srgbClr>
                  </a:outerShdw>
                </a:effectLst>
              </a:rPr>
              <a:t>BIOGRAPHY:</a:t>
            </a:r>
          </a:p>
        </p:txBody>
      </p:sp>
      <p:sp>
        <p:nvSpPr>
          <p:cNvPr id="3" name="Content Placeholder 2"/>
          <p:cNvSpPr>
            <a:spLocks noGrp="1"/>
          </p:cNvSpPr>
          <p:nvPr>
            <p:ph idx="1"/>
          </p:nvPr>
        </p:nvSpPr>
        <p:spPr>
          <a:xfrm>
            <a:off x="971551" y="1143000"/>
            <a:ext cx="7200897" cy="4121151"/>
          </a:xfrm>
        </p:spPr>
        <p:txBody>
          <a:bodyPr>
            <a:noAutofit/>
          </a:bodyPr>
          <a:lstStyle/>
          <a:p>
            <a:r>
              <a:rPr lang="en-US" sz="2800" dirty="0"/>
              <a:t>Hazrat usman was born in </a:t>
            </a:r>
            <a:r>
              <a:rPr lang="en-US" sz="2800" b="1" dirty="0"/>
              <a:t>573 A.D </a:t>
            </a:r>
            <a:r>
              <a:rPr lang="en-US" sz="2800" dirty="0"/>
              <a:t>in highly reputed family of </a:t>
            </a:r>
            <a:r>
              <a:rPr lang="en-US" sz="2800" b="1" dirty="0"/>
              <a:t>umayyah.</a:t>
            </a:r>
          </a:p>
          <a:p>
            <a:r>
              <a:rPr lang="en-US" sz="2800" dirty="0"/>
              <a:t>Banu Umayyah enjoyed a great status among Qureyshi people as they had the responsibility of keeping the Flag of the whole clan. </a:t>
            </a:r>
          </a:p>
          <a:p>
            <a:r>
              <a:rPr lang="en-US" sz="2800" dirty="0"/>
              <a:t>His father was “Affan bin Abul-As” and his mother was known as “Arwa”. His complete name was “Usman ibn Affan”. His familial history also matched with that of the Holy Prophet </a:t>
            </a:r>
            <a:r>
              <a:rPr lang="ar-AE" sz="2800" dirty="0"/>
              <a:t>ﷺ.</a:t>
            </a:r>
            <a:r>
              <a:rPr lang="en-US" sz="2800" dirty="0"/>
              <a:t>.</a:t>
            </a:r>
          </a:p>
        </p:txBody>
      </p:sp>
    </p:spTree>
    <p:extLst>
      <p:ext uri="{BB962C8B-B14F-4D97-AF65-F5344CB8AC3E}">
        <p14:creationId xmlns:p14="http://schemas.microsoft.com/office/powerpoint/2010/main" val="12842673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2268"/>
            <a:ext cx="7886700" cy="3967704"/>
          </a:xfrm>
        </p:spPr>
        <p:txBody>
          <a:bodyPr>
            <a:normAutofit lnSpcReduction="10000"/>
          </a:bodyPr>
          <a:lstStyle/>
          <a:p>
            <a:endParaRPr lang="en-US" dirty="0" smtClean="0"/>
          </a:p>
          <a:p>
            <a:endParaRPr lang="en-US" dirty="0"/>
          </a:p>
          <a:p>
            <a:r>
              <a:rPr lang="en-US" sz="2800" b="1" dirty="0"/>
              <a:t>He started dealing in the business of cloth in his youth, which earned him a lot of wealth. He was greatly respected for his kind nature among the Makkans, as he used to help the poor and remove their troubles. That and later services to Islam in the form of spending his capital earned him the title of “Al-</a:t>
            </a:r>
            <a:r>
              <a:rPr lang="en-US" sz="2800" b="1" dirty="0" err="1"/>
              <a:t>Ghani</a:t>
            </a:r>
            <a:r>
              <a:rPr lang="en-US" sz="2800" b="1" dirty="0"/>
              <a:t>” (the Generous One). He was also well known for his truthfulness and honesty. </a:t>
            </a:r>
          </a:p>
          <a:p>
            <a:endParaRPr lang="en-US" dirty="0"/>
          </a:p>
        </p:txBody>
      </p:sp>
    </p:spTree>
    <p:extLst>
      <p:ext uri="{BB962C8B-B14F-4D97-AF65-F5344CB8AC3E}">
        <p14:creationId xmlns:p14="http://schemas.microsoft.com/office/powerpoint/2010/main" val="2552982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533399"/>
            <a:ext cx="7200897" cy="609601"/>
          </a:xfrm>
        </p:spPr>
        <p:txBody>
          <a:bodyPr>
            <a:normAutofit fontScale="90000"/>
          </a:bodyPr>
          <a:lstStyle/>
          <a:p>
            <a:r>
              <a:rPr lang="en-US" b="1" u="sng" dirty="0" smtClean="0">
                <a:effectLst>
                  <a:outerShdw blurRad="38100" dist="38100" dir="2700000" algn="tl">
                    <a:srgbClr val="000000">
                      <a:alpha val="43137"/>
                    </a:srgbClr>
                  </a:outerShdw>
                </a:effectLst>
              </a:rPr>
              <a:t>Acceptance of Islam:</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71551" y="1752600"/>
            <a:ext cx="7200897" cy="3511551"/>
          </a:xfrm>
        </p:spPr>
        <p:txBody>
          <a:bodyPr>
            <a:normAutofit lnSpcReduction="10000"/>
          </a:bodyPr>
          <a:lstStyle/>
          <a:p>
            <a:r>
              <a:rPr lang="en-US" sz="2400" b="1" dirty="0"/>
              <a:t>Hazrat Abu Bakr (R.A) and he were close friends from the start. When the former told him about the Prophet Hood of Hazrat Muhammad </a:t>
            </a:r>
            <a:r>
              <a:rPr lang="ar-AE" sz="2400" b="1" dirty="0"/>
              <a:t>ﷺ, </a:t>
            </a:r>
            <a:r>
              <a:rPr lang="en-US" sz="2400" b="1" dirty="0"/>
              <a:t>he readily believed in it. This was because of his great insight of matters and clear conscious.</a:t>
            </a:r>
          </a:p>
          <a:p>
            <a:r>
              <a:rPr lang="en-US" sz="2400" b="1" dirty="0"/>
              <a:t> At that time, the relationships between Banu Hashim and Banu Umayyah had worsened, and when Hazrat Usman (R.A) accepted Islam, his own family and Qureyshi natives who loved him, started to hate him. But he did not care about himself, and stood firm on his decision</a:t>
            </a:r>
            <a:r>
              <a:rPr lang="en-US" dirty="0"/>
              <a:t>.</a:t>
            </a:r>
          </a:p>
        </p:txBody>
      </p:sp>
    </p:spTree>
    <p:extLst>
      <p:ext uri="{BB962C8B-B14F-4D97-AF65-F5344CB8AC3E}">
        <p14:creationId xmlns:p14="http://schemas.microsoft.com/office/powerpoint/2010/main" val="912810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457200"/>
            <a:ext cx="7200897" cy="1219200"/>
          </a:xfrm>
        </p:spPr>
        <p:txBody>
          <a:bodyPr>
            <a:normAutofit/>
          </a:bodyPr>
          <a:lstStyle/>
          <a:p>
            <a:r>
              <a:rPr lang="en-US" sz="2400" b="1" u="sng" dirty="0">
                <a:effectLst>
                  <a:outerShdw blurRad="38100" dist="38100" dir="2700000" algn="tl">
                    <a:srgbClr val="000000">
                      <a:alpha val="43137"/>
                    </a:srgbClr>
                  </a:outerShdw>
                </a:effectLst>
              </a:rPr>
              <a:t>Marrying Ruqayya (R.A) – the Daughter of Prophet PBUH:</a:t>
            </a:r>
          </a:p>
        </p:txBody>
      </p:sp>
      <p:sp>
        <p:nvSpPr>
          <p:cNvPr id="3" name="Content Placeholder 2"/>
          <p:cNvSpPr>
            <a:spLocks noGrp="1"/>
          </p:cNvSpPr>
          <p:nvPr>
            <p:ph idx="1"/>
          </p:nvPr>
        </p:nvSpPr>
        <p:spPr>
          <a:xfrm>
            <a:off x="971551" y="1676400"/>
            <a:ext cx="7200897" cy="3025195"/>
          </a:xfrm>
        </p:spPr>
        <p:txBody>
          <a:bodyPr>
            <a:normAutofit/>
          </a:bodyPr>
          <a:lstStyle/>
          <a:p>
            <a:endParaRPr lang="en-US" dirty="0" smtClean="0"/>
          </a:p>
          <a:p>
            <a:endParaRPr lang="en-US" dirty="0"/>
          </a:p>
          <a:p>
            <a:r>
              <a:rPr lang="en-US" sz="2400" b="1" dirty="0"/>
              <a:t>After the preaching of Allah`s Message, the daughter of Rasulullah </a:t>
            </a:r>
            <a:r>
              <a:rPr lang="ar-AE" sz="2400" b="1" dirty="0"/>
              <a:t>ﷺ, </a:t>
            </a:r>
            <a:r>
              <a:rPr lang="en-US" sz="2400" b="1" dirty="0"/>
              <a:t>Ruqayya (R.A), who was married to Abu Lahb`s (a strict enemy of Islam) son Utbah at that time, was forcefully divorced. Then, Hazrat Usman (R.A) married her, which got him great honor of being the Son in Law of the Messenger </a:t>
            </a:r>
            <a:r>
              <a:rPr lang="ar-AE" sz="2400" b="1" dirty="0"/>
              <a:t>ﷺ </a:t>
            </a:r>
            <a:r>
              <a:rPr lang="en-US" sz="2400" b="1" dirty="0"/>
              <a:t>of God.</a:t>
            </a:r>
          </a:p>
        </p:txBody>
      </p:sp>
    </p:spTree>
    <p:extLst>
      <p:ext uri="{BB962C8B-B14F-4D97-AF65-F5344CB8AC3E}">
        <p14:creationId xmlns:p14="http://schemas.microsoft.com/office/powerpoint/2010/main" val="13488840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effectLst>
                  <a:outerShdw blurRad="38100" dist="38100" dir="2700000" algn="tl">
                    <a:srgbClr val="000000">
                      <a:alpha val="43137"/>
                    </a:srgbClr>
                  </a:outerShdw>
                </a:effectLst>
              </a:rPr>
              <a:t>HAZRAT ABU BAKAR &lt;RA&gt;</a:t>
            </a:r>
            <a:endParaRPr lang="en-US" sz="4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sz="2000" b="1" dirty="0" smtClean="0"/>
              <a:t>BORN ---572 A.D Mecca</a:t>
            </a:r>
          </a:p>
          <a:p>
            <a:r>
              <a:rPr lang="en-US" sz="2000" b="1" dirty="0" smtClean="0"/>
              <a:t>His name was ABDULLAH</a:t>
            </a:r>
          </a:p>
          <a:p>
            <a:r>
              <a:rPr lang="en-US" sz="2000" b="1" dirty="0" smtClean="0"/>
              <a:t>Father: Abu Qahafah</a:t>
            </a:r>
            <a:endParaRPr lang="en-US" sz="2000" b="1" dirty="0"/>
          </a:p>
          <a:p>
            <a:r>
              <a:rPr lang="en-US" sz="2000" b="1" dirty="0" smtClean="0"/>
              <a:t>Mother: Ummul Khair Salma</a:t>
            </a:r>
          </a:p>
          <a:p>
            <a:r>
              <a:rPr lang="en-US" sz="2000" b="1" dirty="0" smtClean="0"/>
              <a:t>Wealthy merchant</a:t>
            </a:r>
          </a:p>
          <a:p>
            <a:r>
              <a:rPr lang="en-US" sz="2000" b="1" dirty="0" smtClean="0"/>
              <a:t>Close friend of holy prophet</a:t>
            </a:r>
          </a:p>
          <a:p>
            <a:r>
              <a:rPr lang="en-US" sz="2000" b="1" dirty="0" smtClean="0"/>
              <a:t>Title: siddiq</a:t>
            </a:r>
          </a:p>
          <a:p>
            <a:r>
              <a:rPr lang="en-US" sz="2000" b="1" dirty="0" smtClean="0"/>
              <a:t>Accompanied the holy prophet saw during his migration from mecca to madina</a:t>
            </a:r>
            <a:endParaRPr lang="en-US" sz="2000" b="1" dirty="0"/>
          </a:p>
          <a:p>
            <a:r>
              <a:rPr lang="en-US" sz="2000" b="1" dirty="0" smtClean="0"/>
              <a:t>Passed away on AUGUST 23,634 AD</a:t>
            </a:r>
          </a:p>
          <a:p>
            <a:r>
              <a:rPr lang="en-US" sz="2000" b="1" dirty="0" smtClean="0"/>
              <a:t>He was khalifa for 2 years</a:t>
            </a:r>
          </a:p>
        </p:txBody>
      </p:sp>
    </p:spTree>
    <p:extLst>
      <p:ext uri="{BB962C8B-B14F-4D97-AF65-F5344CB8AC3E}">
        <p14:creationId xmlns:p14="http://schemas.microsoft.com/office/powerpoint/2010/main" val="38431491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57200"/>
            <a:ext cx="7543800" cy="1280161"/>
          </a:xfrm>
        </p:spPr>
        <p:txBody>
          <a:bodyPr>
            <a:normAutofit fontScale="90000"/>
          </a:bodyPr>
          <a:lstStyle/>
          <a:p>
            <a:r>
              <a:rPr lang="en-US" b="1" u="sng" dirty="0" smtClean="0">
                <a:effectLst>
                  <a:outerShdw blurRad="38100" dist="38100" dir="2700000" algn="tl">
                    <a:srgbClr val="000000">
                      <a:alpha val="43137"/>
                    </a:srgbClr>
                  </a:outerShdw>
                </a:effectLst>
              </a:rPr>
              <a:t>Emigration from Makkah to Abyssinia:</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2959" y="2133600"/>
            <a:ext cx="7543801" cy="3887894"/>
          </a:xfrm>
        </p:spPr>
        <p:txBody>
          <a:bodyPr>
            <a:normAutofit/>
          </a:bodyPr>
          <a:lstStyle/>
          <a:p>
            <a:r>
              <a:rPr lang="en-US" b="1" dirty="0" smtClean="0"/>
              <a:t>Hazrat Usman (R.A) made his firm belief in the Prophet Hood of Hazrat Muhammad </a:t>
            </a:r>
            <a:r>
              <a:rPr lang="ar-AE" b="1" dirty="0" smtClean="0"/>
              <a:t>ﷺ </a:t>
            </a:r>
            <a:r>
              <a:rPr lang="en-US" b="1" dirty="0" smtClean="0"/>
              <a:t>as public, he was not only detested by the disbelievers, but also was subjected to torture and physical sufferings. Therefore, he asked the permission of the Holy Prophet </a:t>
            </a:r>
            <a:r>
              <a:rPr lang="ar-AE" b="1" dirty="0" smtClean="0"/>
              <a:t>ﷺ </a:t>
            </a:r>
            <a:r>
              <a:rPr lang="en-US" b="1" dirty="0" smtClean="0"/>
              <a:t>of leaving Makkah, which was approved. Then, he and his wife along with some other Muslims migrated to Abyssinia and became the very first Muhajireen (leaving hometown for sake of Allah) in the history of Islam. That stay did not last long, as he came back to Makkah after short period of just two months when he was wrongly informed about Qureysh`s acceptance of the Religion of Peace.</a:t>
            </a:r>
            <a:endParaRPr lang="en-US" b="1" dirty="0"/>
          </a:p>
        </p:txBody>
      </p:sp>
    </p:spTree>
    <p:extLst>
      <p:ext uri="{BB962C8B-B14F-4D97-AF65-F5344CB8AC3E}">
        <p14:creationId xmlns:p14="http://schemas.microsoft.com/office/powerpoint/2010/main" val="5356678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85800"/>
            <a:ext cx="7543800" cy="1051561"/>
          </a:xfrm>
        </p:spPr>
        <p:txBody>
          <a:bodyPr>
            <a:normAutofit fontScale="90000"/>
          </a:bodyPr>
          <a:lstStyle/>
          <a:p>
            <a:r>
              <a:rPr lang="en-US" b="1" u="sng" dirty="0" smtClean="0">
                <a:effectLst>
                  <a:outerShdw blurRad="38100" dist="38100" dir="2700000" algn="tl">
                    <a:srgbClr val="000000">
                      <a:alpha val="43137"/>
                    </a:srgbClr>
                  </a:outerShdw>
                </a:effectLst>
              </a:rPr>
              <a:t>Getting the title of “Dhun-Nurain” :</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2959" y="2209800"/>
            <a:ext cx="7543801" cy="3659294"/>
          </a:xfrm>
        </p:spPr>
        <p:txBody>
          <a:bodyPr>
            <a:normAutofit/>
          </a:bodyPr>
          <a:lstStyle/>
          <a:p>
            <a:r>
              <a:rPr lang="en-US" b="1" dirty="0" smtClean="0"/>
              <a:t>During the battle of “Badr”, Ruqayya (R.A) got seriously ill, which lead to Hazrat Usman`s (R.A) exclusion from this Ghazwa (clash in which the Prophet </a:t>
            </a:r>
            <a:r>
              <a:rPr lang="ar-AE" b="1" dirty="0" smtClean="0"/>
              <a:t>ﷺ </a:t>
            </a:r>
            <a:r>
              <a:rPr lang="en-US" b="1" dirty="0" smtClean="0"/>
              <a:t>participated Himself). </a:t>
            </a:r>
          </a:p>
          <a:p>
            <a:r>
              <a:rPr lang="en-US" b="1" dirty="0" smtClean="0"/>
              <a:t>He remained in Madina to take care of her wife, who could not live longer and died. This gave him a great grief as was no longer the Son in Law of Rasulullah </a:t>
            </a:r>
            <a:r>
              <a:rPr lang="ar-AE" b="1" dirty="0" smtClean="0"/>
              <a:t>ﷺ. </a:t>
            </a:r>
            <a:r>
              <a:rPr lang="en-US" b="1" dirty="0" smtClean="0"/>
              <a:t>Upon this, the Apostle </a:t>
            </a:r>
            <a:r>
              <a:rPr lang="ar-AE" b="1" dirty="0" smtClean="0"/>
              <a:t>ﷺ </a:t>
            </a:r>
            <a:r>
              <a:rPr lang="en-US" b="1" dirty="0" smtClean="0"/>
              <a:t>of God married His other Daughter, Umm Kulthum (R.A) to Hazrat Usman (R.A). Thus He got the title of “Dhun-Nurain” (the possessor of the two lights) by having the great respect of marrying two of the daughters of the Holy Prophet </a:t>
            </a:r>
            <a:r>
              <a:rPr lang="ar-AE" b="1" dirty="0" smtClean="0"/>
              <a:t>ﷺ.</a:t>
            </a:r>
            <a:r>
              <a:rPr lang="en-US" b="1" dirty="0" smtClean="0"/>
              <a:t>.</a:t>
            </a:r>
            <a:endParaRPr lang="en-US" b="1" dirty="0"/>
          </a:p>
        </p:txBody>
      </p:sp>
    </p:spTree>
    <p:extLst>
      <p:ext uri="{BB962C8B-B14F-4D97-AF65-F5344CB8AC3E}">
        <p14:creationId xmlns:p14="http://schemas.microsoft.com/office/powerpoint/2010/main" val="30089962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90600"/>
            <a:ext cx="7543800" cy="746761"/>
          </a:xfrm>
        </p:spPr>
        <p:txBody>
          <a:bodyPr>
            <a:normAutofit/>
          </a:bodyPr>
          <a:lstStyle/>
          <a:p>
            <a:r>
              <a:rPr lang="en-US" sz="3600" b="1" u="sng" dirty="0">
                <a:effectLst>
                  <a:outerShdw blurRad="38100" dist="38100" dir="2700000" algn="tl">
                    <a:srgbClr val="000000">
                      <a:alpha val="43137"/>
                    </a:srgbClr>
                  </a:outerShdw>
                </a:effectLst>
              </a:rPr>
              <a:t>Great Services to Islam:</a:t>
            </a:r>
          </a:p>
        </p:txBody>
      </p:sp>
      <p:sp>
        <p:nvSpPr>
          <p:cNvPr id="3" name="Content Placeholder 2"/>
          <p:cNvSpPr>
            <a:spLocks noGrp="1"/>
          </p:cNvSpPr>
          <p:nvPr>
            <p:ph idx="1"/>
          </p:nvPr>
        </p:nvSpPr>
        <p:spPr>
          <a:xfrm>
            <a:off x="822959" y="2209800"/>
            <a:ext cx="7543801" cy="3659294"/>
          </a:xfrm>
        </p:spPr>
        <p:txBody>
          <a:bodyPr/>
          <a:lstStyle/>
          <a:p>
            <a:pPr marL="0" indent="0">
              <a:buNone/>
            </a:pPr>
            <a:r>
              <a:rPr lang="en-US" b="1" dirty="0" smtClean="0"/>
              <a:t>He served the Religion of Peace in many ways such as:</a:t>
            </a:r>
          </a:p>
          <a:p>
            <a:pPr marL="0" indent="0">
              <a:buNone/>
            </a:pPr>
            <a:endParaRPr lang="en-US" b="1" dirty="0"/>
          </a:p>
          <a:p>
            <a:pPr marL="0" indent="0">
              <a:buNone/>
            </a:pPr>
            <a:r>
              <a:rPr lang="en-US" b="1" dirty="0" smtClean="0"/>
              <a:t>•	Participated in nearly every battle against disbelievers along with Rasulullah </a:t>
            </a:r>
            <a:r>
              <a:rPr lang="ar-AE" b="1" dirty="0" smtClean="0"/>
              <a:t>ﷺ </a:t>
            </a:r>
            <a:r>
              <a:rPr lang="en-US" b="1" dirty="0" smtClean="0"/>
              <a:t>except in Badr</a:t>
            </a:r>
          </a:p>
          <a:p>
            <a:pPr marL="0" indent="0">
              <a:buNone/>
            </a:pPr>
            <a:r>
              <a:rPr lang="en-US" b="1" dirty="0" smtClean="0"/>
              <a:t>•	Also purchased a portion of land in order to increase the capacity of Masjid e Nabawi.</a:t>
            </a:r>
          </a:p>
          <a:p>
            <a:pPr marL="0" indent="0">
              <a:buNone/>
            </a:pPr>
            <a:endParaRPr lang="en-US" dirty="0"/>
          </a:p>
        </p:txBody>
      </p:sp>
    </p:spTree>
    <p:extLst>
      <p:ext uri="{BB962C8B-B14F-4D97-AF65-F5344CB8AC3E}">
        <p14:creationId xmlns:p14="http://schemas.microsoft.com/office/powerpoint/2010/main" val="32411733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	</a:t>
            </a:r>
            <a:r>
              <a:rPr lang="en-US" b="1" dirty="0" smtClean="0"/>
              <a:t>Helped in strengthening of the Muslim Army at the expedition of Tabuk by giving gold coins, horses and camels, which earned him the great respect of the Holy Prophet </a:t>
            </a:r>
            <a:r>
              <a:rPr lang="ar-AE" b="1" dirty="0" smtClean="0"/>
              <a:t>ﷺ, </a:t>
            </a:r>
            <a:r>
              <a:rPr lang="en-US" b="1" dirty="0" smtClean="0"/>
              <a:t>Who said:</a:t>
            </a:r>
          </a:p>
          <a:p>
            <a:endParaRPr lang="en-US" b="1" dirty="0" smtClean="0"/>
          </a:p>
          <a:p>
            <a:pPr marL="0" indent="0">
              <a:buNone/>
            </a:pPr>
            <a:r>
              <a:rPr lang="en-US" b="1" dirty="0" smtClean="0"/>
              <a:t>       “From this day on nothing will harm ‘Uthman regardless of what he does.” (Tirmidhi)</a:t>
            </a:r>
          </a:p>
          <a:p>
            <a:endParaRPr lang="en-US" b="1" dirty="0" smtClean="0"/>
          </a:p>
          <a:p>
            <a:r>
              <a:rPr lang="en-US" b="1" dirty="0" smtClean="0"/>
              <a:t>It means Rasulullah </a:t>
            </a:r>
            <a:r>
              <a:rPr lang="ar-AE" b="1" dirty="0" smtClean="0"/>
              <a:t>ﷺ </a:t>
            </a:r>
            <a:r>
              <a:rPr lang="en-US" b="1" dirty="0" smtClean="0"/>
              <a:t>had declared Hazrat Usman (R.A) as one the upright Muslims because of his selflessness and great service to Islam.</a:t>
            </a:r>
          </a:p>
          <a:p>
            <a:endParaRPr lang="en-US" dirty="0"/>
          </a:p>
        </p:txBody>
      </p:sp>
    </p:spTree>
    <p:extLst>
      <p:ext uri="{BB962C8B-B14F-4D97-AF65-F5344CB8AC3E}">
        <p14:creationId xmlns:p14="http://schemas.microsoft.com/office/powerpoint/2010/main" val="1616881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u="sng" dirty="0" smtClean="0">
                <a:effectLst>
                  <a:outerShdw blurRad="38100" dist="38100" dir="2700000" algn="tl">
                    <a:srgbClr val="000000">
                      <a:alpha val="43137"/>
                    </a:srgbClr>
                  </a:outerShdw>
                </a:effectLst>
              </a:rPr>
              <a:t>ASADULLAH </a:t>
            </a:r>
            <a:endParaRPr lang="en-US" sz="6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US" sz="4800" b="1" dirty="0" smtClean="0">
                <a:effectLst>
                  <a:outerShdw blurRad="38100" dist="38100" dir="2700000" algn="tl">
                    <a:srgbClr val="000000">
                      <a:alpha val="43137"/>
                    </a:srgbClr>
                  </a:outerShdw>
                </a:effectLst>
              </a:rPr>
              <a:t>ISLAMIAT PRESENTATION</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8264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381000" y="1447800"/>
            <a:ext cx="7239000" cy="1447800"/>
          </a:xfrm>
          <a:effectLst>
            <a:glow rad="228600">
              <a:schemeClr val="accent2">
                <a:satMod val="175000"/>
                <a:alpha val="40000"/>
              </a:schemeClr>
            </a:glow>
          </a:effectLst>
        </p:spPr>
        <p:txBody>
          <a:bodyPr>
            <a:normAutofit fontScale="90000"/>
          </a:bodyPr>
          <a:lstStyle/>
          <a:p>
            <a:r>
              <a:rPr lang="en-US" sz="7200" b="1" u="sng" dirty="0" smtClean="0">
                <a:effectLst>
                  <a:outerShdw blurRad="38100" dist="38100" dir="2700000" algn="tl">
                    <a:srgbClr val="000000">
                      <a:alpha val="43137"/>
                    </a:srgbClr>
                  </a:outerShdw>
                </a:effectLst>
              </a:rPr>
              <a:t>T</a:t>
            </a:r>
            <a:r>
              <a:rPr sz="7200" b="1" u="sng" dirty="0" smtClean="0">
                <a:effectLst>
                  <a:outerShdw blurRad="38100" dist="38100" dir="2700000" algn="tl">
                    <a:srgbClr val="000000">
                      <a:alpha val="43137"/>
                    </a:srgbClr>
                  </a:outerShdw>
                </a:effectLst>
              </a:rPr>
              <a:t>he prophet (P.B.U.H) said</a:t>
            </a:r>
            <a:r>
              <a:rPr sz="7200" dirty="0" smtClean="0">
                <a:solidFill>
                  <a:schemeClr val="accent1"/>
                </a:solidFill>
              </a:rPr>
              <a:t>:</a:t>
            </a:r>
            <a:endParaRPr lang="en-US" sz="7200" dirty="0">
              <a:solidFill>
                <a:schemeClr val="accent1"/>
              </a:solidFill>
            </a:endParaRPr>
          </a:p>
        </p:txBody>
      </p:sp>
      <p:sp>
        <p:nvSpPr>
          <p:cNvPr id="13" name="Text Placeholder 12"/>
          <p:cNvSpPr>
            <a:spLocks noGrp="1"/>
          </p:cNvSpPr>
          <p:nvPr>
            <p:ph type="body" idx="1"/>
          </p:nvPr>
        </p:nvSpPr>
        <p:spPr>
          <a:xfrm>
            <a:off x="381000" y="2667000"/>
            <a:ext cx="7848600" cy="3548064"/>
          </a:xfrm>
        </p:spPr>
        <p:txBody>
          <a:bodyPr>
            <a:noAutofit/>
          </a:bodyPr>
          <a:lstStyle/>
          <a:p>
            <a:endParaRPr lang="en-US" sz="3200" dirty="0" smtClean="0">
              <a:solidFill>
                <a:srgbClr val="92D050"/>
              </a:solidFill>
            </a:endParaRPr>
          </a:p>
          <a:p>
            <a:r>
              <a:rPr lang="en-US" sz="3200" dirty="0" smtClean="0">
                <a:solidFill>
                  <a:srgbClr val="92D050"/>
                </a:solidFill>
              </a:rPr>
              <a:t>“</a:t>
            </a:r>
            <a:r>
              <a:rPr lang="en-US" sz="3200" b="1" dirty="0" smtClean="0">
                <a:solidFill>
                  <a:schemeClr val="tx1"/>
                </a:solidFill>
                <a:effectLst>
                  <a:outerShdw blurRad="38100" dist="38100" dir="2700000" algn="tl">
                    <a:srgbClr val="000000">
                      <a:alpha val="43137"/>
                    </a:srgbClr>
                  </a:outerShdw>
                </a:effectLst>
              </a:rPr>
              <a:t>Ali (A.S) is from me and I am from him and he is the protector of every true believer after me.</a:t>
            </a:r>
            <a:endParaRPr lang="en-US" sz="3200" b="1" dirty="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1447800"/>
            <a:ext cx="7772400" cy="3276600"/>
          </a:xfrm>
        </p:spPr>
        <p:txBody>
          <a:bodyPr>
            <a:normAutofit/>
          </a:bodyPr>
          <a:lstStyle/>
          <a:p>
            <a:r>
              <a:rPr sz="8800" b="1" u="sng" dirty="0" smtClean="0">
                <a:effectLst>
                  <a:outerShdw blurRad="38100" dist="38100" dir="2700000" algn="tl">
                    <a:srgbClr val="000000">
                      <a:alpha val="43137"/>
                    </a:srgbClr>
                  </a:outerShdw>
                </a:effectLst>
              </a:rPr>
              <a:t>HAZRAT ALI (A.S)</a:t>
            </a:r>
            <a:endParaRPr lang="en-US" sz="8800" b="1" u="sng"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7772400" cy="1447800"/>
          </a:xfrm>
        </p:spPr>
        <p:txBody>
          <a:bodyPr>
            <a:normAutofit/>
          </a:bodyPr>
          <a:lstStyle/>
          <a:p>
            <a:r>
              <a:rPr sz="6000" b="1" u="sng" dirty="0" smtClean="0">
                <a:effectLst>
                  <a:outerShdw blurRad="38100" dist="38100" dir="2700000" algn="tl">
                    <a:srgbClr val="000000">
                      <a:alpha val="43137"/>
                    </a:srgbClr>
                  </a:outerShdw>
                </a:effectLst>
              </a:rPr>
              <a:t>BERIEF DETAILS:</a:t>
            </a:r>
            <a:endParaRPr lang="en-US" sz="6000" b="1" u="sng"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0" y="2667000"/>
            <a:ext cx="8305800" cy="2862264"/>
          </a:xfrm>
        </p:spPr>
        <p:txBody>
          <a:bodyPr>
            <a:noAutofit/>
          </a:bodyPr>
          <a:lstStyle/>
          <a:p>
            <a:pPr lvl="1">
              <a:buFont typeface="Wingdings" pitchFamily="2" charset="2"/>
              <a:buChar char="Ø"/>
            </a:pPr>
            <a:r>
              <a:rPr lang="en-US" sz="2800" b="1" dirty="0" smtClean="0">
                <a:solidFill>
                  <a:schemeClr val="tx1"/>
                </a:solidFill>
              </a:rPr>
              <a:t>NAME: ALI (A.S)</a:t>
            </a:r>
          </a:p>
          <a:p>
            <a:pPr lvl="1">
              <a:buFont typeface="Wingdings" pitchFamily="2" charset="2"/>
              <a:buChar char="Ø"/>
            </a:pPr>
            <a:r>
              <a:rPr lang="en-US" sz="2800" b="1" dirty="0" smtClean="0">
                <a:solidFill>
                  <a:schemeClr val="tx1"/>
                </a:solidFill>
              </a:rPr>
              <a:t>TITLE:  ASADULLAH  (LION OF ALLAH)</a:t>
            </a:r>
          </a:p>
          <a:p>
            <a:pPr lvl="1">
              <a:buFont typeface="Wingdings" pitchFamily="2" charset="2"/>
              <a:buChar char="Ø"/>
            </a:pPr>
            <a:r>
              <a:rPr lang="en-US" sz="2800" b="1" dirty="0" smtClean="0">
                <a:solidFill>
                  <a:schemeClr val="tx1"/>
                </a:solidFill>
              </a:rPr>
              <a:t>BIRTH: 13 RAJAB 21 B.H OR 15 SEP 601 AD</a:t>
            </a:r>
          </a:p>
          <a:p>
            <a:pPr lvl="1">
              <a:buFont typeface="Wingdings" pitchFamily="2" charset="2"/>
              <a:buChar char="Ø"/>
            </a:pPr>
            <a:r>
              <a:rPr lang="en-US" sz="2800" b="1" dirty="0" smtClean="0">
                <a:solidFill>
                  <a:schemeClr val="tx1"/>
                </a:solidFill>
              </a:rPr>
              <a:t>MOTHER: FATIMAH BINT ASAD</a:t>
            </a:r>
          </a:p>
          <a:p>
            <a:pPr lvl="1">
              <a:buFont typeface="Wingdings" pitchFamily="2" charset="2"/>
              <a:buChar char="Ø"/>
            </a:pPr>
            <a:r>
              <a:rPr lang="en-US" sz="2800" b="1" dirty="0" smtClean="0">
                <a:solidFill>
                  <a:schemeClr val="tx1"/>
                </a:solidFill>
              </a:rPr>
              <a:t>FATHER: ABU TALIB IBN ABD AL-MUTTALIB</a:t>
            </a:r>
            <a:endParaRPr lang="en-US" sz="2800" b="1" dirty="0">
              <a:solidFill>
                <a:schemeClr val="tx1"/>
              </a:solidFill>
            </a:endParaRPr>
          </a:p>
        </p:txBody>
      </p:sp>
    </p:spTree>
  </p:cSld>
  <p:clrMapOvr>
    <a:masterClrMapping/>
  </p:clrMapOvr>
  <p:transition spd="slow">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838200"/>
            <a:ext cx="7543800" cy="899161"/>
          </a:xfrm>
        </p:spPr>
        <p:txBody>
          <a:bodyPr>
            <a:normAutofit/>
          </a:bodyPr>
          <a:lstStyle/>
          <a:p>
            <a:r>
              <a:rPr lang="en-US" sz="5400" dirty="0" smtClean="0">
                <a:latin typeface="Berlin Sans FB Demi" pitchFamily="34" charset="0"/>
              </a:rPr>
              <a:t>BIRTH OF HAZRAT ALI</a:t>
            </a:r>
            <a:endParaRPr lang="en-US" sz="5400" dirty="0">
              <a:latin typeface="Berlin Sans FB Demi" pitchFamily="34" charset="0"/>
            </a:endParaRPr>
          </a:p>
        </p:txBody>
      </p:sp>
      <p:sp>
        <p:nvSpPr>
          <p:cNvPr id="3" name="Text Placeholder 2"/>
          <p:cNvSpPr>
            <a:spLocks noGrp="1"/>
          </p:cNvSpPr>
          <p:nvPr>
            <p:ph type="body" idx="4294967295"/>
          </p:nvPr>
        </p:nvSpPr>
        <p:spPr>
          <a:xfrm>
            <a:off x="0" y="2057400"/>
            <a:ext cx="7772400" cy="4800600"/>
          </a:xfrm>
        </p:spPr>
        <p:txBody>
          <a:bodyPr>
            <a:normAutofit/>
          </a:bodyPr>
          <a:lstStyle/>
          <a:p>
            <a:pPr lvl="1">
              <a:buFont typeface="Wingdings" pitchFamily="2" charset="2"/>
              <a:buChar char="Ø"/>
            </a:pPr>
            <a:r>
              <a:rPr lang="en-US" sz="2600" b="1" dirty="0" smtClean="0"/>
              <a:t>HAZRAT ALI WAS BORN IN HOLY KA’ABA.</a:t>
            </a:r>
          </a:p>
          <a:p>
            <a:pPr lvl="1">
              <a:buFont typeface="Wingdings" pitchFamily="2" charset="2"/>
              <a:buChar char="Ø"/>
            </a:pPr>
            <a:r>
              <a:rPr lang="en-US" sz="2600" b="1" dirty="0" smtClean="0"/>
              <a:t>FATIMA BINTE ASAD STAYED IN KA’ABA FOR 3 DAYS AND ON THE FOURTH DAY SHE STEPPED OUT WITH ALI(A.S).</a:t>
            </a:r>
          </a:p>
          <a:p>
            <a:pPr lvl="1">
              <a:buFont typeface="Wingdings" pitchFamily="2" charset="2"/>
              <a:buChar char="Ø"/>
            </a:pPr>
            <a:r>
              <a:rPr lang="en-US" sz="2600" b="1" dirty="0" smtClean="0"/>
              <a:t>“THE HOLY PROPHET (P.B.U.H) BROUGHT ME UP IN HIS ARMS AND FED ME FROM HIS OWN PLATE, I FOLLOWED HIM WHEREVER HE WENT LIKE A BABY CAMEL FOLLOWING ITS MOTHER”.</a:t>
            </a:r>
          </a:p>
          <a:p>
            <a:pPr lvl="1"/>
            <a:r>
              <a:rPr lang="en-US" sz="2600" b="1" dirty="0" smtClean="0"/>
              <a:t>                         </a:t>
            </a:r>
            <a:r>
              <a:rPr lang="en-US" sz="2600" b="1" dirty="0" err="1" smtClean="0"/>
              <a:t>Hazrat</a:t>
            </a:r>
            <a:r>
              <a:rPr lang="en-US" sz="2600" b="1" dirty="0" smtClean="0"/>
              <a:t> Ali (A.S)</a:t>
            </a:r>
          </a:p>
        </p:txBody>
      </p:sp>
    </p:spTree>
  </p:cSld>
  <p:clrMapOvr>
    <a:masterClrMapping/>
  </p:clrMapOvr>
  <p:transition spd="slow">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066800"/>
            <a:ext cx="7886700" cy="990599"/>
          </a:xfrm>
        </p:spPr>
        <p:txBody>
          <a:bodyPr>
            <a:normAutofit fontScale="90000"/>
          </a:bodyPr>
          <a:lstStyle/>
          <a:p>
            <a:r>
              <a:rPr lang="en-US" sz="7200" b="1" u="sng" dirty="0" smtClean="0">
                <a:effectLst>
                  <a:outerShdw blurRad="38100" dist="38100" dir="2700000" algn="tl">
                    <a:srgbClr val="000000">
                      <a:alpha val="43137"/>
                    </a:srgbClr>
                  </a:outerShdw>
                </a:effectLst>
              </a:rPr>
              <a:t>MARRIAGE:</a:t>
            </a:r>
            <a:endParaRPr lang="en-US" sz="7200" b="1" u="sng"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381000" y="2209800"/>
            <a:ext cx="8077200" cy="3352800"/>
          </a:xfrm>
        </p:spPr>
        <p:txBody>
          <a:bodyPr>
            <a:normAutofit/>
          </a:bodyPr>
          <a:lstStyle/>
          <a:p>
            <a:pPr lvl="1">
              <a:lnSpc>
                <a:spcPct val="110000"/>
              </a:lnSpc>
              <a:buFont typeface="Wingdings" pitchFamily="2" charset="2"/>
              <a:buChar char="Ø"/>
            </a:pPr>
            <a:r>
              <a:rPr lang="en-US" sz="2600" b="1" dirty="0" smtClean="0">
                <a:solidFill>
                  <a:schemeClr val="tx1"/>
                </a:solidFill>
              </a:rPr>
              <a:t>UNDER DEVINE INSTRUCTIONS, THE APOSTLE OF ALLAH MARRIED HIS BELOVED DAUGHTER FATIMAH (R.A) TO ALI (A.S) THOUGH OTHERS VAINLY TRIED FOR HER HAND.</a:t>
            </a:r>
          </a:p>
          <a:p>
            <a:pPr lvl="1">
              <a:lnSpc>
                <a:spcPct val="110000"/>
              </a:lnSpc>
              <a:buFont typeface="Wingdings" pitchFamily="2" charset="2"/>
              <a:buChar char="Ø"/>
            </a:pPr>
            <a:r>
              <a:rPr lang="en-US" sz="2600" b="1" dirty="0" smtClean="0">
                <a:solidFill>
                  <a:schemeClr val="tx1"/>
                </a:solidFill>
              </a:rPr>
              <a:t>AMONG THEIR CHILDREN, IMAM HASSAN (A.S) AND IMAM HUSSAIN (A.S), ZAINAB AND UMM E KALTHUM LEFT THEIR MARKS ON THE HISTORY OF THE WORLD.</a:t>
            </a:r>
            <a:endParaRPr lang="en-US" sz="26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effectLst>
                  <a:outerShdw blurRad="38100" dist="38100" dir="2700000" algn="tl">
                    <a:srgbClr val="000000">
                      <a:alpha val="43137"/>
                    </a:srgbClr>
                  </a:outerShdw>
                </a:effectLst>
              </a:rPr>
              <a:t>HAZRAT UMAR &lt;RA&gt;</a:t>
            </a:r>
            <a:endParaRPr lang="en-US" sz="48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dirty="0" smtClean="0"/>
          </a:p>
          <a:p>
            <a:r>
              <a:rPr lang="en-US" sz="2800" b="1" dirty="0" smtClean="0"/>
              <a:t>TITLE: IBN AL-KHATTAB </a:t>
            </a:r>
          </a:p>
          <a:p>
            <a:r>
              <a:rPr lang="en-US" sz="2800" b="1" dirty="0" smtClean="0"/>
              <a:t>BORN 581 A.D IN MECCA</a:t>
            </a:r>
          </a:p>
          <a:p>
            <a:r>
              <a:rPr lang="en-US" sz="2800" b="1" dirty="0" smtClean="0"/>
              <a:t>FROM THE FAMILY OF QURESH</a:t>
            </a:r>
          </a:p>
          <a:p>
            <a:r>
              <a:rPr lang="en-US" sz="2800" b="1" dirty="0" smtClean="0"/>
              <a:t>Initially a fierce opponent of Islam and the Holy Prophet &lt;SAW&gt;</a:t>
            </a:r>
            <a:endParaRPr lang="en-US" sz="2800" b="1" dirty="0"/>
          </a:p>
        </p:txBody>
      </p:sp>
    </p:spTree>
    <p:extLst>
      <p:ext uri="{BB962C8B-B14F-4D97-AF65-F5344CB8AC3E}">
        <p14:creationId xmlns:p14="http://schemas.microsoft.com/office/powerpoint/2010/main" val="4122771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599"/>
            <a:ext cx="7886700" cy="990601"/>
          </a:xfrm>
        </p:spPr>
        <p:txBody>
          <a:bodyPr>
            <a:normAutofit/>
          </a:bodyPr>
          <a:lstStyle/>
          <a:p>
            <a:r>
              <a:rPr lang="en-US" sz="4800" b="1" u="sng" dirty="0" smtClean="0">
                <a:effectLst>
                  <a:outerShdw blurRad="38100" dist="38100" dir="2700000" algn="tl">
                    <a:srgbClr val="000000">
                      <a:alpha val="43137"/>
                    </a:srgbClr>
                  </a:outerShdw>
                </a:effectLst>
              </a:rPr>
              <a:t>HIGHLIGHTS OF HIS LIFE</a:t>
            </a:r>
            <a:endParaRPr lang="en-US" sz="4800" b="1" u="sng"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400050" y="1905000"/>
            <a:ext cx="8153400" cy="3352800"/>
          </a:xfrm>
        </p:spPr>
        <p:txBody>
          <a:bodyPr numCol="1">
            <a:normAutofit lnSpcReduction="10000"/>
          </a:bodyPr>
          <a:lstStyle/>
          <a:p>
            <a:pPr lvl="1">
              <a:buFont typeface="Wingdings" pitchFamily="2" charset="2"/>
              <a:buChar char="Ø"/>
            </a:pPr>
            <a:r>
              <a:rPr lang="en-US" sz="3000" dirty="0" smtClean="0">
                <a:solidFill>
                  <a:srgbClr val="92D050"/>
                </a:solidFill>
              </a:rPr>
              <a:t> </a:t>
            </a:r>
            <a:r>
              <a:rPr lang="en-US" sz="3000" b="1" dirty="0" smtClean="0">
                <a:solidFill>
                  <a:schemeClr val="tx1"/>
                </a:solidFill>
              </a:rPr>
              <a:t>HE WAS THE FIRST TO ACCEPT ISLAM AMONG CHILDREN.</a:t>
            </a:r>
          </a:p>
          <a:p>
            <a:pPr lvl="1">
              <a:buFont typeface="Wingdings" pitchFamily="2" charset="2"/>
              <a:buChar char="Ø"/>
            </a:pPr>
            <a:r>
              <a:rPr lang="en-US" sz="3000" b="1" dirty="0" smtClean="0">
                <a:solidFill>
                  <a:schemeClr val="tx1"/>
                </a:solidFill>
              </a:rPr>
              <a:t> HE SLEPT IN THE BED OF PROPHET AT THE  NIGHT OF MIGRATION.</a:t>
            </a:r>
          </a:p>
          <a:p>
            <a:pPr lvl="1">
              <a:buFont typeface="Wingdings" pitchFamily="2" charset="2"/>
              <a:buChar char="Ø"/>
            </a:pPr>
            <a:r>
              <a:rPr lang="en-US" sz="3000" b="1" dirty="0" smtClean="0">
                <a:solidFill>
                  <a:schemeClr val="tx1"/>
                </a:solidFill>
              </a:rPr>
              <a:t> AFTER MIGRATION, IT WAS ALI (A.S) THAT THE PROPHET TRUSTED HIM TO GIVE BACK ALL THE GUARDIANSHIPS (AMANATS) TO MAKKANS.</a:t>
            </a:r>
            <a:endParaRPr lang="en-US" sz="3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81001"/>
            <a:ext cx="7886700" cy="990599"/>
          </a:xfrm>
        </p:spPr>
        <p:txBody>
          <a:bodyPr>
            <a:normAutofit/>
          </a:bodyPr>
          <a:lstStyle/>
          <a:p>
            <a:r>
              <a:rPr lang="en-US" sz="4400" b="1" u="sng" dirty="0" smtClean="0">
                <a:effectLst>
                  <a:outerShdw blurRad="38100" dist="38100" dir="2700000" algn="tl">
                    <a:srgbClr val="000000">
                      <a:alpha val="43137"/>
                    </a:srgbClr>
                  </a:outerShdw>
                </a:effectLst>
              </a:rPr>
              <a:t>CONT: HIGHLIGHTS OF HIS LIFE</a:t>
            </a:r>
            <a:endParaRPr lang="en-US" sz="4400" b="1" u="sng"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381000" y="1752600"/>
            <a:ext cx="7924800" cy="3962400"/>
          </a:xfrm>
        </p:spPr>
        <p:txBody>
          <a:bodyPr>
            <a:noAutofit/>
          </a:bodyPr>
          <a:lstStyle/>
          <a:p>
            <a:pPr lvl="1"/>
            <a:r>
              <a:rPr lang="en-US" sz="2800" b="1" dirty="0" smtClean="0">
                <a:solidFill>
                  <a:schemeClr val="tx1"/>
                </a:solidFill>
              </a:rPr>
              <a:t>ROLE IN BATTLES.</a:t>
            </a:r>
          </a:p>
          <a:p>
            <a:pPr lvl="1">
              <a:buFont typeface="Wingdings" pitchFamily="2" charset="2"/>
              <a:buChar char="Ø"/>
            </a:pPr>
            <a:r>
              <a:rPr lang="en-US" sz="2800" b="1" dirty="0" smtClean="0">
                <a:solidFill>
                  <a:schemeClr val="tx1"/>
                </a:solidFill>
              </a:rPr>
              <a:t> IN ALL THE BATTLES ALI (A.S) WAS ALWAYS IN THE FOREFRONT. </a:t>
            </a:r>
          </a:p>
          <a:p>
            <a:pPr lvl="1">
              <a:buFont typeface="Wingdings" pitchFamily="2" charset="2"/>
              <a:buChar char="Ø"/>
            </a:pPr>
            <a:r>
              <a:rPr lang="en-US" sz="2800" b="1" dirty="0" smtClean="0">
                <a:solidFill>
                  <a:schemeClr val="tx1"/>
                </a:solidFill>
              </a:rPr>
              <a:t> BADR: FOUGHT AND KILLED MORE ENEMIES THAN ANYONE ELSE.</a:t>
            </a:r>
          </a:p>
          <a:p>
            <a:pPr lvl="1">
              <a:buFont typeface="Wingdings" pitchFamily="2" charset="2"/>
              <a:buChar char="Ø"/>
            </a:pPr>
            <a:r>
              <a:rPr lang="en-US" sz="2800" b="1" dirty="0" smtClean="0">
                <a:solidFill>
                  <a:schemeClr val="tx1"/>
                </a:solidFill>
              </a:rPr>
              <a:t> UHUD: PROTECTED THE PROPHET (P.B.U.H) WHILE OTHERS RAN AWAY  IN FEAR.</a:t>
            </a:r>
          </a:p>
          <a:p>
            <a:pPr lvl="1">
              <a:buFont typeface="Wingdings" pitchFamily="2" charset="2"/>
              <a:buChar char="Ø"/>
            </a:pPr>
            <a:r>
              <a:rPr lang="en-US" sz="2800" b="1" dirty="0" smtClean="0">
                <a:solidFill>
                  <a:schemeClr val="tx1"/>
                </a:solidFill>
              </a:rPr>
              <a:t> KHANDAQ: KILLED AMR IBNE ABDE WAAS, THE STRONGEST ENEMY.</a:t>
            </a:r>
            <a:endParaRPr lang="en-US" sz="2800" b="1" dirty="0">
              <a:solidFill>
                <a:schemeClr val="tx1"/>
              </a:solidFill>
            </a:endParaRPr>
          </a:p>
        </p:txBody>
      </p:sp>
    </p:spTree>
  </p:cSld>
  <p:clrMapOvr>
    <a:masterClrMapping/>
  </p:clrMapOvr>
  <p:transition>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609600"/>
            <a:ext cx="7886700" cy="838200"/>
          </a:xfrm>
        </p:spPr>
        <p:txBody>
          <a:bodyPr>
            <a:normAutofit/>
          </a:bodyPr>
          <a:lstStyle/>
          <a:p>
            <a:r>
              <a:rPr lang="en-US" sz="4800" b="1" u="sng" dirty="0" smtClean="0">
                <a:effectLst>
                  <a:outerShdw blurRad="38100" dist="38100" dir="2700000" algn="tl">
                    <a:srgbClr val="000000">
                      <a:alpha val="43137"/>
                    </a:srgbClr>
                  </a:outerShdw>
                </a:effectLst>
              </a:rPr>
              <a:t>DEATH OF HAZRAT ALI A.S</a:t>
            </a:r>
            <a:endParaRPr lang="en-US" sz="4800" b="1" u="sng"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0" y="1676400"/>
            <a:ext cx="8229600" cy="4538664"/>
          </a:xfrm>
        </p:spPr>
        <p:txBody>
          <a:bodyPr>
            <a:normAutofit/>
          </a:bodyPr>
          <a:lstStyle/>
          <a:p>
            <a:pPr lvl="1" algn="just">
              <a:lnSpc>
                <a:spcPct val="120000"/>
              </a:lnSpc>
              <a:buFont typeface="Wingdings" pitchFamily="2" charset="2"/>
              <a:buChar char="Ø"/>
            </a:pPr>
            <a:endParaRPr lang="en-US" sz="2000" b="1" dirty="0" smtClean="0">
              <a:solidFill>
                <a:schemeClr val="tx1"/>
              </a:solidFill>
            </a:endParaRPr>
          </a:p>
          <a:p>
            <a:pPr lvl="1" algn="just">
              <a:lnSpc>
                <a:spcPct val="120000"/>
              </a:lnSpc>
              <a:buFont typeface="Wingdings" pitchFamily="2" charset="2"/>
              <a:buChar char="Ø"/>
            </a:pPr>
            <a:r>
              <a:rPr lang="en-US" sz="2000" b="1" dirty="0" smtClean="0">
                <a:solidFill>
                  <a:schemeClr val="tx1"/>
                </a:solidFill>
              </a:rPr>
              <a:t> HE WAS ATTACKED BY KHARIJITE ABD AL- RAHMAN IBN MULJAM ON19 Ramadan 40 AH, which would correspond to 27 January AD 661.</a:t>
            </a:r>
          </a:p>
          <a:p>
            <a:pPr lvl="1" algn="just">
              <a:lnSpc>
                <a:spcPct val="120000"/>
              </a:lnSpc>
              <a:buFont typeface="Wingdings" pitchFamily="2" charset="2"/>
              <a:buChar char="Ø"/>
            </a:pPr>
            <a:endParaRPr lang="en-US" sz="2000" b="1" dirty="0" smtClean="0">
              <a:solidFill>
                <a:schemeClr val="tx1"/>
              </a:solidFill>
            </a:endParaRPr>
          </a:p>
          <a:p>
            <a:pPr lvl="1" algn="just">
              <a:lnSpc>
                <a:spcPct val="120000"/>
              </a:lnSpc>
              <a:buFont typeface="Wingdings" pitchFamily="2" charset="2"/>
              <a:buChar char="Ø"/>
            </a:pPr>
            <a:r>
              <a:rPr lang="en-US" sz="2000" b="1" dirty="0" smtClean="0">
                <a:solidFill>
                  <a:schemeClr val="tx1"/>
                </a:solidFill>
              </a:rPr>
              <a:t>He was wounded by </a:t>
            </a:r>
            <a:r>
              <a:rPr lang="en-US" sz="2000" b="1" dirty="0" err="1" smtClean="0">
                <a:solidFill>
                  <a:schemeClr val="tx1"/>
                </a:solidFill>
              </a:rPr>
              <a:t>ibn</a:t>
            </a:r>
            <a:r>
              <a:rPr lang="en-US" sz="2000" b="1" dirty="0" smtClean="0">
                <a:solidFill>
                  <a:schemeClr val="tx1"/>
                </a:solidFill>
              </a:rPr>
              <a:t> </a:t>
            </a:r>
            <a:r>
              <a:rPr lang="en-US" sz="2000" b="1" dirty="0" err="1" smtClean="0">
                <a:solidFill>
                  <a:schemeClr val="tx1"/>
                </a:solidFill>
              </a:rPr>
              <a:t>Muljam's</a:t>
            </a:r>
            <a:r>
              <a:rPr lang="en-US" sz="2000" b="1" dirty="0" smtClean="0">
                <a:solidFill>
                  <a:schemeClr val="tx1"/>
                </a:solidFill>
              </a:rPr>
              <a:t> poison-coated sword while prostrating in the </a:t>
            </a:r>
            <a:r>
              <a:rPr lang="en-US" sz="2000" b="1" dirty="0" err="1" smtClean="0">
                <a:solidFill>
                  <a:schemeClr val="tx1"/>
                </a:solidFill>
              </a:rPr>
              <a:t>Fajr</a:t>
            </a:r>
            <a:r>
              <a:rPr lang="en-US" sz="2000" b="1" dirty="0" smtClean="0">
                <a:solidFill>
                  <a:schemeClr val="tx1"/>
                </a:solidFill>
              </a:rPr>
              <a:t> prayer.</a:t>
            </a:r>
          </a:p>
          <a:p>
            <a:pPr lvl="1" algn="just">
              <a:lnSpc>
                <a:spcPct val="120000"/>
              </a:lnSpc>
              <a:buFont typeface="Wingdings" pitchFamily="2" charset="2"/>
              <a:buChar char="Ø"/>
            </a:pPr>
            <a:endParaRPr lang="en-US" sz="2000" b="1" dirty="0" smtClean="0">
              <a:solidFill>
                <a:schemeClr val="tx1"/>
              </a:solidFill>
            </a:endParaRPr>
          </a:p>
          <a:p>
            <a:pPr lvl="1" algn="just">
              <a:lnSpc>
                <a:spcPct val="120000"/>
              </a:lnSpc>
              <a:buFont typeface="Wingdings" pitchFamily="2" charset="2"/>
              <a:buChar char="Ø"/>
            </a:pPr>
            <a:r>
              <a:rPr lang="en-US" sz="2000" b="1" dirty="0" smtClean="0">
                <a:solidFill>
                  <a:schemeClr val="tx1"/>
                </a:solidFill>
              </a:rPr>
              <a:t>Ali died two days later on 29 January AD 661 (21 Ramadan 40 A.H).</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mblebee.001.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effectLst>
                  <a:outerShdw blurRad="38100" dist="38100" dir="2700000" algn="tl">
                    <a:srgbClr val="000000">
                      <a:alpha val="43137"/>
                    </a:srgbClr>
                  </a:outerShdw>
                </a:effectLst>
              </a:rPr>
              <a:t>MAIN ACHIEVEMENTS:</a:t>
            </a:r>
            <a:endParaRPr lang="en-US" sz="48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r>
              <a:rPr lang="en-US" sz="2800" b="1" dirty="0" smtClean="0"/>
              <a:t>ESTABLISMENT Of MAJLIS-ESHURA a body of advisors to the </a:t>
            </a:r>
            <a:r>
              <a:rPr lang="en-US" sz="2800" b="1" dirty="0" err="1" smtClean="0"/>
              <a:t>khalifah</a:t>
            </a:r>
            <a:endParaRPr lang="en-US" sz="2800" b="1" dirty="0" smtClean="0"/>
          </a:p>
          <a:p>
            <a:r>
              <a:rPr lang="en-US" sz="2800" b="1" dirty="0" smtClean="0"/>
              <a:t>Division of the whole Islamic state into provinces</a:t>
            </a:r>
          </a:p>
          <a:p>
            <a:r>
              <a:rPr lang="en-US" sz="2800" b="1" dirty="0" smtClean="0"/>
              <a:t>Establishment of a finance department and building of schools and mosques in different parts of the state.</a:t>
            </a:r>
          </a:p>
          <a:p>
            <a:r>
              <a:rPr lang="en-US" sz="2800" b="1" dirty="0" smtClean="0"/>
              <a:t>Introduction of ISLAMIC calendar of </a:t>
            </a:r>
            <a:r>
              <a:rPr lang="en-US" sz="2800" b="1" dirty="0" err="1" smtClean="0"/>
              <a:t>hijrah</a:t>
            </a:r>
            <a:r>
              <a:rPr lang="en-US" sz="2400" dirty="0" smtClean="0"/>
              <a:t>.</a:t>
            </a:r>
            <a:endParaRPr lang="en-US" sz="2400" dirty="0"/>
          </a:p>
        </p:txBody>
      </p:sp>
    </p:spTree>
    <p:extLst>
      <p:ext uri="{BB962C8B-B14F-4D97-AF65-F5344CB8AC3E}">
        <p14:creationId xmlns:p14="http://schemas.microsoft.com/office/powerpoint/2010/main" val="17742075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effectLst>
                  <a:outerShdw blurRad="38100" dist="38100" dir="2700000" algn="tl">
                    <a:srgbClr val="000000">
                      <a:alpha val="43137"/>
                    </a:srgbClr>
                  </a:outerShdw>
                </a:effectLst>
              </a:rPr>
              <a:t>HAZRAT USMAN GHANI:</a:t>
            </a:r>
            <a:endParaRPr lang="en-US" sz="44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r>
              <a:rPr lang="en-US" sz="3600" b="1" dirty="0" smtClean="0"/>
              <a:t>Elected khalifa by the council appointed by hazrat umar a short time before his death .</a:t>
            </a:r>
          </a:p>
          <a:p>
            <a:r>
              <a:rPr lang="en-US" sz="3600" b="1" dirty="0" smtClean="0"/>
              <a:t>Belonged to bani umayya of the quraish </a:t>
            </a:r>
          </a:p>
          <a:p>
            <a:r>
              <a:rPr lang="en-US" sz="3600" b="1" dirty="0" smtClean="0"/>
              <a:t>One of the ten men that received glad tidings of paradise from Holy prophet.</a:t>
            </a:r>
          </a:p>
        </p:txBody>
      </p:sp>
    </p:spTree>
    <p:extLst>
      <p:ext uri="{BB962C8B-B14F-4D97-AF65-F5344CB8AC3E}">
        <p14:creationId xmlns:p14="http://schemas.microsoft.com/office/powerpoint/2010/main" val="1274115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effectLst>
                  <a:outerShdw blurRad="38100" dist="38100" dir="2700000" algn="tl">
                    <a:srgbClr val="000000">
                      <a:alpha val="43137"/>
                    </a:srgbClr>
                  </a:outerShdw>
                </a:effectLst>
              </a:rPr>
              <a:t>HAZRAT ALI &lt;RA&gt;:</a:t>
            </a:r>
            <a:endParaRPr lang="en-US" sz="48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r>
              <a:rPr lang="en-US" sz="2800" b="1" dirty="0" smtClean="0"/>
              <a:t>Son of Holy prophets saw uncle ABU TALIB </a:t>
            </a:r>
          </a:p>
          <a:p>
            <a:r>
              <a:rPr lang="en-US" sz="2800" b="1" dirty="0" smtClean="0"/>
              <a:t>Born in MECCA about twenty years after the birth of the Holy prophet.</a:t>
            </a:r>
          </a:p>
          <a:p>
            <a:r>
              <a:rPr lang="en-US" sz="2800" b="1" dirty="0" smtClean="0"/>
              <a:t>Holy prophet himself became his guardian</a:t>
            </a:r>
          </a:p>
          <a:p>
            <a:r>
              <a:rPr lang="en-US" sz="2800" b="1" dirty="0" smtClean="0"/>
              <a:t>Hazrat ALI RA stayed in the bed of the holy prophet saw the night when the holy prophet left MECCA for MEDINA</a:t>
            </a:r>
            <a:endParaRPr lang="en-US" sz="2800" b="1" dirty="0"/>
          </a:p>
        </p:txBody>
      </p:sp>
    </p:spTree>
    <p:extLst>
      <p:ext uri="{BB962C8B-B14F-4D97-AF65-F5344CB8AC3E}">
        <p14:creationId xmlns:p14="http://schemas.microsoft.com/office/powerpoint/2010/main" val="3663332727"/>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AMNA ALI</a:t>
            </a:r>
            <a:endParaRPr lang="en-US" b="1" dirty="0"/>
          </a:p>
        </p:txBody>
      </p:sp>
      <p:sp>
        <p:nvSpPr>
          <p:cNvPr id="3" name="Subtitle 2"/>
          <p:cNvSpPr>
            <a:spLocks noGrp="1"/>
          </p:cNvSpPr>
          <p:nvPr>
            <p:ph type="subTitle" idx="1"/>
          </p:nvPr>
        </p:nvSpPr>
        <p:spPr/>
        <p:txBody>
          <a:bodyPr>
            <a:normAutofit/>
          </a:bodyPr>
          <a:lstStyle/>
          <a:p>
            <a:pPr algn="ctr"/>
            <a:r>
              <a:rPr lang="en-US" sz="4000" b="1" dirty="0" smtClean="0">
                <a:solidFill>
                  <a:schemeClr val="tx1"/>
                </a:solidFill>
              </a:rPr>
              <a:t>ISLAMIAT PRESENTATION</a:t>
            </a:r>
            <a:endParaRPr lang="en-US" sz="4000" b="1" dirty="0">
              <a:solidFill>
                <a:schemeClr val="tx1"/>
              </a:solidFill>
            </a:endParaRPr>
          </a:p>
        </p:txBody>
      </p:sp>
    </p:spTree>
    <p:extLst>
      <p:ext uri="{BB962C8B-B14F-4D97-AF65-F5344CB8AC3E}">
        <p14:creationId xmlns:p14="http://schemas.microsoft.com/office/powerpoint/2010/main" val="234599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solidFill>
                  <a:schemeClr val="tx1"/>
                </a:solidFill>
                <a:effectLst>
                  <a:outerShdw blurRad="38100" dist="38100" dir="2700000" algn="tl">
                    <a:srgbClr val="000000">
                      <a:alpha val="43137"/>
                    </a:srgbClr>
                  </a:outerShdw>
                </a:effectLst>
                <a:latin typeface="Baskerville Old Face" pitchFamily="18" charset="0"/>
              </a:rPr>
              <a:t>Hazrat Abu Bakar</a:t>
            </a:r>
            <a:endParaRPr lang="en-US" sz="3600" dirty="0">
              <a:solidFill>
                <a:schemeClr val="tx1"/>
              </a:solidFill>
              <a:effectLst>
                <a:outerShdw blurRad="38100" dist="38100" dir="2700000" algn="tl">
                  <a:srgbClr val="000000">
                    <a:alpha val="43137"/>
                  </a:srgbClr>
                </a:outerShdw>
              </a:effectLst>
              <a:latin typeface="Baskerville Old Face" pitchFamily="18" charset="0"/>
            </a:endParaRPr>
          </a:p>
        </p:txBody>
      </p:sp>
      <p:pic>
        <p:nvPicPr>
          <p:cNvPr id="4" name="Content Placeholder 3" descr="url.jpg"/>
          <p:cNvPicPr>
            <a:picLocks noGrp="1" noChangeAspect="1"/>
          </p:cNvPicPr>
          <p:nvPr>
            <p:ph idx="1"/>
          </p:nvPr>
        </p:nvPicPr>
        <p:blipFill>
          <a:blip r:embed="rId2" cstate="print"/>
          <a:stretch>
            <a:fillRect/>
          </a:stretch>
        </p:blipFill>
        <p:spPr>
          <a:xfrm>
            <a:off x="-15922" y="0"/>
            <a:ext cx="2971800" cy="2209800"/>
          </a:xfrm>
        </p:spPr>
      </p:pic>
      <p:sp>
        <p:nvSpPr>
          <p:cNvPr id="5" name="TextBox 4"/>
          <p:cNvSpPr txBox="1"/>
          <p:nvPr/>
        </p:nvSpPr>
        <p:spPr>
          <a:xfrm>
            <a:off x="457200" y="2438401"/>
            <a:ext cx="8534400" cy="4431983"/>
          </a:xfrm>
          <a:prstGeom prst="rect">
            <a:avLst/>
          </a:prstGeom>
          <a:noFill/>
        </p:spPr>
        <p:txBody>
          <a:bodyPr wrap="square" rtlCol="0">
            <a:spAutoFit/>
          </a:bodyPr>
          <a:lstStyle/>
          <a:p>
            <a:r>
              <a:rPr lang="en-US" sz="2400" b="1" dirty="0" smtClean="0"/>
              <a:t>1)Hazrat </a:t>
            </a:r>
            <a:r>
              <a:rPr lang="en-US" sz="2400" b="1" dirty="0"/>
              <a:t>Abu Bakar was born in a noble family of Quraish in </a:t>
            </a:r>
            <a:r>
              <a:rPr lang="en-US" sz="2400" b="1" dirty="0" smtClean="0"/>
              <a:t>Makkah.</a:t>
            </a:r>
          </a:p>
          <a:p>
            <a:endParaRPr lang="en-US" sz="2400" b="1" dirty="0" smtClean="0"/>
          </a:p>
          <a:p>
            <a:r>
              <a:rPr lang="en-US" sz="2400" b="1" dirty="0" smtClean="0"/>
              <a:t>2)</a:t>
            </a:r>
            <a:r>
              <a:rPr lang="en-US" sz="2400" b="1" dirty="0"/>
              <a:t> He was two years and three months younger then holy Prophet (P.B.U.H).His father was Usman, surname Abu Kahrfa and his mother was </a:t>
            </a:r>
            <a:r>
              <a:rPr lang="en-US" sz="2400" b="1" dirty="0" smtClean="0"/>
              <a:t>Salma.Suramed umul-khair.</a:t>
            </a:r>
          </a:p>
          <a:p>
            <a:r>
              <a:rPr lang="en-US" sz="2400" b="1" dirty="0" smtClean="0"/>
              <a:t>.</a:t>
            </a:r>
          </a:p>
          <a:p>
            <a:r>
              <a:rPr lang="en-US" sz="2400" b="1" dirty="0" smtClean="0"/>
              <a:t>3)</a:t>
            </a:r>
            <a:r>
              <a:rPr lang="en-US" sz="2400" b="1" dirty="0"/>
              <a:t> Prophet (P.B.U.H) and Abu Bakar had </a:t>
            </a:r>
            <a:r>
              <a:rPr lang="en-US" sz="2400" b="1" dirty="0" smtClean="0"/>
              <a:t>common </a:t>
            </a:r>
            <a:r>
              <a:rPr lang="en-US" sz="2400" b="1" dirty="0"/>
              <a:t>ancestors-mural. They both were very close friends </a:t>
            </a:r>
            <a:r>
              <a:rPr lang="en-US" sz="2400" b="1" dirty="0" smtClean="0"/>
              <a:t>from </a:t>
            </a:r>
            <a:r>
              <a:rPr lang="en-US" sz="2400" b="1" dirty="0"/>
              <a:t>childhood through out entire </a:t>
            </a:r>
            <a:r>
              <a:rPr lang="en-US" sz="2400" b="1" dirty="0" smtClean="0"/>
              <a:t>life.</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150</TotalTime>
  <Words>2319</Words>
  <Application>Microsoft Office PowerPoint</Application>
  <PresentationFormat>On-screen Show (4:3)</PresentationFormat>
  <Paragraphs>158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Baskerville Old Face</vt:lpstr>
      <vt:lpstr>Berlin Sans FB Demi</vt:lpstr>
      <vt:lpstr>Calibri</vt:lpstr>
      <vt:lpstr>Calibri Light</vt:lpstr>
      <vt:lpstr>Comic Sans MS</vt:lpstr>
      <vt:lpstr>Wingdings</vt:lpstr>
      <vt:lpstr>Retrospect</vt:lpstr>
      <vt:lpstr>KHULFA-E-RASHIDEEN</vt:lpstr>
      <vt:lpstr>THE GUIDED KHILAFAT</vt:lpstr>
      <vt:lpstr>HAZRAT ABU BAKAR &lt;RA&gt;</vt:lpstr>
      <vt:lpstr>HAZRAT UMAR &lt;RA&gt;</vt:lpstr>
      <vt:lpstr>MAIN ACHIEVEMENTS:</vt:lpstr>
      <vt:lpstr>HAZRAT USMAN GHANI:</vt:lpstr>
      <vt:lpstr>HAZRAT ALI &lt;RA&gt;:</vt:lpstr>
      <vt:lpstr>AMNA ALI</vt:lpstr>
      <vt:lpstr>Hazrat Abu Bakar</vt:lpstr>
      <vt:lpstr>PowerPoint Presentation</vt:lpstr>
      <vt:lpstr>PowerPoint Presentation</vt:lpstr>
      <vt:lpstr>PROBLEMS FACED BY ABU BAKAR DURING HIS KHILAFAT: </vt:lpstr>
      <vt:lpstr>First man to accept Islam: </vt:lpstr>
      <vt:lpstr>PowerPoint Presentation</vt:lpstr>
      <vt:lpstr>Invitation towards Allah: </vt:lpstr>
      <vt:lpstr>Served in Islam:</vt:lpstr>
      <vt:lpstr> Participation in the Holy Wars: </vt:lpstr>
      <vt:lpstr>DEATH OF FIRST KHALIFA (ABU BAKAR): </vt:lpstr>
      <vt:lpstr>PowerPoint Presentation</vt:lpstr>
      <vt:lpstr>ASSIGNMENT OF ISLAMIC STUDIES</vt:lpstr>
      <vt:lpstr>INTRODUCTION OF HAZRAT UMAR AL FAROOQ</vt:lpstr>
      <vt:lpstr>CONVERSION OF ISLAM</vt:lpstr>
      <vt:lpstr>PowerPoint Presentation</vt:lpstr>
      <vt:lpstr>EASHA NAZIM</vt:lpstr>
      <vt:lpstr>HAZRAT USMAN GHANI</vt:lpstr>
      <vt:lpstr>BIOGRAPHY:</vt:lpstr>
      <vt:lpstr>PowerPoint Presentation</vt:lpstr>
      <vt:lpstr>Acceptance of Islam:</vt:lpstr>
      <vt:lpstr>Marrying Ruqayya (R.A) – the Daughter of Prophet PBUH:</vt:lpstr>
      <vt:lpstr>Emigration from Makkah to Abyssinia:</vt:lpstr>
      <vt:lpstr>Getting the title of “Dhun-Nurain” :</vt:lpstr>
      <vt:lpstr>Great Services to Islam:</vt:lpstr>
      <vt:lpstr>PowerPoint Presentation</vt:lpstr>
      <vt:lpstr>ASADULLAH </vt:lpstr>
      <vt:lpstr>The prophet (P.B.U.H) said:</vt:lpstr>
      <vt:lpstr>HAZRAT ALI (A.S)</vt:lpstr>
      <vt:lpstr>BERIEF DETAILS:</vt:lpstr>
      <vt:lpstr>BIRTH OF HAZRAT ALI</vt:lpstr>
      <vt:lpstr>MARRIAGE:</vt:lpstr>
      <vt:lpstr>HIGHLIGHTS OF HIS LIFE</vt:lpstr>
      <vt:lpstr>CONT: HIGHLIGHTS OF HIS LIFE</vt:lpstr>
      <vt:lpstr>DEATH OF HAZRAT ALI 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Zia</dc:creator>
  <cp:lastModifiedBy>Dr Sumbul</cp:lastModifiedBy>
  <cp:revision>18</cp:revision>
  <dcterms:created xsi:type="dcterms:W3CDTF">2016-11-26T10:22:40Z</dcterms:created>
  <dcterms:modified xsi:type="dcterms:W3CDTF">2017-01-27T10:32:24Z</dcterms:modified>
</cp:coreProperties>
</file>