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7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51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F2303-53A9-4AD9-8B8C-4E851FAF6DF7}" type="datetimeFigureOut">
              <a:rPr lang="en-US" smtClean="0"/>
              <a:pPr/>
              <a:t>8/19/2020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4E25E-C822-4321-98AA-C9F0316871D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24FCF003-8386-439A-96F1-B5D466523318}" type="slidenum">
              <a:rPr lang="en-GB" smtClean="0"/>
              <a:pPr>
                <a:defRPr/>
              </a:pPr>
              <a:t>18</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0901F-701E-472E-9895-46A57303A5DE}" type="datetimeFigureOut">
              <a:rPr lang="en-US" smtClean="0"/>
              <a:pPr/>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6B00EF-BAE6-4E02-A3F4-6C5C21450FC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0901F-701E-472E-9895-46A57303A5DE}" type="datetimeFigureOut">
              <a:rPr lang="en-US" smtClean="0"/>
              <a:pPr/>
              <a:t>8/19/2020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B00EF-BAE6-4E02-A3F4-6C5C21450FC0}"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islam.about.com/od/zakat/p/zakat.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6.gif"/></Relationships>
</file>

<file path=ppt/slides/_rels/slide1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ccccc_files\images_435.jpeg"/>
          <p:cNvPicPr/>
          <p:nvPr/>
        </p:nvPicPr>
        <p:blipFill>
          <a:blip r:embed="rId2"/>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92500" lnSpcReduction="10000"/>
          </a:bodyPr>
          <a:lstStyle/>
          <a:p>
            <a:r>
              <a:rPr lang="en-US" b="1" dirty="0" smtClean="0"/>
              <a:t>It is unlawful to hoard food and other basic necessities.</a:t>
            </a:r>
          </a:p>
          <a:p>
            <a:pPr>
              <a:buNone/>
            </a:pPr>
            <a:r>
              <a:rPr lang="en-US" dirty="0" smtClean="0"/>
              <a:t>Everyone should take what they need and no more.</a:t>
            </a:r>
          </a:p>
          <a:p>
            <a:pPr>
              <a:buNone/>
            </a:pPr>
            <a:endParaRPr lang="en-US" dirty="0" smtClean="0"/>
          </a:p>
          <a:p>
            <a:pPr>
              <a:buNone/>
            </a:pPr>
            <a:r>
              <a:rPr lang="en-US" dirty="0" smtClean="0"/>
              <a:t> "And let those who covetously withhold of the gifts which Allah has given them of His Grace, think that it is good for them. No, it will be the worse for them. Soon it will tied to their necks like a twisted collar, on the Day of Judgment. To Allah belongs the heritage of the heavens and the earth, and Allah is well-acquainted with all that you do“</a:t>
            </a:r>
          </a:p>
          <a:p>
            <a:pPr>
              <a:buNone/>
            </a:pPr>
            <a:r>
              <a:rPr lang="en-US" dirty="0" smtClean="0"/>
              <a:t>                                                           (Qur'an 3:180).</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10000"/>
          </a:bodyPr>
          <a:lstStyle/>
          <a:p>
            <a:r>
              <a:rPr lang="en-US" b="1" dirty="0" smtClean="0"/>
              <a:t>A Muslim should be responsible in spending money.</a:t>
            </a:r>
          </a:p>
          <a:p>
            <a:endParaRPr lang="en-US" b="1" dirty="0" smtClean="0"/>
          </a:p>
          <a:p>
            <a:pPr>
              <a:buNone/>
            </a:pPr>
            <a:r>
              <a:rPr lang="en-US" dirty="0" smtClean="0"/>
              <a:t>Over-spending  are strongly discouraged. "[The Servants of Allah are] Those who, when they spend, are not extravagant and not stingy, but hold a just balance between those extremes"               </a:t>
            </a:r>
          </a:p>
          <a:p>
            <a:pPr>
              <a:buNone/>
            </a:pPr>
            <a:r>
              <a:rPr lang="en-US" dirty="0" smtClean="0"/>
              <a:t>                                                                 (Qur'an 25:67).</a:t>
            </a:r>
          </a:p>
          <a:p>
            <a:pPr>
              <a:buNone/>
            </a:pPr>
            <a:r>
              <a:rPr lang="en-US" dirty="0" smtClean="0"/>
              <a:t> "O Children of Adam! Wear your beautiful apparel at every time and place of prayer. Eat and drink, but waste not by excess, for Allah loves not the wasters“</a:t>
            </a:r>
          </a:p>
          <a:p>
            <a:pPr>
              <a:buNone/>
            </a:pPr>
            <a:r>
              <a:rPr lang="en-US" dirty="0" smtClean="0"/>
              <a:t>                                                                    (Qur'an 7:31).</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fontScale="92500" lnSpcReduction="20000"/>
          </a:bodyPr>
          <a:lstStyle/>
          <a:p>
            <a:r>
              <a:rPr lang="en-US" b="1" dirty="0" smtClean="0"/>
              <a:t>Muslims must pay </a:t>
            </a:r>
            <a:r>
              <a:rPr lang="en-US" b="1" dirty="0" smtClean="0">
                <a:hlinkClick r:id="rId2"/>
              </a:rPr>
              <a:t>Zakat (alms)</a:t>
            </a:r>
            <a:r>
              <a:rPr lang="en-US" b="1" dirty="0" smtClean="0"/>
              <a:t>.</a:t>
            </a:r>
          </a:p>
          <a:p>
            <a:endParaRPr lang="en-US" b="1" dirty="0" smtClean="0"/>
          </a:p>
          <a:p>
            <a:pPr>
              <a:buNone/>
            </a:pPr>
            <a:r>
              <a:rPr lang="en-US" dirty="0" smtClean="0"/>
              <a:t>"And they have been commanded no more than this: to worship Allah, offering Him sincere devotion, being true in faith. To establish regular prayer, and to give zakat. And that is the religion right and straight“</a:t>
            </a:r>
          </a:p>
          <a:p>
            <a:pPr>
              <a:buNone/>
            </a:pPr>
            <a:r>
              <a:rPr lang="en-US" dirty="0" smtClean="0"/>
              <a:t>                                                                (Qur'an 98:5). </a:t>
            </a:r>
          </a:p>
          <a:p>
            <a:pPr>
              <a:buNone/>
            </a:pPr>
            <a:r>
              <a:rPr lang="en-US" dirty="0" smtClean="0"/>
              <a:t>Every Muslim who owns wealth, more than a certain amount to meet his or her needs, must pay a fixed rate of Zakat to those in need. Zakat is a means of narrowing the gap between the rich and the poor, and to make sure that everyone's needs are met.</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857884" y="1785926"/>
            <a:ext cx="2156107" cy="2232248"/>
          </a:xfrm>
          <a:prstGeom prst="roundRect">
            <a:avLst/>
          </a:prstGeom>
          <a:ln>
            <a:noFill/>
          </a:ln>
          <a:effectLst>
            <a:innerShdw blurRad="63500" dist="50800" dir="2700000">
              <a:prstClr val="black">
                <a:alpha val="50000"/>
              </a:prstClr>
            </a:innerShdw>
          </a:effectLst>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pic>
        <p:nvPicPr>
          <p:cNvPr id="5" name="Picture 5" descr="C:\Users\Jagranvi\Desktop\PS\GIF FILES1\5yed.gif"/>
          <p:cNvPicPr>
            <a:picLocks noChangeAspect="1" noChangeArrowheads="1"/>
          </p:cNvPicPr>
          <p:nvPr/>
        </p:nvPicPr>
        <p:blipFill>
          <a:blip r:embed="rId2"/>
          <a:srcRect/>
          <a:stretch>
            <a:fillRect/>
          </a:stretch>
        </p:blipFill>
        <p:spPr bwMode="auto">
          <a:xfrm>
            <a:off x="6948488" y="2060575"/>
            <a:ext cx="346075" cy="255588"/>
          </a:xfrm>
          <a:prstGeom prst="rect">
            <a:avLst/>
          </a:prstGeom>
          <a:noFill/>
          <a:ln w="9525">
            <a:noFill/>
            <a:miter lim="800000"/>
            <a:headEnd/>
            <a:tailEnd/>
          </a:ln>
        </p:spPr>
      </p:pic>
      <p:pic>
        <p:nvPicPr>
          <p:cNvPr id="6" name="Picture 6" descr="C:\Users\Jagranvi\Desktop\PS\GIF FILES1\6i.gif"/>
          <p:cNvPicPr>
            <a:picLocks noChangeAspect="1" noChangeArrowheads="1"/>
          </p:cNvPicPr>
          <p:nvPr/>
        </p:nvPicPr>
        <p:blipFill>
          <a:blip r:embed="rId3"/>
          <a:srcRect/>
          <a:stretch>
            <a:fillRect/>
          </a:stretch>
        </p:blipFill>
        <p:spPr bwMode="auto">
          <a:xfrm>
            <a:off x="5940425" y="3068638"/>
            <a:ext cx="1471613" cy="563562"/>
          </a:xfrm>
          <a:prstGeom prst="rect">
            <a:avLst/>
          </a:prstGeom>
          <a:noFill/>
          <a:ln w="9525">
            <a:noFill/>
            <a:miter lim="800000"/>
            <a:headEnd/>
            <a:tailEnd/>
          </a:ln>
        </p:spPr>
      </p:pic>
      <p:pic>
        <p:nvPicPr>
          <p:cNvPr id="7" name="Picture 7" descr="C:\Users\Jagranvi\Desktop\PS\GIF FILES1\7to98y.gif"/>
          <p:cNvPicPr>
            <a:picLocks noChangeAspect="1" noChangeArrowheads="1"/>
          </p:cNvPicPr>
          <p:nvPr/>
        </p:nvPicPr>
        <p:blipFill>
          <a:blip r:embed="rId4"/>
          <a:srcRect/>
          <a:stretch>
            <a:fillRect/>
          </a:stretch>
        </p:blipFill>
        <p:spPr bwMode="auto">
          <a:xfrm>
            <a:off x="1258888" y="4179888"/>
            <a:ext cx="6962775" cy="43815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8" name="Picture 9" descr="C:\Users\Jagranvi\Desktop\PS\GIF FILES1\87.gif"/>
          <p:cNvPicPr>
            <a:picLocks noChangeAspect="1" noChangeArrowheads="1"/>
          </p:cNvPicPr>
          <p:nvPr/>
        </p:nvPicPr>
        <p:blipFill>
          <a:blip r:embed="rId5"/>
          <a:srcRect/>
          <a:stretch>
            <a:fillRect/>
          </a:stretch>
        </p:blipFill>
        <p:spPr bwMode="auto">
          <a:xfrm>
            <a:off x="5857875" y="571500"/>
            <a:ext cx="2011363" cy="957263"/>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9" name="Picture 15" descr="yr.gif"/>
          <p:cNvPicPr>
            <a:picLocks noChangeAspect="1"/>
          </p:cNvPicPr>
          <p:nvPr/>
        </p:nvPicPr>
        <p:blipFill>
          <a:blip r:embed="rId6"/>
          <a:srcRect/>
          <a:stretch>
            <a:fillRect/>
          </a:stretch>
        </p:blipFill>
        <p:spPr bwMode="auto">
          <a:xfrm>
            <a:off x="6732588" y="2565400"/>
            <a:ext cx="614362" cy="485775"/>
          </a:xfrm>
          <a:prstGeom prst="rect">
            <a:avLst/>
          </a:prstGeom>
          <a:noFill/>
          <a:ln w="9525">
            <a:noFill/>
            <a:miter lim="800000"/>
            <a:headEnd/>
            <a:tailEnd/>
          </a:ln>
        </p:spPr>
      </p:pic>
      <p:sp>
        <p:nvSpPr>
          <p:cNvPr id="10" name="Oval 9"/>
          <p:cNvSpPr/>
          <p:nvPr/>
        </p:nvSpPr>
        <p:spPr>
          <a:xfrm>
            <a:off x="7496175" y="2190750"/>
            <a:ext cx="73025" cy="73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1" name="Oval 10"/>
          <p:cNvSpPr/>
          <p:nvPr/>
        </p:nvSpPr>
        <p:spPr>
          <a:xfrm>
            <a:off x="7496175" y="2794000"/>
            <a:ext cx="73025" cy="73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2" name="Oval 11"/>
          <p:cNvSpPr/>
          <p:nvPr/>
        </p:nvSpPr>
        <p:spPr>
          <a:xfrm>
            <a:off x="7496175" y="3328988"/>
            <a:ext cx="73025" cy="73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3" name="Chevron 12"/>
          <p:cNvSpPr/>
          <p:nvPr/>
        </p:nvSpPr>
        <p:spPr>
          <a:xfrm rot="10800000">
            <a:off x="8545278" y="4318496"/>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ccccc_files\images_424.jpeg"/>
          <p:cNvPicPr/>
          <p:nvPr/>
        </p:nvPicPr>
        <p:blipFill>
          <a:blip r:embed="rId2"/>
          <a:srcRect/>
          <a:stretch>
            <a:fillRect/>
          </a:stretch>
        </p:blipFill>
        <p:spPr bwMode="auto">
          <a:xfrm>
            <a:off x="0" y="5135245"/>
            <a:ext cx="2658110" cy="1722755"/>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3" name="Content Placeholder 2"/>
          <p:cNvSpPr>
            <a:spLocks noGrp="1"/>
          </p:cNvSpPr>
          <p:nvPr>
            <p:ph idx="1"/>
          </p:nvPr>
        </p:nvSpPr>
        <p:spPr>
          <a:xfrm>
            <a:off x="457200" y="457200"/>
            <a:ext cx="8229600" cy="6019800"/>
          </a:xfrm>
        </p:spPr>
        <p:txBody>
          <a:bodyPr>
            <a:normAutofit lnSpcReduction="10000"/>
          </a:bodyPr>
          <a:lstStyle/>
          <a:p>
            <a:r>
              <a:rPr lang="en-US" b="1" dirty="0" smtClean="0"/>
              <a:t>Muslims are encouraged to give constantly in charity.</a:t>
            </a:r>
            <a:r>
              <a:rPr lang="en-US" dirty="0" smtClean="0"/>
              <a:t> </a:t>
            </a:r>
          </a:p>
          <a:p>
            <a:endParaRPr lang="en-US" dirty="0" smtClean="0"/>
          </a:p>
          <a:p>
            <a:pPr>
              <a:buNone/>
            </a:pPr>
            <a:r>
              <a:rPr lang="en-US" dirty="0" smtClean="0"/>
              <a:t>"Your riches and your children may be but a trial. Whereas Allah, with Him is the highest reward. So fear Allah as much as you can, listen and obey, and spend in charity for the benefit of your own souls. And those saved from the selfishness of their own souls, they are the ones that achieve prosperity“</a:t>
            </a:r>
          </a:p>
          <a:p>
            <a:pPr>
              <a:buNone/>
            </a:pPr>
            <a:endParaRPr lang="en-US" dirty="0" smtClean="0"/>
          </a:p>
          <a:p>
            <a:pPr>
              <a:buNone/>
            </a:pPr>
            <a:r>
              <a:rPr lang="en-US" dirty="0" smtClean="0"/>
              <a:t>                                                     (Qur'an 64:15-16). </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133600"/>
            <a:ext cx="8229600" cy="4525963"/>
          </a:xfrm>
        </p:spPr>
        <p:txBody>
          <a:bodyPr/>
          <a:lstStyle/>
          <a:p>
            <a:pPr>
              <a:buNone/>
            </a:pPr>
            <a:r>
              <a:rPr lang="en-US" dirty="0" smtClean="0"/>
              <a:t>The </a:t>
            </a:r>
            <a:r>
              <a:rPr lang="en-US" b="1" dirty="0" smtClean="0"/>
              <a:t>Prophet Muhammad</a:t>
            </a:r>
            <a:r>
              <a:rPr lang="en-US" dirty="0" smtClean="0"/>
              <a:t> once said that "nobody's assets are reduced by charity." </a:t>
            </a:r>
          </a:p>
          <a:p>
            <a:pPr>
              <a:buNone/>
            </a:pPr>
            <a:endParaRPr lang="en-US" dirty="0" smtClean="0"/>
          </a:p>
          <a:p>
            <a:endParaRPr lang="en-US" dirty="0"/>
          </a:p>
        </p:txBody>
      </p:sp>
      <p:pic>
        <p:nvPicPr>
          <p:cNvPr id="4" name="Picture 6" descr="muhammad-calligrapy.jpg"/>
          <p:cNvPicPr>
            <a:picLocks noChangeAspect="1"/>
          </p:cNvPicPr>
          <p:nvPr/>
        </p:nvPicPr>
        <p:blipFill>
          <a:blip r:embed="rId2"/>
          <a:srcRect/>
          <a:stretch>
            <a:fillRect/>
          </a:stretch>
        </p:blipFill>
        <p:spPr bwMode="auto">
          <a:xfrm>
            <a:off x="3733800" y="533400"/>
            <a:ext cx="1600200" cy="1143000"/>
          </a:xfrm>
          <a:prstGeom prst="rect">
            <a:avLst/>
          </a:prstGeom>
          <a:noFill/>
          <a:ln w="9525">
            <a:noFill/>
            <a:miter lim="800000"/>
            <a:headEnd/>
            <a:tailEnd/>
          </a:ln>
        </p:spPr>
      </p:pic>
      <p:pic>
        <p:nvPicPr>
          <p:cNvPr id="5" name="Picture 4" descr="F:\ccccc_files\images_415.jpeg"/>
          <p:cNvPicPr/>
          <p:nvPr/>
        </p:nvPicPr>
        <p:blipFill>
          <a:blip r:embed="rId3"/>
          <a:srcRect/>
          <a:stretch>
            <a:fillRect/>
          </a:stretch>
        </p:blipFill>
        <p:spPr bwMode="auto">
          <a:xfrm>
            <a:off x="1676400" y="3733800"/>
            <a:ext cx="58674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39752" y="607988"/>
            <a:ext cx="3960440" cy="648072"/>
          </a:xfrm>
          <a:prstGeom prst="roundRect">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p>
        </p:txBody>
      </p:sp>
      <p:pic>
        <p:nvPicPr>
          <p:cNvPr id="5" name="Picture 4" descr="expense1.gif"/>
          <p:cNvPicPr>
            <a:picLocks noChangeAspect="1"/>
          </p:cNvPicPr>
          <p:nvPr/>
        </p:nvPicPr>
        <p:blipFill>
          <a:blip r:embed="rId2"/>
          <a:srcRect/>
          <a:stretch>
            <a:fillRect/>
          </a:stretch>
        </p:blipFill>
        <p:spPr bwMode="auto">
          <a:xfrm>
            <a:off x="3359150" y="692150"/>
            <a:ext cx="2039938" cy="433388"/>
          </a:xfrm>
          <a:prstGeom prst="rect">
            <a:avLst/>
          </a:prstGeom>
          <a:noFill/>
          <a:ln w="9525">
            <a:noFill/>
            <a:miter lim="800000"/>
            <a:headEnd/>
            <a:tailEnd/>
          </a:ln>
        </p:spPr>
      </p:pic>
      <p:pic>
        <p:nvPicPr>
          <p:cNvPr id="6" name="Picture 5" descr="expense2.gif"/>
          <p:cNvPicPr>
            <a:picLocks noChangeAspect="1"/>
          </p:cNvPicPr>
          <p:nvPr/>
        </p:nvPicPr>
        <p:blipFill>
          <a:blip r:embed="rId3"/>
          <a:srcRect/>
          <a:stretch>
            <a:fillRect/>
          </a:stretch>
        </p:blipFill>
        <p:spPr bwMode="auto">
          <a:xfrm>
            <a:off x="1295400" y="3124200"/>
            <a:ext cx="6619875" cy="3495675"/>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7" name="Chevron 6"/>
          <p:cNvSpPr/>
          <p:nvPr/>
        </p:nvSpPr>
        <p:spPr>
          <a:xfrm rot="10800000">
            <a:off x="8077200" y="54864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
        <p:nvSpPr>
          <p:cNvPr id="8" name="Chevron 7"/>
          <p:cNvSpPr/>
          <p:nvPr/>
        </p:nvSpPr>
        <p:spPr>
          <a:xfrm rot="10800000">
            <a:off x="8077200" y="51054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
        <p:nvSpPr>
          <p:cNvPr id="10" name="Chevron 9"/>
          <p:cNvSpPr/>
          <p:nvPr/>
        </p:nvSpPr>
        <p:spPr>
          <a:xfrm rot="10800000">
            <a:off x="8077200" y="36576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
        <p:nvSpPr>
          <p:cNvPr id="11" name="Chevron 10"/>
          <p:cNvSpPr/>
          <p:nvPr/>
        </p:nvSpPr>
        <p:spPr>
          <a:xfrm rot="10800000">
            <a:off x="8077200" y="41910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GB" dirty="0" smtClean="0">
                <a:solidFill>
                  <a:schemeClr val="tx1"/>
                </a:solidFill>
              </a:rPr>
              <a:t>  </a:t>
            </a:r>
            <a:endParaRPr lang="en-GB" dirty="0">
              <a:solidFill>
                <a:schemeClr val="tx1"/>
              </a:solidFill>
            </a:endParaRPr>
          </a:p>
        </p:txBody>
      </p:sp>
      <p:sp>
        <p:nvSpPr>
          <p:cNvPr id="12" name="Chevron 11"/>
          <p:cNvSpPr/>
          <p:nvPr/>
        </p:nvSpPr>
        <p:spPr>
          <a:xfrm rot="10800000">
            <a:off x="8077200" y="59436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
        <p:nvSpPr>
          <p:cNvPr id="13" name="Chevron 12"/>
          <p:cNvSpPr/>
          <p:nvPr/>
        </p:nvSpPr>
        <p:spPr>
          <a:xfrm rot="10800000">
            <a:off x="8077200" y="46482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pic>
        <p:nvPicPr>
          <p:cNvPr id="14" name="Picture 14" descr="ZAKAT_opener.jpg"/>
          <p:cNvPicPr>
            <a:picLocks noChangeAspect="1"/>
          </p:cNvPicPr>
          <p:nvPr/>
        </p:nvPicPr>
        <p:blipFill>
          <a:blip r:embed="rId4"/>
          <a:srcRect/>
          <a:stretch>
            <a:fillRect/>
          </a:stretch>
        </p:blipFill>
        <p:spPr bwMode="auto">
          <a:xfrm>
            <a:off x="2971800" y="1752600"/>
            <a:ext cx="2895600" cy="1860550"/>
          </a:xfrm>
          <a:prstGeom prst="rect">
            <a:avLst/>
          </a:prstGeom>
          <a:noFill/>
          <a:ln w="9525">
            <a:noFill/>
            <a:miter lim="800000"/>
            <a:headEnd/>
            <a:tailEnd/>
          </a:ln>
        </p:spPr>
      </p:pic>
      <p:sp>
        <p:nvSpPr>
          <p:cNvPr id="15" name="Chevron 14"/>
          <p:cNvSpPr/>
          <p:nvPr/>
        </p:nvSpPr>
        <p:spPr>
          <a:xfrm rot="10800000">
            <a:off x="8077200" y="64008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NaturalResources.JPG"/>
          <p:cNvPicPr>
            <a:picLocks noChangeAspect="1"/>
          </p:cNvPicPr>
          <p:nvPr/>
        </p:nvPicPr>
        <p:blipFill>
          <a:blip r:embed="rId2"/>
          <a:srcRect/>
          <a:stretch>
            <a:fillRect/>
          </a:stretch>
        </p:blipFill>
        <p:spPr bwMode="auto">
          <a:xfrm>
            <a:off x="0" y="0"/>
            <a:ext cx="9144000" cy="6883400"/>
          </a:xfrm>
          <a:prstGeom prst="rect">
            <a:avLst/>
          </a:prstGeom>
          <a:noFill/>
          <a:ln w="9525">
            <a:noFill/>
            <a:miter lim="800000"/>
            <a:headEnd/>
            <a:tailEnd/>
          </a:ln>
        </p:spPr>
      </p:pic>
      <p:pic>
        <p:nvPicPr>
          <p:cNvPr id="12291" name="Picture 3" descr="C:\Users\Jagranvi\Desktop\PS\Are-resources-limited.eps"/>
          <p:cNvPicPr>
            <a:picLocks noChangeAspect="1" noChangeArrowheads="1"/>
          </p:cNvPicPr>
          <p:nvPr/>
        </p:nvPicPr>
        <p:blipFill>
          <a:blip r:embed="rId3"/>
          <a:srcRect/>
          <a:stretch>
            <a:fillRect/>
          </a:stretch>
        </p:blipFill>
        <p:spPr bwMode="auto">
          <a:xfrm>
            <a:off x="1219200" y="685800"/>
            <a:ext cx="6451600" cy="1655762"/>
          </a:xfrm>
          <a:prstGeom prst="rect">
            <a:avLst/>
          </a:prstGeom>
          <a:noFill/>
          <a:ln w="9525">
            <a:noFill/>
            <a:miter lim="800000"/>
            <a:headEnd/>
            <a:tailEnd/>
          </a:ln>
        </p:spPr>
      </p:pic>
      <p:sp>
        <p:nvSpPr>
          <p:cNvPr id="12292" name="Content Placeholder 1"/>
          <p:cNvSpPr>
            <a:spLocks noGrp="1"/>
          </p:cNvSpPr>
          <p:nvPr>
            <p:ph idx="1"/>
          </p:nvPr>
        </p:nvSpPr>
        <p:spPr>
          <a:xfrm>
            <a:off x="500063" y="4500563"/>
            <a:ext cx="8229600" cy="2071687"/>
          </a:xfrm>
        </p:spPr>
        <p:txBody>
          <a:bodyPr>
            <a:normAutofit fontScale="92500" lnSpcReduction="20000"/>
          </a:bodyPr>
          <a:lstStyle/>
          <a:p>
            <a:r>
              <a:rPr lang="en-US" dirty="0" smtClean="0">
                <a:solidFill>
                  <a:schemeClr val="bg1"/>
                </a:solidFill>
              </a:rPr>
              <a:t>According to United Nation if only 225 richest peoples of the world will pay only 4% (i.e. $40.5 Arab) so, it would be enough for the rehibleation of the developing countries in regards to Water, Education, Health &amp; food.</a:t>
            </a:r>
          </a:p>
        </p:txBody>
      </p:sp>
      <p:pic>
        <p:nvPicPr>
          <p:cNvPr id="6" name="Picture 3" descr="Rich1.gif"/>
          <p:cNvPicPr>
            <a:picLocks noChangeAspect="1"/>
          </p:cNvPicPr>
          <p:nvPr/>
        </p:nvPicPr>
        <p:blipFill>
          <a:blip r:embed="rId4"/>
          <a:srcRect/>
          <a:stretch>
            <a:fillRect/>
          </a:stretch>
        </p:blipFill>
        <p:spPr bwMode="auto">
          <a:xfrm>
            <a:off x="1295400" y="3581400"/>
            <a:ext cx="6400800" cy="584200"/>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descr="Currency.jpg"/>
          <p:cNvPicPr>
            <a:picLocks noChangeAspect="1"/>
          </p:cNvPicPr>
          <p:nvPr/>
        </p:nvPicPr>
        <p:blipFill>
          <a:blip r:embed="rId3"/>
          <a:srcRect/>
          <a:stretch>
            <a:fillRect/>
          </a:stretch>
        </p:blipFill>
        <p:spPr bwMode="auto">
          <a:xfrm>
            <a:off x="1" y="1524000"/>
            <a:ext cx="9143999" cy="5334000"/>
          </a:xfrm>
          <a:prstGeom prst="rect">
            <a:avLst/>
          </a:prstGeom>
          <a:noFill/>
          <a:ln w="9525">
            <a:noFill/>
            <a:miter lim="800000"/>
            <a:headEnd/>
            <a:tailEnd/>
          </a:ln>
        </p:spPr>
      </p:pic>
      <p:pic>
        <p:nvPicPr>
          <p:cNvPr id="5" name="Picture 4" descr="progress1.gif"/>
          <p:cNvPicPr>
            <a:picLocks noChangeAspect="1"/>
          </p:cNvPicPr>
          <p:nvPr/>
        </p:nvPicPr>
        <p:blipFill>
          <a:blip r:embed="rId4" cstate="screen"/>
          <a:stretch>
            <a:fillRect/>
          </a:stretch>
        </p:blipFill>
        <p:spPr>
          <a:xfrm>
            <a:off x="685800" y="2057400"/>
            <a:ext cx="4186900" cy="1224136"/>
          </a:xfrm>
          <a:prstGeom prst="rect">
            <a:avLst/>
          </a:prstGeom>
          <a:effectLst>
            <a:glow rad="101600">
              <a:schemeClr val="bg1">
                <a:lumMod val="85000"/>
                <a:alpha val="60000"/>
              </a:schemeClr>
            </a:glow>
          </a:effectLst>
        </p:spPr>
      </p:pic>
      <p:pic>
        <p:nvPicPr>
          <p:cNvPr id="8" name="Picture 3"/>
          <p:cNvPicPr>
            <a:picLocks noChangeAspect="1" noChangeArrowheads="1"/>
          </p:cNvPicPr>
          <p:nvPr/>
        </p:nvPicPr>
        <p:blipFill>
          <a:blip r:embed="rId5"/>
          <a:srcRect/>
          <a:stretch>
            <a:fillRect/>
          </a:stretch>
        </p:blipFill>
        <p:spPr bwMode="auto">
          <a:xfrm>
            <a:off x="0" y="0"/>
            <a:ext cx="91440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ccccc_files\images_193.jpeg"/>
          <p:cNvPicPr>
            <a:picLocks noGrp="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1828800" y="4648200"/>
            <a:ext cx="5410200" cy="1676400"/>
          </a:xfrm>
        </p:spPr>
        <p:style>
          <a:lnRef idx="0">
            <a:schemeClr val="accent1"/>
          </a:lnRef>
          <a:fillRef idx="3">
            <a:schemeClr val="accent1"/>
          </a:fillRef>
          <a:effectRef idx="3">
            <a:schemeClr val="accent1"/>
          </a:effectRef>
          <a:fontRef idx="minor">
            <a:schemeClr val="lt1"/>
          </a:fontRef>
        </p:style>
        <p:txBody>
          <a:bodyPr>
            <a:noAutofit/>
          </a:bodyPr>
          <a:lstStyle/>
          <a:p>
            <a:r>
              <a:rPr lang="en-US" sz="9600" dirty="0" smtClean="0">
                <a:solidFill>
                  <a:srgbClr val="FFFF00"/>
                </a:solidFill>
              </a:rPr>
              <a:t>Thank You</a:t>
            </a:r>
            <a:endParaRPr lang="en-US" sz="9600"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economics_files\a154.png"/>
          <p:cNvPicPr>
            <a:picLocks noGrp="1" noChangeAspect="1" noChangeArrowheads="1"/>
          </p:cNvPicPr>
          <p:nvPr>
            <p:ph idx="1"/>
          </p:nvPr>
        </p:nvPicPr>
        <p:blipFill>
          <a:blip r:embed="rId2"/>
          <a:srcRect/>
          <a:stretch>
            <a:fillRect/>
          </a:stretch>
        </p:blipFill>
        <p:spPr bwMode="auto">
          <a:xfrm>
            <a:off x="6248400" y="5708708"/>
            <a:ext cx="2590800" cy="594519"/>
          </a:xfrm>
          <a:prstGeom prst="rect">
            <a:avLst/>
          </a:prstGeom>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533400" y="304800"/>
            <a:ext cx="7315200" cy="4093428"/>
          </a:xfrm>
          <a:prstGeom prst="rect">
            <a:avLst/>
          </a:prstGeom>
        </p:spPr>
        <p:txBody>
          <a:bodyPr wrap="square">
            <a:spAutoFit/>
          </a:bodyPr>
          <a:lstStyle/>
          <a:p>
            <a:r>
              <a:rPr lang="en-US" sz="3600" b="1" dirty="0" smtClean="0"/>
              <a:t>Economic System of Islam </a:t>
            </a:r>
          </a:p>
          <a:p>
            <a:endParaRPr lang="en-US" sz="3200" b="1" dirty="0"/>
          </a:p>
          <a:p>
            <a:endParaRPr lang="en-US" sz="3200" b="1" dirty="0" smtClean="0"/>
          </a:p>
          <a:p>
            <a:endParaRPr lang="en-US" sz="3200" b="1" dirty="0" smtClean="0"/>
          </a:p>
          <a:p>
            <a:endParaRPr lang="en-US" sz="3200" dirty="0"/>
          </a:p>
          <a:p>
            <a:endParaRPr lang="en-US" sz="3200" dirty="0" smtClean="0"/>
          </a:p>
          <a:p>
            <a:endParaRPr lang="en-US" sz="3200" dirty="0"/>
          </a:p>
          <a:p>
            <a:endParaRPr lang="en-US" sz="3200" dirty="0" smtClean="0"/>
          </a:p>
        </p:txBody>
      </p:sp>
      <p:pic>
        <p:nvPicPr>
          <p:cNvPr id="6" name="Picture 6" descr="khilafah-islam-.jpg"/>
          <p:cNvPicPr>
            <a:picLocks noChangeAspect="1"/>
          </p:cNvPicPr>
          <p:nvPr/>
        </p:nvPicPr>
        <p:blipFill>
          <a:blip r:embed="rId3"/>
          <a:srcRect/>
          <a:stretch>
            <a:fillRect/>
          </a:stretch>
        </p:blipFill>
        <p:spPr bwMode="auto">
          <a:xfrm>
            <a:off x="5429250" y="3048000"/>
            <a:ext cx="3714750" cy="3810000"/>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a:off x="0" y="1021080"/>
            <a:ext cx="91440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ccccc_files\images_568.jpeg"/>
          <p:cNvPicPr/>
          <p:nvPr/>
        </p:nvPicPr>
        <p:blipFill>
          <a:blip r:embed="rId2"/>
          <a:srcRect/>
          <a:stretch>
            <a:fillRect/>
          </a:stretch>
        </p:blipFill>
        <p:spPr bwMode="auto">
          <a:xfrm>
            <a:off x="0" y="3200400"/>
            <a:ext cx="9144000" cy="3657600"/>
          </a:xfrm>
          <a:prstGeom prst="rect">
            <a:avLst/>
          </a:prstGeom>
          <a:noFill/>
          <a:ln w="9525">
            <a:noFill/>
            <a:miter lim="800000"/>
            <a:headEnd/>
            <a:tailEnd/>
          </a:ln>
        </p:spPr>
      </p:pic>
      <p:sp>
        <p:nvSpPr>
          <p:cNvPr id="6" name="Subtitle 2"/>
          <p:cNvSpPr>
            <a:spLocks noGrp="1"/>
          </p:cNvSpPr>
          <p:nvPr>
            <p:ph type="subTitle" idx="1"/>
          </p:nvPr>
        </p:nvSpPr>
        <p:spPr>
          <a:xfrm>
            <a:off x="304800" y="457200"/>
            <a:ext cx="8458200" cy="2667000"/>
          </a:xfrm>
        </p:spPr>
        <p:txBody>
          <a:bodyPr>
            <a:noAutofit/>
          </a:bodyPr>
          <a:lstStyle/>
          <a:p>
            <a:r>
              <a:rPr lang="en-US" sz="2800" b="1" dirty="0" smtClean="0">
                <a:solidFill>
                  <a:schemeClr val="tx1"/>
                </a:solidFill>
              </a:rPr>
              <a:t>Islam is an entire way of life, and Allah's Guidance extends into all areas of our lives. Islam has given detailed regulations for our economic life, which is balanced and fair. Muslims are to recognize that wealth, earnings, and material goods are the property of God.</a:t>
            </a:r>
            <a:endParaRPr lang="en-US" sz="2800"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rot="10800000">
            <a:off x="7312496" y="5449416"/>
            <a:ext cx="1080120" cy="864096"/>
          </a:xfrm>
          <a:prstGeom prst="homePlate">
            <a:avLst/>
          </a:prstGeom>
          <a:solidFill>
            <a:schemeClr val="bg1">
              <a:lumMod val="75000"/>
            </a:schemeClr>
          </a:solidFill>
          <a:ln>
            <a:solidFill>
              <a:schemeClr val="bg1">
                <a:lumMod val="75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9" name="Chevron 8"/>
          <p:cNvSpPr/>
          <p:nvPr/>
        </p:nvSpPr>
        <p:spPr>
          <a:xfrm rot="10800000">
            <a:off x="8100392" y="3645024"/>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
        <p:nvSpPr>
          <p:cNvPr id="10" name="Chevron 9"/>
          <p:cNvSpPr/>
          <p:nvPr/>
        </p:nvSpPr>
        <p:spPr>
          <a:xfrm rot="10800000">
            <a:off x="8110488" y="4089772"/>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pic>
        <p:nvPicPr>
          <p:cNvPr id="11" name="Picture 10" descr="1abc1.gif"/>
          <p:cNvPicPr>
            <a:picLocks noChangeAspect="1"/>
          </p:cNvPicPr>
          <p:nvPr/>
        </p:nvPicPr>
        <p:blipFill>
          <a:blip r:embed="rId2"/>
          <a:stretch>
            <a:fillRect/>
          </a:stretch>
        </p:blipFill>
        <p:spPr>
          <a:xfrm>
            <a:off x="1331913" y="549275"/>
            <a:ext cx="7200900" cy="466725"/>
          </a:xfrm>
          <a:prstGeom prst="rect">
            <a:avLst/>
          </a:prstGeom>
        </p:spPr>
        <p:style>
          <a:lnRef idx="2">
            <a:schemeClr val="accent1"/>
          </a:lnRef>
          <a:fillRef idx="1">
            <a:schemeClr val="lt1"/>
          </a:fillRef>
          <a:effectRef idx="0">
            <a:schemeClr val="accent1"/>
          </a:effectRef>
          <a:fontRef idx="minor">
            <a:schemeClr val="dk1"/>
          </a:fontRef>
        </p:style>
      </p:pic>
      <p:pic>
        <p:nvPicPr>
          <p:cNvPr id="17" name="Picture 27" descr="1abc4.gif"/>
          <p:cNvPicPr>
            <a:picLocks noChangeAspect="1"/>
          </p:cNvPicPr>
          <p:nvPr/>
        </p:nvPicPr>
        <p:blipFill>
          <a:blip r:embed="rId3"/>
          <a:srcRect/>
          <a:stretch>
            <a:fillRect/>
          </a:stretch>
        </p:blipFill>
        <p:spPr bwMode="auto">
          <a:xfrm>
            <a:off x="2300288" y="3500438"/>
            <a:ext cx="5499100" cy="1728787"/>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8" name="Chevron 17"/>
          <p:cNvSpPr/>
          <p:nvPr/>
        </p:nvSpPr>
        <p:spPr>
          <a:xfrm rot="10800000">
            <a:off x="8123188" y="4581127"/>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pic>
        <p:nvPicPr>
          <p:cNvPr id="19" name="Picture 29" descr="1abc5.gif"/>
          <p:cNvPicPr>
            <a:picLocks noChangeAspect="1"/>
          </p:cNvPicPr>
          <p:nvPr/>
        </p:nvPicPr>
        <p:blipFill>
          <a:blip r:embed="rId4"/>
          <a:srcRect/>
          <a:stretch>
            <a:fillRect/>
          </a:stretch>
        </p:blipFill>
        <p:spPr bwMode="auto">
          <a:xfrm>
            <a:off x="4953000" y="1752600"/>
            <a:ext cx="2714625" cy="657225"/>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20" name="Chevron 19"/>
          <p:cNvSpPr/>
          <p:nvPr/>
        </p:nvSpPr>
        <p:spPr>
          <a:xfrm rot="10800000">
            <a:off x="8001000" y="19812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687942" y="4197976"/>
            <a:ext cx="1858353" cy="1717932"/>
          </a:xfrm>
          <a:prstGeom prst="roundRect">
            <a:avLst/>
          </a:prstGeom>
          <a:solidFill>
            <a:schemeClr val="accent1">
              <a:lumMod val="20000"/>
              <a:lumOff val="8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2" name="Rounded Rectangle 11"/>
          <p:cNvSpPr/>
          <p:nvPr/>
        </p:nvSpPr>
        <p:spPr>
          <a:xfrm>
            <a:off x="539552" y="3333880"/>
            <a:ext cx="2016224" cy="648072"/>
          </a:xfrm>
          <a:prstGeom prst="roundRect">
            <a:avLst/>
          </a:prstGeom>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5" name="Rounded Rectangle 4"/>
          <p:cNvSpPr/>
          <p:nvPr/>
        </p:nvSpPr>
        <p:spPr>
          <a:xfrm>
            <a:off x="3372651" y="2325768"/>
            <a:ext cx="2304256" cy="648072"/>
          </a:xfrm>
          <a:prstGeom prst="roundRect">
            <a:avLst/>
          </a:prstGeom>
          <a:solidFill>
            <a:srgbClr val="FFC00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cxnSp>
        <p:nvCxnSpPr>
          <p:cNvPr id="21" name="Elbow Connector 20"/>
          <p:cNvCxnSpPr/>
          <p:nvPr/>
        </p:nvCxnSpPr>
        <p:spPr>
          <a:xfrm rot="16200000" flipH="1">
            <a:off x="5880101" y="1618536"/>
            <a:ext cx="360362" cy="307181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1547813" y="3145712"/>
            <a:ext cx="2976562" cy="346075"/>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588224" y="3333880"/>
            <a:ext cx="2016224" cy="648072"/>
          </a:xfrm>
          <a:prstGeom prst="roundRect">
            <a:avLst/>
          </a:prstGeom>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41" name="Rounded Rectangle 40"/>
          <p:cNvSpPr/>
          <p:nvPr/>
        </p:nvSpPr>
        <p:spPr>
          <a:xfrm>
            <a:off x="3536178" y="3333880"/>
            <a:ext cx="2016224" cy="648072"/>
          </a:xfrm>
          <a:prstGeom prst="roundRect">
            <a:avLst/>
          </a:prstGeom>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cxnSp>
        <p:nvCxnSpPr>
          <p:cNvPr id="54" name="Straight Arrow Connector 53"/>
          <p:cNvCxnSpPr/>
          <p:nvPr/>
        </p:nvCxnSpPr>
        <p:spPr>
          <a:xfrm rot="5400000">
            <a:off x="4348162" y="3298112"/>
            <a:ext cx="360363"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578384" y="4269984"/>
            <a:ext cx="1944216" cy="1717362"/>
          </a:xfrm>
          <a:prstGeom prst="roundRect">
            <a:avLst/>
          </a:prstGeom>
          <a:solidFill>
            <a:schemeClr val="accent1">
              <a:lumMod val="20000"/>
              <a:lumOff val="8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56" name="Rounded Rectangle 55"/>
          <p:cNvSpPr/>
          <p:nvPr/>
        </p:nvSpPr>
        <p:spPr>
          <a:xfrm>
            <a:off x="3605453" y="4197976"/>
            <a:ext cx="1844498" cy="1717932"/>
          </a:xfrm>
          <a:prstGeom prst="roundRect">
            <a:avLst/>
          </a:prstGeom>
          <a:solidFill>
            <a:schemeClr val="accent1">
              <a:lumMod val="20000"/>
              <a:lumOff val="8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pic>
        <p:nvPicPr>
          <p:cNvPr id="14362" name="Picture 56" descr="islam-may-malkiat-ka-tasawur.gif"/>
          <p:cNvPicPr>
            <a:picLocks noChangeAspect="1"/>
          </p:cNvPicPr>
          <p:nvPr/>
        </p:nvPicPr>
        <p:blipFill>
          <a:blip r:embed="rId2"/>
          <a:srcRect/>
          <a:stretch>
            <a:fillRect/>
          </a:stretch>
        </p:blipFill>
        <p:spPr bwMode="auto">
          <a:xfrm>
            <a:off x="2514600" y="685800"/>
            <a:ext cx="3962400" cy="877887"/>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4363" name="Picture 57" descr="car-kothi.gif"/>
          <p:cNvPicPr>
            <a:picLocks noChangeAspect="1"/>
          </p:cNvPicPr>
          <p:nvPr/>
        </p:nvPicPr>
        <p:blipFill>
          <a:blip r:embed="rId3"/>
          <a:srcRect/>
          <a:stretch>
            <a:fillRect/>
          </a:stretch>
        </p:blipFill>
        <p:spPr bwMode="auto">
          <a:xfrm>
            <a:off x="7524750" y="4342687"/>
            <a:ext cx="588963" cy="363537"/>
          </a:xfrm>
          <a:prstGeom prst="rect">
            <a:avLst/>
          </a:prstGeom>
          <a:noFill/>
          <a:ln w="9525">
            <a:noFill/>
            <a:miter lim="800000"/>
            <a:headEnd/>
            <a:tailEnd/>
          </a:ln>
        </p:spPr>
      </p:pic>
      <p:pic>
        <p:nvPicPr>
          <p:cNvPr id="14364" name="Picture 58" descr="rihaishi-zameen.gif"/>
          <p:cNvPicPr>
            <a:picLocks noChangeAspect="1"/>
          </p:cNvPicPr>
          <p:nvPr/>
        </p:nvPicPr>
        <p:blipFill>
          <a:blip r:embed="rId4"/>
          <a:srcRect/>
          <a:stretch>
            <a:fillRect/>
          </a:stretch>
        </p:blipFill>
        <p:spPr bwMode="auto">
          <a:xfrm>
            <a:off x="6875463" y="4774487"/>
            <a:ext cx="1238250" cy="411162"/>
          </a:xfrm>
          <a:prstGeom prst="rect">
            <a:avLst/>
          </a:prstGeom>
          <a:noFill/>
          <a:ln w="9525">
            <a:noFill/>
            <a:miter lim="800000"/>
            <a:headEnd/>
            <a:tailEnd/>
          </a:ln>
        </p:spPr>
      </p:pic>
      <p:pic>
        <p:nvPicPr>
          <p:cNvPr id="14365" name="Picture 59" descr="industry.gif"/>
          <p:cNvPicPr>
            <a:picLocks noChangeAspect="1"/>
          </p:cNvPicPr>
          <p:nvPr/>
        </p:nvPicPr>
        <p:blipFill>
          <a:blip r:embed="rId5"/>
          <a:srcRect/>
          <a:stretch>
            <a:fillRect/>
          </a:stretch>
        </p:blipFill>
        <p:spPr bwMode="auto">
          <a:xfrm>
            <a:off x="7524750" y="5350749"/>
            <a:ext cx="558800" cy="287338"/>
          </a:xfrm>
          <a:prstGeom prst="rect">
            <a:avLst/>
          </a:prstGeom>
          <a:noFill/>
          <a:ln w="9525">
            <a:noFill/>
            <a:miter lim="800000"/>
            <a:headEnd/>
            <a:tailEnd/>
          </a:ln>
        </p:spPr>
      </p:pic>
      <p:sp>
        <p:nvSpPr>
          <p:cNvPr id="61" name="Oval 60"/>
          <p:cNvSpPr/>
          <p:nvPr/>
        </p:nvSpPr>
        <p:spPr>
          <a:xfrm>
            <a:off x="5164138" y="4585574"/>
            <a:ext cx="73025"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2" name="Oval 61"/>
          <p:cNvSpPr/>
          <p:nvPr/>
        </p:nvSpPr>
        <p:spPr>
          <a:xfrm>
            <a:off x="5164138" y="5017374"/>
            <a:ext cx="73025" cy="73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3" name="Oval 62"/>
          <p:cNvSpPr/>
          <p:nvPr/>
        </p:nvSpPr>
        <p:spPr>
          <a:xfrm>
            <a:off x="5164138" y="5436474"/>
            <a:ext cx="73025"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0" name="Oval 69"/>
          <p:cNvSpPr/>
          <p:nvPr/>
        </p:nvSpPr>
        <p:spPr>
          <a:xfrm>
            <a:off x="2268538" y="4630024"/>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1" name="Oval 70"/>
          <p:cNvSpPr/>
          <p:nvPr/>
        </p:nvSpPr>
        <p:spPr>
          <a:xfrm>
            <a:off x="2268538" y="5061824"/>
            <a:ext cx="71437" cy="73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2" name="Oval 71"/>
          <p:cNvSpPr/>
          <p:nvPr/>
        </p:nvSpPr>
        <p:spPr>
          <a:xfrm>
            <a:off x="2268538" y="5480924"/>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pic>
        <p:nvPicPr>
          <p:cNvPr id="14372" name="Picture 75" descr="charaghahain.gif"/>
          <p:cNvPicPr>
            <a:picLocks noChangeAspect="1"/>
          </p:cNvPicPr>
          <p:nvPr/>
        </p:nvPicPr>
        <p:blipFill>
          <a:blip r:embed="rId6"/>
          <a:srcRect/>
          <a:stretch>
            <a:fillRect/>
          </a:stretch>
        </p:blipFill>
        <p:spPr bwMode="auto">
          <a:xfrm>
            <a:off x="1476375" y="4969749"/>
            <a:ext cx="592138" cy="304800"/>
          </a:xfrm>
          <a:prstGeom prst="rect">
            <a:avLst/>
          </a:prstGeom>
          <a:noFill/>
          <a:ln w="9525">
            <a:noFill/>
            <a:miter lim="800000"/>
            <a:headEnd/>
            <a:tailEnd/>
          </a:ln>
        </p:spPr>
      </p:pic>
      <p:pic>
        <p:nvPicPr>
          <p:cNvPr id="14373" name="Picture 76" descr="0iu.gif"/>
          <p:cNvPicPr>
            <a:picLocks noChangeAspect="1"/>
          </p:cNvPicPr>
          <p:nvPr/>
        </p:nvPicPr>
        <p:blipFill>
          <a:blip r:embed="rId7"/>
          <a:srcRect/>
          <a:stretch>
            <a:fillRect/>
          </a:stretch>
        </p:blipFill>
        <p:spPr bwMode="auto">
          <a:xfrm>
            <a:off x="1476375" y="5411074"/>
            <a:ext cx="633413" cy="241300"/>
          </a:xfrm>
          <a:prstGeom prst="rect">
            <a:avLst/>
          </a:prstGeom>
          <a:noFill/>
          <a:ln w="9525">
            <a:noFill/>
            <a:miter lim="800000"/>
            <a:headEnd/>
            <a:tailEnd/>
          </a:ln>
        </p:spPr>
      </p:pic>
      <p:pic>
        <p:nvPicPr>
          <p:cNvPr id="14374" name="Picture 77" descr="pani-kay-zakhair.gif"/>
          <p:cNvPicPr>
            <a:picLocks noChangeAspect="1"/>
          </p:cNvPicPr>
          <p:nvPr/>
        </p:nvPicPr>
        <p:blipFill>
          <a:blip r:embed="rId8"/>
          <a:srcRect/>
          <a:stretch>
            <a:fillRect/>
          </a:stretch>
        </p:blipFill>
        <p:spPr bwMode="auto">
          <a:xfrm>
            <a:off x="1258888" y="4485562"/>
            <a:ext cx="865187" cy="382587"/>
          </a:xfrm>
          <a:prstGeom prst="rect">
            <a:avLst/>
          </a:prstGeom>
          <a:noFill/>
          <a:ln w="9525">
            <a:noFill/>
            <a:miter lim="800000"/>
            <a:headEnd/>
            <a:tailEnd/>
          </a:ln>
        </p:spPr>
      </p:pic>
      <p:pic>
        <p:nvPicPr>
          <p:cNvPr id="14375" name="Picture 78" descr="tr.gif"/>
          <p:cNvPicPr>
            <a:picLocks noChangeAspect="1"/>
          </p:cNvPicPr>
          <p:nvPr/>
        </p:nvPicPr>
        <p:blipFill>
          <a:blip r:embed="rId9"/>
          <a:srcRect/>
          <a:stretch>
            <a:fillRect/>
          </a:stretch>
        </p:blipFill>
        <p:spPr bwMode="auto">
          <a:xfrm>
            <a:off x="3786188" y="5272962"/>
            <a:ext cx="1127125" cy="320675"/>
          </a:xfrm>
          <a:prstGeom prst="rect">
            <a:avLst/>
          </a:prstGeom>
          <a:noFill/>
          <a:ln w="9525">
            <a:noFill/>
            <a:miter lim="800000"/>
            <a:headEnd/>
            <a:tailEnd/>
          </a:ln>
        </p:spPr>
      </p:pic>
      <p:sp>
        <p:nvSpPr>
          <p:cNvPr id="82" name="Oval 81"/>
          <p:cNvSpPr/>
          <p:nvPr/>
        </p:nvSpPr>
        <p:spPr>
          <a:xfrm>
            <a:off x="8243888" y="4544299"/>
            <a:ext cx="73025"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83" name="Oval 82"/>
          <p:cNvSpPr/>
          <p:nvPr/>
        </p:nvSpPr>
        <p:spPr>
          <a:xfrm>
            <a:off x="8243888" y="4976099"/>
            <a:ext cx="73025"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84" name="Oval 83"/>
          <p:cNvSpPr/>
          <p:nvPr/>
        </p:nvSpPr>
        <p:spPr>
          <a:xfrm>
            <a:off x="8243888" y="5393612"/>
            <a:ext cx="73025" cy="73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pic>
        <p:nvPicPr>
          <p:cNvPr id="14379" name="Picture 84" descr="ijtimai-malkiat.gif"/>
          <p:cNvPicPr>
            <a:picLocks noChangeAspect="1"/>
          </p:cNvPicPr>
          <p:nvPr/>
        </p:nvPicPr>
        <p:blipFill>
          <a:blip r:embed="rId10"/>
          <a:srcRect/>
          <a:stretch>
            <a:fillRect/>
          </a:stretch>
        </p:blipFill>
        <p:spPr bwMode="auto">
          <a:xfrm>
            <a:off x="900113" y="3420349"/>
            <a:ext cx="1287462" cy="460375"/>
          </a:xfrm>
          <a:prstGeom prst="rect">
            <a:avLst/>
          </a:prstGeom>
          <a:noFill/>
          <a:ln w="9525">
            <a:noFill/>
            <a:miter lim="800000"/>
            <a:headEnd/>
            <a:tailEnd/>
          </a:ln>
        </p:spPr>
      </p:pic>
      <p:pic>
        <p:nvPicPr>
          <p:cNvPr id="14380" name="Picture 85" descr="infiraadi-malkiat.gif"/>
          <p:cNvPicPr>
            <a:picLocks noChangeAspect="1"/>
          </p:cNvPicPr>
          <p:nvPr/>
        </p:nvPicPr>
        <p:blipFill>
          <a:blip r:embed="rId11"/>
          <a:srcRect/>
          <a:stretch>
            <a:fillRect/>
          </a:stretch>
        </p:blipFill>
        <p:spPr bwMode="auto">
          <a:xfrm>
            <a:off x="6908800" y="3388599"/>
            <a:ext cx="1412875" cy="517525"/>
          </a:xfrm>
          <a:prstGeom prst="rect">
            <a:avLst/>
          </a:prstGeom>
          <a:noFill/>
          <a:ln w="9525">
            <a:noFill/>
            <a:miter lim="800000"/>
            <a:headEnd/>
            <a:tailEnd/>
          </a:ln>
        </p:spPr>
      </p:pic>
      <p:pic>
        <p:nvPicPr>
          <p:cNvPr id="14381" name="Picture 86" descr="insaan.gif"/>
          <p:cNvPicPr>
            <a:picLocks noChangeAspect="1"/>
          </p:cNvPicPr>
          <p:nvPr/>
        </p:nvPicPr>
        <p:blipFill>
          <a:blip r:embed="rId12"/>
          <a:srcRect/>
          <a:stretch>
            <a:fillRect/>
          </a:stretch>
        </p:blipFill>
        <p:spPr bwMode="auto">
          <a:xfrm>
            <a:off x="3635375" y="2374187"/>
            <a:ext cx="1841500" cy="541337"/>
          </a:xfrm>
          <a:prstGeom prst="rect">
            <a:avLst/>
          </a:prstGeom>
          <a:noFill/>
          <a:ln w="9525">
            <a:noFill/>
            <a:miter lim="800000"/>
            <a:headEnd/>
            <a:tailEnd/>
          </a:ln>
        </p:spPr>
      </p:pic>
      <p:pic>
        <p:nvPicPr>
          <p:cNvPr id="14382" name="Picture 87" descr="riyasiti-malkiat.gif"/>
          <p:cNvPicPr>
            <a:picLocks noChangeAspect="1"/>
          </p:cNvPicPr>
          <p:nvPr/>
        </p:nvPicPr>
        <p:blipFill>
          <a:blip r:embed="rId13"/>
          <a:srcRect/>
          <a:stretch>
            <a:fillRect/>
          </a:stretch>
        </p:blipFill>
        <p:spPr bwMode="auto">
          <a:xfrm>
            <a:off x="3910013" y="3361612"/>
            <a:ext cx="1250950" cy="504825"/>
          </a:xfrm>
          <a:prstGeom prst="rect">
            <a:avLst/>
          </a:prstGeom>
          <a:noFill/>
          <a:ln w="9525">
            <a:noFill/>
            <a:miter lim="800000"/>
            <a:headEnd/>
            <a:tailEnd/>
          </a:ln>
        </p:spPr>
      </p:pic>
      <p:pic>
        <p:nvPicPr>
          <p:cNvPr id="14383" name="Picture 80" descr="parks.gif"/>
          <p:cNvPicPr>
            <a:picLocks noChangeAspect="1"/>
          </p:cNvPicPr>
          <p:nvPr/>
        </p:nvPicPr>
        <p:blipFill>
          <a:blip r:embed="rId14"/>
          <a:srcRect/>
          <a:stretch>
            <a:fillRect/>
          </a:stretch>
        </p:blipFill>
        <p:spPr bwMode="auto">
          <a:xfrm>
            <a:off x="3786188" y="4415712"/>
            <a:ext cx="1246187" cy="390525"/>
          </a:xfrm>
          <a:prstGeom prst="rect">
            <a:avLst/>
          </a:prstGeom>
          <a:noFill/>
          <a:ln w="9525">
            <a:noFill/>
            <a:miter lim="800000"/>
            <a:headEnd/>
            <a:tailEnd/>
          </a:ln>
        </p:spPr>
      </p:pic>
      <p:pic>
        <p:nvPicPr>
          <p:cNvPr id="14384" name="Picture 79" descr="oil-gas-electricity.gif"/>
          <p:cNvPicPr>
            <a:picLocks noChangeAspect="1"/>
          </p:cNvPicPr>
          <p:nvPr/>
        </p:nvPicPr>
        <p:blipFill>
          <a:blip r:embed="rId15"/>
          <a:srcRect/>
          <a:stretch>
            <a:fillRect/>
          </a:stretch>
        </p:blipFill>
        <p:spPr bwMode="auto">
          <a:xfrm>
            <a:off x="3643313" y="4844337"/>
            <a:ext cx="1450975" cy="373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u="sng" dirty="0" smtClean="0"/>
              <a:t>Muslims are not to deal in interest.</a:t>
            </a:r>
            <a:r>
              <a:rPr lang="en-US" u="sng" dirty="0" smtClean="0"/>
              <a:t> </a:t>
            </a:r>
            <a:endParaRPr lang="en-US" u="sng" dirty="0"/>
          </a:p>
        </p:txBody>
      </p:sp>
      <p:sp>
        <p:nvSpPr>
          <p:cNvPr id="3" name="Content Placeholder 2"/>
          <p:cNvSpPr>
            <a:spLocks noGrp="1"/>
          </p:cNvSpPr>
          <p:nvPr>
            <p:ph idx="1"/>
          </p:nvPr>
        </p:nvSpPr>
        <p:spPr>
          <a:xfrm>
            <a:off x="0" y="1066800"/>
            <a:ext cx="9144000" cy="4525963"/>
          </a:xfrm>
        </p:spPr>
        <p:txBody>
          <a:bodyPr/>
          <a:lstStyle/>
          <a:p>
            <a:r>
              <a:rPr lang="en-US" dirty="0" smtClean="0"/>
              <a:t>This ban is for all interest-based transactions, whether giving or receiving, whether dealing with Muslims or non-Muslims. It is reported that the Prophet </a:t>
            </a:r>
            <a:r>
              <a:rPr lang="en-US" b="1" dirty="0" smtClean="0"/>
              <a:t>Muhammad (peace be upon him) </a:t>
            </a:r>
            <a:r>
              <a:rPr lang="en-US" dirty="0" smtClean="0"/>
              <a:t>cursed those who pay interest, those who receive it, those who write a contract based on it, and those who witness such a contract.</a:t>
            </a:r>
          </a:p>
          <a:p>
            <a:endParaRPr lang="en-US" dirty="0"/>
          </a:p>
        </p:txBody>
      </p:sp>
      <p:pic>
        <p:nvPicPr>
          <p:cNvPr id="4" name="Picture 3" descr="Pak Currency.jpg"/>
          <p:cNvPicPr>
            <a:picLocks noChangeAspect="1"/>
          </p:cNvPicPr>
          <p:nvPr/>
        </p:nvPicPr>
        <p:blipFill>
          <a:blip r:embed="rId2"/>
          <a:srcRect/>
          <a:stretch>
            <a:fillRect/>
          </a:stretch>
        </p:blipFill>
        <p:spPr bwMode="auto">
          <a:xfrm>
            <a:off x="2057400" y="4632325"/>
            <a:ext cx="5029200" cy="2225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wr.gif"/>
          <p:cNvPicPr>
            <a:picLocks noChangeAspect="1"/>
          </p:cNvPicPr>
          <p:nvPr/>
        </p:nvPicPr>
        <p:blipFill>
          <a:blip r:embed="rId2"/>
          <a:srcRect/>
          <a:stretch>
            <a:fillRect/>
          </a:stretch>
        </p:blipFill>
        <p:spPr bwMode="auto">
          <a:xfrm>
            <a:off x="7315200" y="457200"/>
            <a:ext cx="838200" cy="83820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5" name="Picture 2" descr="C:\Users\Jagranvi\Desktop\PS\GIF FILES1\5sf.gif"/>
          <p:cNvPicPr>
            <a:picLocks noChangeAspect="1" noChangeArrowheads="1"/>
          </p:cNvPicPr>
          <p:nvPr/>
        </p:nvPicPr>
        <p:blipFill>
          <a:blip r:embed="rId3"/>
          <a:srcRect/>
          <a:stretch>
            <a:fillRect/>
          </a:stretch>
        </p:blipFill>
        <p:spPr bwMode="auto">
          <a:xfrm>
            <a:off x="609600" y="5615560"/>
            <a:ext cx="7383463" cy="63284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6" name="Picture 3" descr="C:\Users\Jagranvi\Desktop\PS\GIF FILES1\dryud.gif"/>
          <p:cNvPicPr>
            <a:picLocks noChangeAspect="1" noChangeArrowheads="1"/>
          </p:cNvPicPr>
          <p:nvPr/>
        </p:nvPicPr>
        <p:blipFill>
          <a:blip r:embed="rId4"/>
          <a:srcRect/>
          <a:stretch>
            <a:fillRect/>
          </a:stretch>
        </p:blipFill>
        <p:spPr bwMode="auto">
          <a:xfrm>
            <a:off x="4876800" y="4114801"/>
            <a:ext cx="3194050" cy="60960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7" name="Picture 4" descr="C:\Users\Jagranvi\Desktop\PS\GIF FILES1\Others\ty.gif"/>
          <p:cNvPicPr>
            <a:picLocks noChangeAspect="1" noChangeArrowheads="1"/>
          </p:cNvPicPr>
          <p:nvPr/>
        </p:nvPicPr>
        <p:blipFill>
          <a:blip r:embed="rId5"/>
          <a:srcRect/>
          <a:stretch>
            <a:fillRect/>
          </a:stretch>
        </p:blipFill>
        <p:spPr bwMode="auto">
          <a:xfrm>
            <a:off x="3581400" y="4876800"/>
            <a:ext cx="4451350" cy="6096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8" name="Chevron 7"/>
          <p:cNvSpPr/>
          <p:nvPr/>
        </p:nvSpPr>
        <p:spPr>
          <a:xfrm rot="10800000">
            <a:off x="8305800" y="43434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
        <p:nvSpPr>
          <p:cNvPr id="9" name="Chevron 8"/>
          <p:cNvSpPr/>
          <p:nvPr/>
        </p:nvSpPr>
        <p:spPr>
          <a:xfrm rot="10800000">
            <a:off x="8229600" y="51054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sp>
        <p:nvSpPr>
          <p:cNvPr id="10" name="Chevron 9"/>
          <p:cNvSpPr/>
          <p:nvPr/>
        </p:nvSpPr>
        <p:spPr>
          <a:xfrm rot="10800000">
            <a:off x="8229600" y="5867400"/>
            <a:ext cx="252536" cy="144016"/>
          </a:xfrm>
          <a:prstGeom prst="chevron">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dirty="0">
              <a:solidFill>
                <a:schemeClr val="tx1"/>
              </a:solidFill>
            </a:endParaRPr>
          </a:p>
        </p:txBody>
      </p:sp>
      <p:pic>
        <p:nvPicPr>
          <p:cNvPr id="11" name="Picture 6"/>
          <p:cNvPicPr>
            <a:picLocks noChangeAspect="1" noChangeArrowheads="1"/>
          </p:cNvPicPr>
          <p:nvPr/>
        </p:nvPicPr>
        <p:blipFill>
          <a:blip r:embed="rId6"/>
          <a:srcRect/>
          <a:stretch>
            <a:fillRect/>
          </a:stretch>
        </p:blipFill>
        <p:spPr bwMode="auto">
          <a:xfrm>
            <a:off x="1447800" y="1524000"/>
            <a:ext cx="60198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ccccc_files\images_561.jpeg"/>
          <p:cNvPicPr/>
          <p:nvPr/>
        </p:nvPicPr>
        <p:blipFill>
          <a:blip r:embed="rId2"/>
          <a:srcRect/>
          <a:stretch>
            <a:fillRect/>
          </a:stretch>
        </p:blipFill>
        <p:spPr bwMode="auto">
          <a:xfrm>
            <a:off x="5105400" y="4953000"/>
            <a:ext cx="4038600" cy="1905000"/>
          </a:xfrm>
          <a:prstGeom prst="rect">
            <a:avLst/>
          </a:prstGeom>
          <a:noFill/>
          <a:ln w="9525">
            <a:noFill/>
            <a:miter lim="800000"/>
            <a:headEnd/>
            <a:tailEnd/>
          </a:ln>
        </p:spPr>
      </p:pic>
      <p:sp>
        <p:nvSpPr>
          <p:cNvPr id="3" name="Content Placeholder 2"/>
          <p:cNvSpPr>
            <a:spLocks noGrp="1"/>
          </p:cNvSpPr>
          <p:nvPr>
            <p:ph idx="1"/>
          </p:nvPr>
        </p:nvSpPr>
        <p:spPr>
          <a:xfrm>
            <a:off x="457200" y="1143000"/>
            <a:ext cx="8229600" cy="5257800"/>
          </a:xfrm>
        </p:spPr>
        <p:txBody>
          <a:bodyPr>
            <a:normAutofit/>
          </a:bodyPr>
          <a:lstStyle/>
          <a:p>
            <a:r>
              <a:rPr lang="en-US" b="1" dirty="0" smtClean="0"/>
              <a:t>It is forbidden to gain property or wealth by fraud or other falsehoods.</a:t>
            </a:r>
          </a:p>
          <a:p>
            <a:endParaRPr lang="en-US" b="1" dirty="0" smtClean="0"/>
          </a:p>
          <a:p>
            <a:pPr>
              <a:buNone/>
            </a:pPr>
            <a:r>
              <a:rPr lang="en-US" dirty="0" smtClean="0"/>
              <a:t>"...Give just measure and weight, and do not withhold from people the things that are their due. And do not do mischief on the earth after it has been set in order. That will be best for you, if you have faith" </a:t>
            </a:r>
          </a:p>
          <a:p>
            <a:pPr>
              <a:buNone/>
            </a:pPr>
            <a:r>
              <a:rPr lang="en-US" dirty="0" smtClean="0"/>
              <a:t>                                                           </a:t>
            </a:r>
            <a:r>
              <a:rPr lang="en-US" dirty="0" smtClean="0">
                <a:solidFill>
                  <a:srgbClr val="FF0000"/>
                </a:solidFill>
              </a:rPr>
              <a:t>(Qur'an 7:85).</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r>
              <a:rPr lang="en-US" b="1" dirty="0" smtClean="0"/>
              <a:t>It is particularly hateful for a guardian to take from an orphan's property.</a:t>
            </a:r>
            <a:r>
              <a:rPr lang="en-US" dirty="0" smtClean="0"/>
              <a:t> </a:t>
            </a:r>
          </a:p>
          <a:p>
            <a:endParaRPr lang="en-US" dirty="0" smtClean="0"/>
          </a:p>
          <a:p>
            <a:pPr>
              <a:buNone/>
            </a:pPr>
            <a:r>
              <a:rPr lang="en-US" dirty="0" smtClean="0"/>
              <a:t>"To orphans restore their property (when they reach their age). Do not substitute your worthless things for their good ones, and do not devour their property by mixing it up with your own. For this is indeed a great sin“</a:t>
            </a:r>
          </a:p>
          <a:p>
            <a:pPr>
              <a:buNone/>
            </a:pPr>
            <a:r>
              <a:rPr lang="en-US" dirty="0" smtClean="0"/>
              <a:t>  </a:t>
            </a:r>
          </a:p>
          <a:p>
            <a:pPr>
              <a:buNone/>
            </a:pPr>
            <a:r>
              <a:rPr lang="en-US" dirty="0" smtClean="0"/>
              <a:t>  </a:t>
            </a:r>
          </a:p>
          <a:p>
            <a:pPr>
              <a:buNone/>
            </a:pPr>
            <a:r>
              <a:rPr lang="en-US" dirty="0" smtClean="0"/>
              <a:t>                                   </a:t>
            </a:r>
          </a:p>
          <a:p>
            <a:pPr>
              <a:buNone/>
            </a:pPr>
            <a:r>
              <a:rPr lang="en-US" dirty="0" smtClean="0"/>
              <a:t>                                                               (Qur'an 4:2).</a:t>
            </a:r>
          </a:p>
          <a:p>
            <a:endParaRPr lang="en-US" dirty="0"/>
          </a:p>
        </p:txBody>
      </p:sp>
      <p:pic>
        <p:nvPicPr>
          <p:cNvPr id="4" name="Picture 3" descr="F:\ccccc_files\images_221.jpeg"/>
          <p:cNvPicPr/>
          <p:nvPr/>
        </p:nvPicPr>
        <p:blipFill>
          <a:blip r:embed="rId2"/>
          <a:srcRect/>
          <a:stretch>
            <a:fillRect/>
          </a:stretch>
        </p:blipFill>
        <p:spPr bwMode="auto">
          <a:xfrm>
            <a:off x="6629400" y="4267200"/>
            <a:ext cx="1520190" cy="1499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712</Words>
  <Application>Microsoft Office PowerPoint</Application>
  <PresentationFormat>On-screen Show (4:3)</PresentationFormat>
  <Paragraphs>46</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Muslims are not to deal in interest.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Nadir Ali</dc:creator>
  <cp:lastModifiedBy>DELL 5540</cp:lastModifiedBy>
  <cp:revision>12</cp:revision>
  <dcterms:created xsi:type="dcterms:W3CDTF">2013-04-14T20:33:34Z</dcterms:created>
  <dcterms:modified xsi:type="dcterms:W3CDTF">2020-08-19T06:12:09Z</dcterms:modified>
</cp:coreProperties>
</file>