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70" r:id="rId4"/>
    <p:sldId id="258" r:id="rId5"/>
    <p:sldId id="261" r:id="rId6"/>
    <p:sldId id="260" r:id="rId7"/>
    <p:sldId id="259"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4" d="100"/>
          <a:sy n="64" d="100"/>
        </p:scale>
        <p:origin x="-660"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19702F-D0BD-4448-A365-EFD388A4BCFC}" type="datetimeFigureOut">
              <a:rPr lang="en-US" smtClean="0"/>
              <a:pPr/>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A8022E-61C5-4C7C-AF60-FBA10275EB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A8022E-61C5-4C7C-AF60-FBA10275EBA2}"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110C9-150B-4208-9B07-AF5B2AC085F3}"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110C9-150B-4208-9B07-AF5B2AC085F3}"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110C9-150B-4208-9B07-AF5B2AC085F3}"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110C9-150B-4208-9B07-AF5B2AC085F3}"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110C9-150B-4208-9B07-AF5B2AC085F3}"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110C9-150B-4208-9B07-AF5B2AC085F3}"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110C9-150B-4208-9B07-AF5B2AC085F3}" type="datetimeFigureOut">
              <a:rPr lang="en-US" smtClean="0"/>
              <a:pPr/>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110C9-150B-4208-9B07-AF5B2AC085F3}" type="datetimeFigureOut">
              <a:rPr lang="en-US" smtClean="0"/>
              <a:pPr/>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110C9-150B-4208-9B07-AF5B2AC085F3}" type="datetimeFigureOut">
              <a:rPr lang="en-US" smtClean="0"/>
              <a:pPr/>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110C9-150B-4208-9B07-AF5B2AC085F3}"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110C9-150B-4208-9B07-AF5B2AC085F3}"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FB579-5B90-4F92-91A6-5BA69C70B6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110C9-150B-4208-9B07-AF5B2AC085F3}" type="datetimeFigureOut">
              <a:rPr lang="en-US" smtClean="0"/>
              <a:pPr/>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FB579-5B90-4F92-91A6-5BA69C70B6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bismillah.gif"/>
          <p:cNvPicPr>
            <a:picLocks noChangeAspect="1"/>
          </p:cNvPicPr>
          <p:nvPr/>
        </p:nvPicPr>
        <p:blipFill>
          <a:blip r:embed="rId4">
            <a:clrChange>
              <a:clrFrom>
                <a:srgbClr val="FFFFFF"/>
              </a:clrFrom>
              <a:clrTo>
                <a:srgbClr val="FFFFFF">
                  <a:alpha val="0"/>
                </a:srgbClr>
              </a:clrTo>
            </a:clrChange>
          </a:blip>
          <a:stretch>
            <a:fillRect/>
          </a:stretch>
        </p:blipFill>
        <p:spPr>
          <a:xfrm>
            <a:off x="990600" y="1371600"/>
            <a:ext cx="6980381" cy="4031170"/>
          </a:xfrm>
          <a:prstGeom prst="rect">
            <a:avLst/>
          </a:prstGeom>
        </p:spPr>
      </p:pic>
    </p:spTree>
  </p:cSld>
  <p:clrMapOvr>
    <a:masterClrMapping/>
  </p:clrMapOvr>
  <p:transition spd="slow">
    <p:wedge/>
    <p:sndAc>
      <p:stSnd>
        <p:snd r:embed="rId2" name="bismillah ton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0" y="1143000"/>
            <a:ext cx="5715000" cy="4648200"/>
          </a:xfrm>
        </p:spPr>
        <p:txBody>
          <a:bodyPr>
            <a:normAutofit/>
          </a:bodyPr>
          <a:lstStyle/>
          <a:p>
            <a:pPr algn="just"/>
            <a:r>
              <a:rPr lang="en-US" sz="1600" dirty="0" err="1" smtClean="0">
                <a:solidFill>
                  <a:schemeClr val="bg1"/>
                </a:solidFill>
                <a:latin typeface="+mj-lt"/>
              </a:rPr>
              <a:t>Hazrat</a:t>
            </a:r>
            <a:r>
              <a:rPr lang="en-US" sz="1600" dirty="0" smtClean="0">
                <a:solidFill>
                  <a:schemeClr val="bg1"/>
                </a:solidFill>
                <a:latin typeface="+mj-lt"/>
              </a:rPr>
              <a:t> ‘</a:t>
            </a:r>
            <a:r>
              <a:rPr lang="en-US" sz="1600" dirty="0" err="1" smtClean="0">
                <a:solidFill>
                  <a:schemeClr val="bg1"/>
                </a:solidFill>
                <a:latin typeface="+mj-lt"/>
              </a:rPr>
              <a:t>Usman</a:t>
            </a:r>
            <a:r>
              <a:rPr lang="en-US" sz="1600" dirty="0" smtClean="0">
                <a:solidFill>
                  <a:schemeClr val="bg1"/>
                </a:solidFill>
                <a:latin typeface="+mj-lt"/>
              </a:rPr>
              <a:t> </a:t>
            </a:r>
            <a:r>
              <a:rPr lang="en-US" sz="1600" baseline="30000" dirty="0" err="1" smtClean="0">
                <a:solidFill>
                  <a:schemeClr val="bg1"/>
                </a:solidFill>
                <a:latin typeface="+mj-lt"/>
              </a:rPr>
              <a:t>ra</a:t>
            </a:r>
            <a:r>
              <a:rPr lang="en-US" sz="1600" dirty="0" smtClean="0">
                <a:solidFill>
                  <a:schemeClr val="bg1"/>
                </a:solidFill>
                <a:latin typeface="+mj-lt"/>
              </a:rPr>
              <a:t> embraced Islam through the preaching of his close friend, </a:t>
            </a:r>
            <a:r>
              <a:rPr lang="en-US" sz="1600" dirty="0" err="1" smtClean="0">
                <a:solidFill>
                  <a:schemeClr val="bg1"/>
                </a:solidFill>
                <a:latin typeface="+mj-lt"/>
              </a:rPr>
              <a:t>Hazrat</a:t>
            </a:r>
            <a:r>
              <a:rPr lang="en-US" sz="1600" dirty="0" smtClean="0">
                <a:solidFill>
                  <a:schemeClr val="bg1"/>
                </a:solidFill>
                <a:latin typeface="+mj-lt"/>
              </a:rPr>
              <a:t> Abu </a:t>
            </a:r>
            <a:r>
              <a:rPr lang="en-US" sz="1600" dirty="0" err="1" smtClean="0">
                <a:solidFill>
                  <a:schemeClr val="bg1"/>
                </a:solidFill>
                <a:latin typeface="+mj-lt"/>
              </a:rPr>
              <a:t>Bakar</a:t>
            </a:r>
            <a:r>
              <a:rPr lang="en-US" sz="1600" dirty="0" smtClean="0">
                <a:solidFill>
                  <a:schemeClr val="bg1"/>
                </a:solidFill>
                <a:latin typeface="+mj-lt"/>
              </a:rPr>
              <a:t>. He was the forth person to embrace Islam, but he faced much hardships as his uncle started persecuting him. He migrated twice, first to Abyssinia and then to Medina.</a:t>
            </a:r>
          </a:p>
          <a:p>
            <a:pPr algn="just"/>
            <a:endParaRPr lang="en-US" sz="1600" dirty="0" smtClean="0">
              <a:solidFill>
                <a:schemeClr val="bg1"/>
              </a:solidFill>
              <a:latin typeface="+mj-lt"/>
            </a:endParaRPr>
          </a:p>
          <a:p>
            <a:pPr algn="just"/>
            <a:r>
              <a:rPr lang="en-US" sz="1600" dirty="0" err="1" smtClean="0">
                <a:solidFill>
                  <a:schemeClr val="bg1"/>
                </a:solidFill>
                <a:latin typeface="+mj-lt"/>
              </a:rPr>
              <a:t>Hazrat</a:t>
            </a:r>
            <a:r>
              <a:rPr lang="en-US" sz="1600" dirty="0" smtClean="0">
                <a:solidFill>
                  <a:schemeClr val="bg1"/>
                </a:solidFill>
                <a:latin typeface="+mj-lt"/>
              </a:rPr>
              <a:t> ‘</a:t>
            </a:r>
            <a:r>
              <a:rPr lang="en-US" sz="1600" dirty="0" err="1" smtClean="0">
                <a:solidFill>
                  <a:schemeClr val="bg1"/>
                </a:solidFill>
                <a:latin typeface="+mj-lt"/>
              </a:rPr>
              <a:t>Usman</a:t>
            </a:r>
            <a:r>
              <a:rPr lang="en-US" sz="1600" dirty="0" smtClean="0">
                <a:solidFill>
                  <a:schemeClr val="bg1"/>
                </a:solidFill>
                <a:latin typeface="+mj-lt"/>
              </a:rPr>
              <a:t> </a:t>
            </a:r>
            <a:r>
              <a:rPr lang="en-US" sz="1600" baseline="30000" dirty="0" err="1" smtClean="0">
                <a:solidFill>
                  <a:schemeClr val="bg1"/>
                </a:solidFill>
                <a:latin typeface="+mj-lt"/>
              </a:rPr>
              <a:t>ra</a:t>
            </a:r>
            <a:r>
              <a:rPr lang="en-US" sz="1600" dirty="0" smtClean="0">
                <a:solidFill>
                  <a:schemeClr val="bg1"/>
                </a:solidFill>
                <a:latin typeface="+mj-lt"/>
              </a:rPr>
              <a:t> was martyred on, 656 AD, at the age of eighty-two, while he was reciting the Holy Qur’an . He certainly sacrificed his life for the integrity of </a:t>
            </a:r>
            <a:r>
              <a:rPr lang="en-US" sz="1600" dirty="0" err="1" smtClean="0">
                <a:solidFill>
                  <a:schemeClr val="bg1"/>
                </a:solidFill>
                <a:latin typeface="+mj-lt"/>
              </a:rPr>
              <a:t>Khilafat</a:t>
            </a:r>
            <a:r>
              <a:rPr lang="en-US" sz="1600" dirty="0" smtClean="0">
                <a:solidFill>
                  <a:schemeClr val="bg1"/>
                </a:solidFill>
                <a:latin typeface="+mj-lt"/>
              </a:rPr>
              <a:t> in the best interest of Islam. He was one of ten blessed ones to whom the Holy Prophet </a:t>
            </a:r>
            <a:r>
              <a:rPr lang="en-US" sz="1600" baseline="30000" dirty="0" smtClean="0">
                <a:solidFill>
                  <a:schemeClr val="bg1"/>
                </a:solidFill>
                <a:latin typeface="+mj-lt"/>
              </a:rPr>
              <a:t>saw</a:t>
            </a:r>
            <a:r>
              <a:rPr lang="en-US" sz="1600" dirty="0" smtClean="0">
                <a:solidFill>
                  <a:schemeClr val="bg1"/>
                </a:solidFill>
                <a:latin typeface="+mj-lt"/>
              </a:rPr>
              <a:t> had given the glad tidings that they been rewarded the paradise.</a:t>
            </a:r>
          </a:p>
          <a:p>
            <a:pPr algn="just"/>
            <a:endParaRPr lang="en-US" sz="1600" dirty="0"/>
          </a:p>
        </p:txBody>
      </p:sp>
    </p:spTree>
  </p:cSld>
  <p:clrMapOvr>
    <a:masterClrMapping/>
  </p:clrMapOvr>
  <p:transition spd="slow">
    <p:strips dir="ru"/>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0" y="1066800"/>
            <a:ext cx="5943600" cy="5029200"/>
          </a:xfrm>
        </p:spPr>
        <p:txBody>
          <a:bodyPr>
            <a:normAutofit/>
          </a:bodyPr>
          <a:lstStyle/>
          <a:p>
            <a:pPr algn="just">
              <a:buClr>
                <a:schemeClr val="bg1"/>
              </a:buClr>
              <a:buFont typeface="Wingdings" pitchFamily="2" charset="2"/>
              <a:buChar char="Ø"/>
            </a:pPr>
            <a:r>
              <a:rPr lang="en-US" sz="2000" b="1" u="wavyDbl" dirty="0" smtClean="0">
                <a:solidFill>
                  <a:schemeClr val="bg1"/>
                </a:solidFill>
                <a:latin typeface="Times New Roman" pitchFamily="18" charset="0"/>
                <a:cs typeface="Times New Roman" pitchFamily="18" charset="0"/>
              </a:rPr>
              <a:t>HAZRAT ALI BIN ABI TALIB RA:- </a:t>
            </a:r>
          </a:p>
          <a:p>
            <a:pPr algn="just">
              <a:buClr>
                <a:schemeClr val="bg1"/>
              </a:buClr>
              <a:buNone/>
            </a:pPr>
            <a:r>
              <a:rPr lang="en-US" sz="1800" b="1" dirty="0" smtClean="0">
                <a:solidFill>
                  <a:schemeClr val="bg1"/>
                </a:solidFill>
                <a:latin typeface="Times New Roman" pitchFamily="18" charset="0"/>
                <a:cs typeface="Times New Roman" pitchFamily="18" charset="0"/>
              </a:rPr>
              <a:t>	(Period of </a:t>
            </a:r>
            <a:r>
              <a:rPr lang="en-US" sz="1800" b="1" dirty="0" err="1" smtClean="0">
                <a:solidFill>
                  <a:schemeClr val="bg1"/>
                </a:solidFill>
                <a:latin typeface="Times New Roman" pitchFamily="18" charset="0"/>
                <a:cs typeface="Times New Roman" pitchFamily="18" charset="0"/>
              </a:rPr>
              <a:t>Khilafat</a:t>
            </a:r>
            <a:r>
              <a:rPr lang="en-US" sz="1800" b="1" dirty="0" smtClean="0">
                <a:solidFill>
                  <a:schemeClr val="bg1"/>
                </a:solidFill>
                <a:latin typeface="Times New Roman" pitchFamily="18" charset="0"/>
                <a:cs typeface="Times New Roman" pitchFamily="18" charset="0"/>
              </a:rPr>
              <a:t>: 656-661 AD)</a:t>
            </a:r>
          </a:p>
          <a:p>
            <a:pPr algn="just">
              <a:buClr>
                <a:schemeClr val="bg1"/>
              </a:buClr>
              <a:buNone/>
            </a:pPr>
            <a:endParaRPr lang="en-US" sz="1200" b="1" dirty="0" smtClean="0">
              <a:solidFill>
                <a:schemeClr val="bg1"/>
              </a:solidFill>
              <a:latin typeface="+mj-lt"/>
              <a:cs typeface="Times New Roman" pitchFamily="18" charset="0"/>
            </a:endParaRPr>
          </a:p>
          <a:p>
            <a:pPr algn="just"/>
            <a:r>
              <a:rPr lang="en-US" sz="1600" dirty="0" smtClean="0">
                <a:solidFill>
                  <a:schemeClr val="bg1"/>
                </a:solidFill>
              </a:rPr>
              <a:t>With the death of </a:t>
            </a:r>
            <a:r>
              <a:rPr lang="en-US" sz="1600" dirty="0" err="1" smtClean="0">
                <a:solidFill>
                  <a:schemeClr val="bg1"/>
                </a:solidFill>
              </a:rPr>
              <a:t>Hazrat</a:t>
            </a:r>
            <a:r>
              <a:rPr lang="en-US" sz="1600" dirty="0" smtClean="0">
                <a:solidFill>
                  <a:schemeClr val="bg1"/>
                </a:solidFill>
              </a:rPr>
              <a:t> </a:t>
            </a:r>
            <a:r>
              <a:rPr lang="en-US" sz="1600" dirty="0" err="1" smtClean="0">
                <a:solidFill>
                  <a:schemeClr val="bg1"/>
                </a:solidFill>
              </a:rPr>
              <a:t>Usman</a:t>
            </a:r>
            <a:r>
              <a:rPr lang="en-US" sz="1600" dirty="0" smtClean="0">
                <a:solidFill>
                  <a:schemeClr val="bg1"/>
                </a:solidFill>
              </a:rPr>
              <a:t> </a:t>
            </a:r>
            <a:r>
              <a:rPr lang="en-US" sz="1600" b="1" baseline="30000" dirty="0" err="1" smtClean="0">
                <a:solidFill>
                  <a:schemeClr val="bg1"/>
                </a:solidFill>
              </a:rPr>
              <a:t>ra</a:t>
            </a:r>
            <a:r>
              <a:rPr lang="en-US" sz="1600" dirty="0" err="1" smtClean="0">
                <a:solidFill>
                  <a:schemeClr val="bg1"/>
                </a:solidFill>
              </a:rPr>
              <a:t>,Astate</a:t>
            </a:r>
            <a:r>
              <a:rPr lang="en-US" sz="1600" dirty="0" smtClean="0">
                <a:solidFill>
                  <a:schemeClr val="bg1"/>
                </a:solidFill>
              </a:rPr>
              <a:t> of complete disorder and  anarchy ruled in the city of Medina. After five days of political wrangling, </a:t>
            </a:r>
            <a:r>
              <a:rPr lang="en-US" sz="1600" i="1" dirty="0" err="1" smtClean="0">
                <a:solidFill>
                  <a:schemeClr val="bg1"/>
                </a:solidFill>
              </a:rPr>
              <a:t>Ibn</a:t>
            </a:r>
            <a:r>
              <a:rPr lang="en-US" sz="1600" i="1" dirty="0" smtClean="0">
                <a:solidFill>
                  <a:schemeClr val="bg1"/>
                </a:solidFill>
              </a:rPr>
              <a:t> Saba</a:t>
            </a:r>
            <a:r>
              <a:rPr lang="en-US" sz="1600" dirty="0" smtClean="0">
                <a:solidFill>
                  <a:schemeClr val="bg1"/>
                </a:solidFill>
              </a:rPr>
              <a:t>, leader of the Egyptian rebel group supported the cause of </a:t>
            </a:r>
            <a:r>
              <a:rPr lang="en-US" sz="1600" dirty="0" err="1" smtClean="0">
                <a:solidFill>
                  <a:schemeClr val="bg1"/>
                </a:solidFill>
              </a:rPr>
              <a:t>Hazrat</a:t>
            </a:r>
            <a:r>
              <a:rPr lang="en-US" sz="1600" dirty="0" smtClean="0">
                <a:solidFill>
                  <a:schemeClr val="bg1"/>
                </a:solidFill>
              </a:rPr>
              <a:t> Ali </a:t>
            </a:r>
            <a:r>
              <a:rPr lang="en-US" sz="1600" b="1" baseline="30000" dirty="0" err="1" smtClean="0">
                <a:solidFill>
                  <a:schemeClr val="bg1"/>
                </a:solidFill>
              </a:rPr>
              <a:t>ra</a:t>
            </a:r>
            <a:r>
              <a:rPr lang="en-US" sz="1600" dirty="0" smtClean="0">
                <a:solidFill>
                  <a:schemeClr val="bg1"/>
                </a:solidFill>
              </a:rPr>
              <a:t> on the grounds that he was the rightful </a:t>
            </a:r>
            <a:r>
              <a:rPr lang="en-US" sz="1600" dirty="0" err="1" smtClean="0">
                <a:solidFill>
                  <a:schemeClr val="bg1"/>
                </a:solidFill>
              </a:rPr>
              <a:t>Khalifah</a:t>
            </a:r>
            <a:r>
              <a:rPr lang="en-US" sz="1600" dirty="0" smtClean="0">
                <a:solidFill>
                  <a:schemeClr val="bg1"/>
                </a:solidFill>
              </a:rPr>
              <a:t> in whose favor the Holy Prophet </a:t>
            </a:r>
            <a:r>
              <a:rPr lang="en-US" sz="1600" b="1" baseline="30000" dirty="0" smtClean="0">
                <a:solidFill>
                  <a:schemeClr val="bg1"/>
                </a:solidFill>
              </a:rPr>
              <a:t>saw</a:t>
            </a:r>
            <a:r>
              <a:rPr lang="en-US" sz="1600" dirty="0" smtClean="0">
                <a:solidFill>
                  <a:schemeClr val="bg1"/>
                </a:solidFill>
              </a:rPr>
              <a:t> has </a:t>
            </a:r>
            <a:r>
              <a:rPr lang="en-US" sz="1600" dirty="0" err="1" smtClean="0">
                <a:solidFill>
                  <a:schemeClr val="bg1"/>
                </a:solidFill>
              </a:rPr>
              <a:t>madeAWill</a:t>
            </a:r>
            <a:r>
              <a:rPr lang="en-US" sz="1600" dirty="0" smtClean="0">
                <a:solidFill>
                  <a:schemeClr val="bg1"/>
                </a:solidFill>
              </a:rPr>
              <a:t>’. On June 23, 656AD, six days after the death of </a:t>
            </a:r>
            <a:r>
              <a:rPr lang="en-US" sz="1600" dirty="0" err="1" smtClean="0">
                <a:solidFill>
                  <a:schemeClr val="bg1"/>
                </a:solidFill>
              </a:rPr>
              <a:t>Hazrat</a:t>
            </a:r>
            <a:r>
              <a:rPr lang="en-US" sz="1600" dirty="0" smtClean="0">
                <a:solidFill>
                  <a:schemeClr val="bg1"/>
                </a:solidFill>
              </a:rPr>
              <a:t> </a:t>
            </a:r>
            <a:r>
              <a:rPr lang="en-US" sz="1600" dirty="0" err="1" smtClean="0">
                <a:solidFill>
                  <a:schemeClr val="bg1"/>
                </a:solidFill>
              </a:rPr>
              <a:t>Usman</a:t>
            </a:r>
            <a:r>
              <a:rPr lang="en-US" sz="1600" dirty="0" smtClean="0">
                <a:solidFill>
                  <a:schemeClr val="bg1"/>
                </a:solidFill>
              </a:rPr>
              <a:t> </a:t>
            </a:r>
            <a:r>
              <a:rPr lang="en-US" sz="1600" b="1" baseline="30000" dirty="0" err="1" smtClean="0">
                <a:solidFill>
                  <a:schemeClr val="bg1"/>
                </a:solidFill>
              </a:rPr>
              <a:t>ra</a:t>
            </a:r>
            <a:r>
              <a:rPr lang="en-US" sz="1600" dirty="0" smtClean="0">
                <a:solidFill>
                  <a:schemeClr val="bg1"/>
                </a:solidFill>
              </a:rPr>
              <a:t> , </a:t>
            </a:r>
            <a:r>
              <a:rPr lang="en-US" sz="1600" dirty="0" err="1" smtClean="0">
                <a:solidFill>
                  <a:schemeClr val="bg1"/>
                </a:solidFill>
              </a:rPr>
              <a:t>Hazrat</a:t>
            </a:r>
            <a:r>
              <a:rPr lang="en-US" sz="1600" dirty="0" smtClean="0">
                <a:solidFill>
                  <a:schemeClr val="bg1"/>
                </a:solidFill>
              </a:rPr>
              <a:t> Ali </a:t>
            </a:r>
            <a:r>
              <a:rPr lang="en-US" sz="1600" b="1" baseline="30000" dirty="0" err="1" smtClean="0">
                <a:solidFill>
                  <a:schemeClr val="bg1"/>
                </a:solidFill>
              </a:rPr>
              <a:t>ra</a:t>
            </a:r>
            <a:r>
              <a:rPr lang="en-US" sz="1600" dirty="0" smtClean="0">
                <a:solidFill>
                  <a:schemeClr val="bg1"/>
                </a:solidFill>
              </a:rPr>
              <a:t> was chosen as the fourth successor of the Holy Prophet </a:t>
            </a:r>
            <a:r>
              <a:rPr lang="en-US" sz="1600" b="1" baseline="30000" dirty="0" smtClean="0">
                <a:solidFill>
                  <a:schemeClr val="bg1"/>
                </a:solidFill>
              </a:rPr>
              <a:t>saw</a:t>
            </a:r>
            <a:r>
              <a:rPr lang="en-US" sz="1600" dirty="0" smtClean="0">
                <a:solidFill>
                  <a:schemeClr val="bg1"/>
                </a:solidFill>
              </a:rPr>
              <a:t> and the public swore allegiance at his hand one by one.</a:t>
            </a:r>
          </a:p>
          <a:p>
            <a:pPr indent="1588" algn="just">
              <a:buClr>
                <a:schemeClr val="bg1"/>
              </a:buClr>
              <a:buNone/>
            </a:pPr>
            <a:r>
              <a:rPr lang="en-US" sz="1800" dirty="0" err="1" smtClean="0">
                <a:solidFill>
                  <a:schemeClr val="bg1"/>
                </a:solidFill>
              </a:rPr>
              <a:t>Hazrat</a:t>
            </a:r>
            <a:r>
              <a:rPr lang="en-US" sz="1800" dirty="0" smtClean="0">
                <a:solidFill>
                  <a:schemeClr val="bg1"/>
                </a:solidFill>
              </a:rPr>
              <a:t> Ali </a:t>
            </a:r>
            <a:r>
              <a:rPr lang="en-US" sz="1800" b="1" baseline="30000" dirty="0" err="1" smtClean="0">
                <a:solidFill>
                  <a:schemeClr val="bg1"/>
                </a:solidFill>
              </a:rPr>
              <a:t>ra</a:t>
            </a:r>
            <a:r>
              <a:rPr lang="en-US" sz="1800" dirty="0" smtClean="0">
                <a:solidFill>
                  <a:schemeClr val="bg1"/>
                </a:solidFill>
              </a:rPr>
              <a:t> was the son of the Holy Prophet’s </a:t>
            </a:r>
            <a:r>
              <a:rPr lang="en-US" sz="1800" b="1" baseline="30000" dirty="0" smtClean="0">
                <a:solidFill>
                  <a:schemeClr val="bg1"/>
                </a:solidFill>
              </a:rPr>
              <a:t>saw</a:t>
            </a:r>
            <a:r>
              <a:rPr lang="en-US" sz="1800" dirty="0" smtClean="0">
                <a:solidFill>
                  <a:schemeClr val="bg1"/>
                </a:solidFill>
              </a:rPr>
              <a:t> uncle, Abu </a:t>
            </a:r>
            <a:r>
              <a:rPr lang="en-US" sz="1800" dirty="0" err="1" smtClean="0">
                <a:solidFill>
                  <a:schemeClr val="bg1"/>
                </a:solidFill>
              </a:rPr>
              <a:t>Talib</a:t>
            </a:r>
            <a:r>
              <a:rPr lang="en-US" sz="1800" dirty="0" smtClean="0">
                <a:solidFill>
                  <a:schemeClr val="bg1"/>
                </a:solidFill>
              </a:rPr>
              <a:t>. He was born in Mecca about thirty years after the birth of the Holy Prophet </a:t>
            </a:r>
            <a:r>
              <a:rPr lang="en-US" sz="1800" b="1" baseline="30000" dirty="0" smtClean="0">
                <a:solidFill>
                  <a:schemeClr val="bg1"/>
                </a:solidFill>
              </a:rPr>
              <a:t>saw</a:t>
            </a:r>
            <a:r>
              <a:rPr lang="en-US" sz="1800" dirty="0" smtClean="0">
                <a:solidFill>
                  <a:schemeClr val="bg1"/>
                </a:solidFill>
              </a:rPr>
              <a:t>. When </a:t>
            </a:r>
            <a:r>
              <a:rPr lang="en-US" sz="1800" dirty="0" err="1" smtClean="0">
                <a:solidFill>
                  <a:schemeClr val="bg1"/>
                </a:solidFill>
              </a:rPr>
              <a:t>Hazrat</a:t>
            </a:r>
            <a:r>
              <a:rPr lang="en-US" sz="1800" dirty="0" smtClean="0">
                <a:solidFill>
                  <a:schemeClr val="bg1"/>
                </a:solidFill>
              </a:rPr>
              <a:t> Ali </a:t>
            </a:r>
            <a:r>
              <a:rPr lang="en-US" sz="1800" b="1" baseline="30000" dirty="0" err="1" smtClean="0">
                <a:solidFill>
                  <a:schemeClr val="bg1"/>
                </a:solidFill>
              </a:rPr>
              <a:t>ra</a:t>
            </a:r>
            <a:r>
              <a:rPr lang="en-US" sz="1800" dirty="0" smtClean="0">
                <a:solidFill>
                  <a:schemeClr val="bg1"/>
                </a:solidFill>
              </a:rPr>
              <a:t> was born, the Holy Prophet </a:t>
            </a:r>
            <a:r>
              <a:rPr lang="en-US" sz="1800" b="1" baseline="30000" dirty="0" smtClean="0">
                <a:solidFill>
                  <a:schemeClr val="bg1"/>
                </a:solidFill>
              </a:rPr>
              <a:t>saw</a:t>
            </a:r>
            <a:r>
              <a:rPr lang="en-US" sz="1800" dirty="0" smtClean="0">
                <a:solidFill>
                  <a:schemeClr val="bg1"/>
                </a:solidFill>
              </a:rPr>
              <a:t> himself became his guardian, as his father’s financial position was very weak.</a:t>
            </a:r>
          </a:p>
          <a:p>
            <a:pPr algn="just">
              <a:buClr>
                <a:schemeClr val="bg1"/>
              </a:buClr>
              <a:buNone/>
            </a:pPr>
            <a:endParaRPr lang="en-US" sz="1800" dirty="0" smtClean="0">
              <a:solidFill>
                <a:schemeClr val="bg1"/>
              </a:solidFill>
              <a:latin typeface="Times New Roman" pitchFamily="18" charset="0"/>
              <a:cs typeface="Times New Roman" pitchFamily="18" charset="0"/>
            </a:endParaRPr>
          </a:p>
          <a:p>
            <a:pPr algn="just">
              <a:buClr>
                <a:schemeClr val="bg1"/>
              </a:buClr>
              <a:buFont typeface="Wingdings" pitchFamily="2" charset="2"/>
              <a:buChar char="Ø"/>
            </a:pPr>
            <a:endParaRPr lang="en-US" sz="1800" dirty="0" smtClean="0">
              <a:solidFill>
                <a:schemeClr val="bg1"/>
              </a:solidFill>
              <a:latin typeface="Times New Roman" pitchFamily="18" charset="0"/>
              <a:cs typeface="Times New Roman" pitchFamily="18" charset="0"/>
            </a:endParaRPr>
          </a:p>
        </p:txBody>
      </p:sp>
    </p:spTree>
  </p:cSld>
  <p:clrMapOvr>
    <a:masterClrMapping/>
  </p:clrMapOvr>
  <p:transition spd="slow">
    <p:split/>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0" y="1295400"/>
            <a:ext cx="5715000" cy="4648200"/>
          </a:xfrm>
        </p:spPr>
        <p:txBody>
          <a:bodyPr>
            <a:normAutofit/>
          </a:bodyPr>
          <a:lstStyle/>
          <a:p>
            <a:pPr algn="just"/>
            <a:r>
              <a:rPr lang="en-US" sz="1600" dirty="0" err="1" smtClean="0">
                <a:solidFill>
                  <a:schemeClr val="bg1"/>
                </a:solidFill>
                <a:latin typeface="+mj-lt"/>
              </a:rPr>
              <a:t>Hazrat</a:t>
            </a:r>
            <a:r>
              <a:rPr lang="en-US" sz="1600" dirty="0" smtClean="0">
                <a:solidFill>
                  <a:schemeClr val="bg1"/>
                </a:solidFill>
                <a:latin typeface="+mj-lt"/>
              </a:rPr>
              <a:t> Ali </a:t>
            </a:r>
            <a:r>
              <a:rPr lang="en-US" sz="1600" b="1" baseline="30000" dirty="0" err="1" smtClean="0">
                <a:solidFill>
                  <a:schemeClr val="bg1"/>
                </a:solidFill>
                <a:latin typeface="+mj-lt"/>
              </a:rPr>
              <a:t>ra</a:t>
            </a:r>
            <a:r>
              <a:rPr lang="en-US" sz="1600" dirty="0" smtClean="0">
                <a:solidFill>
                  <a:schemeClr val="bg1"/>
                </a:solidFill>
                <a:latin typeface="+mj-lt"/>
              </a:rPr>
              <a:t> stayed in the bed of the Holy Prophet </a:t>
            </a:r>
            <a:r>
              <a:rPr lang="en-US" sz="1600" b="1" baseline="30000" dirty="0" smtClean="0">
                <a:solidFill>
                  <a:schemeClr val="bg1"/>
                </a:solidFill>
                <a:latin typeface="+mj-lt"/>
              </a:rPr>
              <a:t>saw</a:t>
            </a:r>
            <a:r>
              <a:rPr lang="en-US" sz="1600" dirty="0" smtClean="0">
                <a:solidFill>
                  <a:schemeClr val="bg1"/>
                </a:solidFill>
                <a:latin typeface="+mj-lt"/>
              </a:rPr>
              <a:t> the night when he Holy Prophet </a:t>
            </a:r>
            <a:r>
              <a:rPr lang="en-US" sz="1600" b="1" baseline="30000" dirty="0" smtClean="0">
                <a:solidFill>
                  <a:schemeClr val="bg1"/>
                </a:solidFill>
                <a:latin typeface="+mj-lt"/>
              </a:rPr>
              <a:t>saw</a:t>
            </a:r>
            <a:r>
              <a:rPr lang="en-US" sz="1600" dirty="0" smtClean="0">
                <a:solidFill>
                  <a:schemeClr val="bg1"/>
                </a:solidFill>
                <a:latin typeface="+mj-lt"/>
              </a:rPr>
              <a:t> left Mecca for Medina. The </a:t>
            </a:r>
            <a:r>
              <a:rPr lang="en-US" sz="1600" dirty="0" err="1" smtClean="0">
                <a:solidFill>
                  <a:schemeClr val="bg1"/>
                </a:solidFill>
                <a:latin typeface="+mj-lt"/>
              </a:rPr>
              <a:t>Mecan</a:t>
            </a:r>
            <a:r>
              <a:rPr lang="en-US" sz="1600" dirty="0" smtClean="0">
                <a:solidFill>
                  <a:schemeClr val="bg1"/>
                </a:solidFill>
                <a:latin typeface="+mj-lt"/>
              </a:rPr>
              <a:t> leaders had planned to arrest and kill the Holy Prophet </a:t>
            </a:r>
            <a:r>
              <a:rPr lang="en-US" sz="1600" b="1" baseline="30000" dirty="0" smtClean="0">
                <a:solidFill>
                  <a:schemeClr val="bg1"/>
                </a:solidFill>
                <a:latin typeface="+mj-lt"/>
              </a:rPr>
              <a:t>saw</a:t>
            </a:r>
            <a:r>
              <a:rPr lang="en-US" sz="1600" dirty="0" smtClean="0">
                <a:solidFill>
                  <a:schemeClr val="bg1"/>
                </a:solidFill>
                <a:latin typeface="+mj-lt"/>
              </a:rPr>
              <a:t>. The next morning, they were enraged when they found </a:t>
            </a:r>
            <a:r>
              <a:rPr lang="en-US" sz="1600" dirty="0" err="1" smtClean="0">
                <a:solidFill>
                  <a:schemeClr val="bg1"/>
                </a:solidFill>
                <a:latin typeface="+mj-lt"/>
              </a:rPr>
              <a:t>Hazrat</a:t>
            </a:r>
            <a:r>
              <a:rPr lang="en-US" sz="1600" dirty="0" smtClean="0">
                <a:solidFill>
                  <a:schemeClr val="bg1"/>
                </a:solidFill>
                <a:latin typeface="+mj-lt"/>
              </a:rPr>
              <a:t> Ali </a:t>
            </a:r>
            <a:r>
              <a:rPr lang="en-US" sz="1600" b="1" baseline="30000" dirty="0" err="1" smtClean="0">
                <a:solidFill>
                  <a:schemeClr val="bg1"/>
                </a:solidFill>
                <a:latin typeface="+mj-lt"/>
              </a:rPr>
              <a:t>ra</a:t>
            </a:r>
            <a:r>
              <a:rPr lang="en-US" sz="1600" dirty="0" smtClean="0">
                <a:solidFill>
                  <a:schemeClr val="bg1"/>
                </a:solidFill>
                <a:latin typeface="+mj-lt"/>
              </a:rPr>
              <a:t> in the bed, instead of the Holy </a:t>
            </a:r>
            <a:r>
              <a:rPr lang="en-US" sz="1600" dirty="0" err="1" smtClean="0">
                <a:solidFill>
                  <a:schemeClr val="bg1"/>
                </a:solidFill>
                <a:latin typeface="+mj-lt"/>
              </a:rPr>
              <a:t>Prophet</a:t>
            </a:r>
            <a:r>
              <a:rPr lang="en-US" sz="1600" b="1" baseline="30000" dirty="0" err="1" smtClean="0">
                <a:solidFill>
                  <a:schemeClr val="bg1"/>
                </a:solidFill>
                <a:latin typeface="+mj-lt"/>
              </a:rPr>
              <a:t>saw</a:t>
            </a:r>
            <a:r>
              <a:rPr lang="en-US" sz="1600" dirty="0" smtClean="0">
                <a:solidFill>
                  <a:schemeClr val="bg1"/>
                </a:solidFill>
                <a:latin typeface="+mj-lt"/>
              </a:rPr>
              <a:t>.</a:t>
            </a:r>
          </a:p>
          <a:p>
            <a:pPr algn="just"/>
            <a:endParaRPr lang="en-US" sz="1600" dirty="0" smtClean="0">
              <a:solidFill>
                <a:schemeClr val="bg1"/>
              </a:solidFill>
              <a:latin typeface="+mj-lt"/>
            </a:endParaRPr>
          </a:p>
          <a:p>
            <a:pPr algn="just"/>
            <a:r>
              <a:rPr lang="en-US" sz="1600" dirty="0" err="1" smtClean="0">
                <a:solidFill>
                  <a:schemeClr val="bg1"/>
                </a:solidFill>
                <a:latin typeface="+mj-lt"/>
              </a:rPr>
              <a:t>Hazrat</a:t>
            </a:r>
            <a:r>
              <a:rPr lang="en-US" sz="1600" dirty="0" smtClean="0">
                <a:solidFill>
                  <a:schemeClr val="bg1"/>
                </a:solidFill>
                <a:latin typeface="+mj-lt"/>
              </a:rPr>
              <a:t> Ali </a:t>
            </a:r>
            <a:r>
              <a:rPr lang="en-US" sz="1600" b="1" baseline="30000" dirty="0" err="1" smtClean="0">
                <a:solidFill>
                  <a:schemeClr val="bg1"/>
                </a:solidFill>
                <a:latin typeface="+mj-lt"/>
              </a:rPr>
              <a:t>ra</a:t>
            </a:r>
            <a:r>
              <a:rPr lang="en-US" sz="1600" dirty="0" smtClean="0">
                <a:solidFill>
                  <a:schemeClr val="bg1"/>
                </a:solidFill>
                <a:latin typeface="+mj-lt"/>
              </a:rPr>
              <a:t> was a brave and skilled warrior. He participated in almost all the battles along with the Holy Prophet </a:t>
            </a:r>
            <a:r>
              <a:rPr lang="en-US" sz="1600" b="1" baseline="30000" dirty="0" smtClean="0">
                <a:solidFill>
                  <a:schemeClr val="bg1"/>
                </a:solidFill>
                <a:latin typeface="+mj-lt"/>
              </a:rPr>
              <a:t>saw</a:t>
            </a:r>
            <a:r>
              <a:rPr lang="en-US" sz="1600" dirty="0" smtClean="0">
                <a:solidFill>
                  <a:schemeClr val="bg1"/>
                </a:solidFill>
                <a:latin typeface="+mj-lt"/>
              </a:rPr>
              <a:t>. </a:t>
            </a:r>
            <a:r>
              <a:rPr lang="en-US" sz="1600" dirty="0" err="1" smtClean="0">
                <a:solidFill>
                  <a:schemeClr val="bg1"/>
                </a:solidFill>
                <a:latin typeface="+mj-lt"/>
              </a:rPr>
              <a:t>Hazrat</a:t>
            </a:r>
            <a:r>
              <a:rPr lang="en-US" sz="1600" dirty="0" smtClean="0">
                <a:solidFill>
                  <a:schemeClr val="bg1"/>
                </a:solidFill>
                <a:latin typeface="+mj-lt"/>
              </a:rPr>
              <a:t> Ali </a:t>
            </a:r>
            <a:r>
              <a:rPr lang="en-US" sz="1600" b="1" baseline="30000" dirty="0" err="1" smtClean="0">
                <a:solidFill>
                  <a:schemeClr val="bg1"/>
                </a:solidFill>
                <a:latin typeface="+mj-lt"/>
              </a:rPr>
              <a:t>ra</a:t>
            </a:r>
            <a:r>
              <a:rPr lang="en-US" sz="1600" dirty="0" smtClean="0">
                <a:solidFill>
                  <a:schemeClr val="bg1"/>
                </a:solidFill>
                <a:latin typeface="+mj-lt"/>
              </a:rPr>
              <a:t> was married to </a:t>
            </a:r>
            <a:r>
              <a:rPr lang="en-US" sz="1600" dirty="0" err="1" smtClean="0">
                <a:solidFill>
                  <a:schemeClr val="bg1"/>
                </a:solidFill>
                <a:latin typeface="+mj-lt"/>
              </a:rPr>
              <a:t>Hazrat</a:t>
            </a:r>
            <a:r>
              <a:rPr lang="en-US" sz="1600" dirty="0" smtClean="0">
                <a:solidFill>
                  <a:schemeClr val="bg1"/>
                </a:solidFill>
                <a:latin typeface="+mj-lt"/>
              </a:rPr>
              <a:t> Fatimah </a:t>
            </a:r>
            <a:r>
              <a:rPr lang="en-US" sz="1600" b="1" baseline="30000" dirty="0" err="1" smtClean="0">
                <a:solidFill>
                  <a:schemeClr val="bg1"/>
                </a:solidFill>
                <a:latin typeface="+mj-lt"/>
              </a:rPr>
              <a:t>ra</a:t>
            </a:r>
            <a:r>
              <a:rPr lang="en-US" sz="1600" dirty="0" smtClean="0">
                <a:solidFill>
                  <a:schemeClr val="bg1"/>
                </a:solidFill>
                <a:latin typeface="+mj-lt"/>
              </a:rPr>
              <a:t> who was the daughter of the Holy Prophet </a:t>
            </a:r>
            <a:r>
              <a:rPr lang="en-US" sz="1600" b="1" baseline="30000" dirty="0" smtClean="0">
                <a:solidFill>
                  <a:schemeClr val="bg1"/>
                </a:solidFill>
                <a:latin typeface="+mj-lt"/>
              </a:rPr>
              <a:t>saw</a:t>
            </a:r>
            <a:r>
              <a:rPr lang="en-US" sz="1600" dirty="0" smtClean="0">
                <a:solidFill>
                  <a:schemeClr val="bg1"/>
                </a:solidFill>
                <a:latin typeface="+mj-lt"/>
              </a:rPr>
              <a:t>.</a:t>
            </a:r>
            <a:endParaRPr lang="en-US" sz="1600" dirty="0">
              <a:solidFill>
                <a:schemeClr val="bg1"/>
              </a:solidFill>
              <a:latin typeface="+mj-lt"/>
            </a:endParaRPr>
          </a:p>
        </p:txBody>
      </p:sp>
    </p:spTree>
  </p:cSld>
  <p:clrMapOvr>
    <a:masterClrMapping/>
  </p:clrMapOvr>
  <p:transition spd="slow">
    <p:split orient="vert"/>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2286000" y="1295400"/>
            <a:ext cx="5715000" cy="4648200"/>
          </a:xfrm>
          <a:prstGeom prst="rect">
            <a:avLst/>
          </a:prstGeom>
        </p:spPr>
        <p:txBody>
          <a:bodyPr vert="horz" lIns="91440" tIns="45720" rIns="91440" bIns="45720" rtlCol="0">
            <a:normAutofit/>
          </a:bodyPr>
          <a:lstStyle/>
          <a:p>
            <a:r>
              <a:rPr lang="en-US" sz="2000" b="1" dirty="0" smtClean="0">
                <a:solidFill>
                  <a:schemeClr val="bg1"/>
                </a:solidFill>
              </a:rPr>
              <a:t>UMAYYAD PERIOD:</a:t>
            </a:r>
            <a:endParaRPr lang="en-US" sz="2000" dirty="0" smtClean="0">
              <a:solidFill>
                <a:schemeClr val="bg1"/>
              </a:solidFill>
            </a:endParaRPr>
          </a:p>
          <a:p>
            <a:r>
              <a:rPr lang="en-US" dirty="0" smtClean="0">
                <a:solidFill>
                  <a:schemeClr val="bg1"/>
                </a:solidFill>
              </a:rPr>
              <a:t>(661-750)</a:t>
            </a:r>
          </a:p>
          <a:p>
            <a:endParaRPr lang="en-US" sz="1600" dirty="0" smtClean="0">
              <a:solidFill>
                <a:schemeClr val="bg1"/>
              </a:solidFill>
            </a:endParaRPr>
          </a:p>
          <a:p>
            <a:r>
              <a:rPr lang="en-US" sz="1600" dirty="0" smtClean="0">
                <a:solidFill>
                  <a:schemeClr val="bg1"/>
                </a:solidFill>
              </a:rPr>
              <a:t>It has taken Damascus (Syria) as the capital of its government. During this period the Islamic nation has been enlarged to include India and to be extended from china in the east to south France in the west. Its government has stayed for almost a century. The Umayyad period has gained development in all fields. This period has been dropped by the Abbasids in 750.</a:t>
            </a:r>
            <a:endParaRPr lang="en-US" sz="1600" dirty="0">
              <a:solidFill>
                <a:schemeClr val="bg1"/>
              </a:solidFill>
            </a:endParaRPr>
          </a:p>
        </p:txBody>
      </p:sp>
    </p:spTree>
  </p:cSld>
  <p:clrMapOvr>
    <a:masterClrMapping/>
  </p:clrMapOvr>
  <p:transition spd="slow">
    <p:split dir="in"/>
    <p:sndAc>
      <p:stSnd>
        <p:snd r:embed="rId3"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2286000" y="1295400"/>
            <a:ext cx="5715000" cy="4648200"/>
          </a:xfrm>
          <a:prstGeom prst="rect">
            <a:avLst/>
          </a:prstGeom>
        </p:spPr>
        <p:txBody>
          <a:bodyPr vert="horz" lIns="91440" tIns="45720" rIns="91440" bIns="45720" rtlCol="0">
            <a:normAutofit/>
          </a:bodyPr>
          <a:lstStyle/>
          <a:p>
            <a:r>
              <a:rPr lang="en-US" sz="2000" b="1" dirty="0" smtClean="0">
                <a:solidFill>
                  <a:schemeClr val="bg1"/>
                </a:solidFill>
                <a:latin typeface="+mj-lt"/>
              </a:rPr>
              <a:t>ABBASID PERIOD:</a:t>
            </a:r>
            <a:endParaRPr lang="en-US" sz="2000" dirty="0" smtClean="0">
              <a:solidFill>
                <a:schemeClr val="bg1"/>
              </a:solidFill>
              <a:latin typeface="+mj-lt"/>
            </a:endParaRPr>
          </a:p>
          <a:p>
            <a:r>
              <a:rPr lang="en-US" dirty="0" smtClean="0">
                <a:solidFill>
                  <a:schemeClr val="bg1"/>
                </a:solidFill>
                <a:latin typeface="+mj-lt"/>
              </a:rPr>
              <a:t>(749-1258)</a:t>
            </a:r>
          </a:p>
          <a:p>
            <a:endParaRPr lang="en-US" sz="1600" dirty="0" smtClean="0">
              <a:solidFill>
                <a:schemeClr val="bg1"/>
              </a:solidFill>
              <a:latin typeface="+mj-lt"/>
            </a:endParaRPr>
          </a:p>
          <a:p>
            <a:r>
              <a:rPr lang="en-US" sz="1600" dirty="0" smtClean="0">
                <a:solidFill>
                  <a:schemeClr val="bg1"/>
                </a:solidFill>
                <a:latin typeface="+mj-lt"/>
              </a:rPr>
              <a:t>It has been established by (Abu el </a:t>
            </a:r>
            <a:r>
              <a:rPr lang="en-US" sz="1600" dirty="0" err="1" smtClean="0">
                <a:solidFill>
                  <a:schemeClr val="bg1"/>
                </a:solidFill>
                <a:latin typeface="+mj-lt"/>
              </a:rPr>
              <a:t>Abbas</a:t>
            </a:r>
            <a:r>
              <a:rPr lang="en-US" sz="1600" dirty="0" smtClean="0">
                <a:solidFill>
                  <a:schemeClr val="bg1"/>
                </a:solidFill>
                <a:latin typeface="+mj-lt"/>
              </a:rPr>
              <a:t>) after long efforts to drop the Umayyad government. (Abu el </a:t>
            </a:r>
            <a:r>
              <a:rPr lang="en-US" sz="1600" dirty="0" err="1" smtClean="0">
                <a:solidFill>
                  <a:schemeClr val="bg1"/>
                </a:solidFill>
                <a:latin typeface="+mj-lt"/>
              </a:rPr>
              <a:t>Abbas</a:t>
            </a:r>
            <a:r>
              <a:rPr lang="en-US" sz="1600" dirty="0" smtClean="0">
                <a:solidFill>
                  <a:schemeClr val="bg1"/>
                </a:solidFill>
                <a:latin typeface="+mj-lt"/>
              </a:rPr>
              <a:t>) has transported the center of government to </a:t>
            </a:r>
            <a:r>
              <a:rPr lang="en-US" sz="1600" dirty="0" err="1" smtClean="0">
                <a:solidFill>
                  <a:schemeClr val="bg1"/>
                </a:solidFill>
                <a:latin typeface="+mj-lt"/>
              </a:rPr>
              <a:t>kufa</a:t>
            </a:r>
            <a:r>
              <a:rPr lang="en-US" sz="1600" dirty="0" smtClean="0">
                <a:solidFill>
                  <a:schemeClr val="bg1"/>
                </a:solidFill>
                <a:latin typeface="+mj-lt"/>
              </a:rPr>
              <a:t> in Iraq and he dominated all the properties of the Umayyad. It has governed for six centuries as the queen of the ancient world. One of its famous caliphs was (</a:t>
            </a:r>
            <a:r>
              <a:rPr lang="en-US" sz="1600" dirty="0" err="1" smtClean="0">
                <a:solidFill>
                  <a:schemeClr val="bg1"/>
                </a:solidFill>
                <a:latin typeface="+mj-lt"/>
              </a:rPr>
              <a:t>Haroun</a:t>
            </a:r>
            <a:r>
              <a:rPr lang="en-US" sz="1600" dirty="0" smtClean="0">
                <a:solidFill>
                  <a:schemeClr val="bg1"/>
                </a:solidFill>
                <a:latin typeface="+mj-lt"/>
              </a:rPr>
              <a:t> el </a:t>
            </a:r>
            <a:r>
              <a:rPr lang="en-US" sz="1600" dirty="0" err="1" smtClean="0">
                <a:solidFill>
                  <a:schemeClr val="bg1"/>
                </a:solidFill>
                <a:latin typeface="+mj-lt"/>
              </a:rPr>
              <a:t>Rasheed</a:t>
            </a:r>
            <a:r>
              <a:rPr lang="en-US" sz="1600" dirty="0" smtClean="0">
                <a:solidFill>
                  <a:schemeClr val="bg1"/>
                </a:solidFill>
                <a:latin typeface="+mj-lt"/>
              </a:rPr>
              <a:t>) who devoted himself for going on a pilgrimage in a year and for opening new countries in the name of Allah in the next year consequently. During this period all sciences and arts flourished. Observatories and translation centers have been established. Muslim scientists defined the latitude and measure the perimeter of the globe. They were also skilled in all branches of medicine. This period has found its end by tartars and its scientific and cultural treasures completely.</a:t>
            </a:r>
            <a:endParaRPr lang="en-US" sz="1600" dirty="0">
              <a:solidFill>
                <a:schemeClr val="bg1"/>
              </a:solidFill>
              <a:latin typeface="+mj-lt"/>
            </a:endParaRPr>
          </a:p>
        </p:txBody>
      </p:sp>
    </p:spTree>
  </p:cSld>
  <p:clrMapOvr>
    <a:masterClrMapping/>
  </p:clrMapOvr>
  <p:transition spd="slow">
    <p:split orient="vert" dir="in"/>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895600" y="2514600"/>
            <a:ext cx="363073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spd="slow">
    <p:dissolve/>
    <p:sndAc>
      <p:stSnd>
        <p:snd r:embed="rId2" name="applause.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vintage-paper-old-antique-backgrounds-wallpapers.jpg"/>
          <p:cNvPicPr>
            <a:picLocks noChangeAspect="1"/>
          </p:cNvPicPr>
          <p:nvPr/>
        </p:nvPicPr>
        <p:blipFill>
          <a:blip r:embed="rId2"/>
          <a:stretch>
            <a:fillRect/>
          </a:stretch>
        </p:blipFill>
        <p:spPr>
          <a:xfrm>
            <a:off x="0" y="35859"/>
            <a:ext cx="9144000" cy="6898341"/>
          </a:xfrm>
          <a:prstGeom prst="rect">
            <a:avLst/>
          </a:prstGeom>
        </p:spPr>
      </p:pic>
      <p:sp>
        <p:nvSpPr>
          <p:cNvPr id="5" name="TextBox 4"/>
          <p:cNvSpPr txBox="1"/>
          <p:nvPr/>
        </p:nvSpPr>
        <p:spPr>
          <a:xfrm>
            <a:off x="1880814" y="533400"/>
            <a:ext cx="5586786" cy="430887"/>
          </a:xfrm>
          <a:prstGeom prst="rect">
            <a:avLst/>
          </a:prstGeom>
          <a:noFill/>
          <a:ln>
            <a:noFill/>
          </a:ln>
        </p:spPr>
        <p:txBody>
          <a:bodyPr wrap="none" rtlCol="0">
            <a:spAutoFit/>
          </a:bodyPr>
          <a:lstStyle/>
          <a:p>
            <a:r>
              <a:rPr lang="en-US" sz="2200" dirty="0" err="1" smtClean="0">
                <a:ln w="18415" cmpd="sng">
                  <a:noFill/>
                  <a:prstDash val="solid"/>
                </a:ln>
                <a:solidFill>
                  <a:schemeClr val="bg1"/>
                </a:solidFill>
                <a:effectLst>
                  <a:glow rad="101600">
                    <a:schemeClr val="accent2">
                      <a:satMod val="175000"/>
                      <a:alpha val="40000"/>
                    </a:schemeClr>
                  </a:glow>
                  <a:outerShdw blurRad="75057" dist="38100" dir="5400000" sy="-20000" rotWithShape="0">
                    <a:prstClr val="black">
                      <a:alpha val="25000"/>
                    </a:prstClr>
                  </a:outerShdw>
                </a:effectLst>
                <a:latin typeface="Algerian" pitchFamily="82" charset="0"/>
              </a:rPr>
              <a:t>Sindh</a:t>
            </a:r>
            <a:r>
              <a:rPr lang="en-US" sz="2200" dirty="0" smtClean="0">
                <a:ln w="18415" cmpd="sng">
                  <a:noFill/>
                  <a:prstDash val="solid"/>
                </a:ln>
                <a:solidFill>
                  <a:schemeClr val="bg1"/>
                </a:solidFill>
                <a:effectLst>
                  <a:glow rad="101600">
                    <a:schemeClr val="accent2">
                      <a:satMod val="175000"/>
                      <a:alpha val="40000"/>
                    </a:schemeClr>
                  </a:glow>
                  <a:outerShdw blurRad="75057" dist="38100" dir="5400000" sy="-20000" rotWithShape="0">
                    <a:prstClr val="black">
                      <a:alpha val="25000"/>
                    </a:prstClr>
                  </a:outerShdw>
                </a:effectLst>
                <a:latin typeface="Algerian" pitchFamily="82" charset="0"/>
              </a:rPr>
              <a:t> </a:t>
            </a:r>
            <a:r>
              <a:rPr lang="en-US" sz="2200" dirty="0" err="1" smtClean="0">
                <a:ln w="18415" cmpd="sng">
                  <a:noFill/>
                  <a:prstDash val="solid"/>
                </a:ln>
                <a:solidFill>
                  <a:schemeClr val="bg1"/>
                </a:solidFill>
                <a:effectLst>
                  <a:glow rad="101600">
                    <a:schemeClr val="accent2">
                      <a:satMod val="175000"/>
                      <a:alpha val="40000"/>
                    </a:schemeClr>
                  </a:glow>
                  <a:outerShdw blurRad="75057" dist="38100" dir="5400000" sy="-20000" rotWithShape="0">
                    <a:prstClr val="black">
                      <a:alpha val="25000"/>
                    </a:prstClr>
                  </a:outerShdw>
                </a:effectLst>
                <a:latin typeface="Algerian" pitchFamily="82" charset="0"/>
              </a:rPr>
              <a:t>Madressat</a:t>
            </a:r>
            <a:r>
              <a:rPr lang="en-US" sz="2200" dirty="0" smtClean="0">
                <a:ln w="18415" cmpd="sng">
                  <a:noFill/>
                  <a:prstDash val="solid"/>
                </a:ln>
                <a:solidFill>
                  <a:schemeClr val="bg1"/>
                </a:solidFill>
                <a:effectLst>
                  <a:glow rad="101600">
                    <a:schemeClr val="accent2">
                      <a:satMod val="175000"/>
                      <a:alpha val="40000"/>
                    </a:schemeClr>
                  </a:glow>
                  <a:outerShdw blurRad="75057" dist="38100" dir="5400000" sy="-20000" rotWithShape="0">
                    <a:prstClr val="black">
                      <a:alpha val="25000"/>
                    </a:prstClr>
                  </a:outerShdw>
                </a:effectLst>
                <a:latin typeface="Algerian" pitchFamily="82" charset="0"/>
              </a:rPr>
              <a:t>-</a:t>
            </a:r>
            <a:r>
              <a:rPr lang="en-US" sz="2200" dirty="0" err="1" smtClean="0">
                <a:ln w="18415" cmpd="sng">
                  <a:noFill/>
                  <a:prstDash val="solid"/>
                </a:ln>
                <a:solidFill>
                  <a:schemeClr val="bg1"/>
                </a:solidFill>
                <a:effectLst>
                  <a:glow rad="101600">
                    <a:schemeClr val="accent2">
                      <a:satMod val="175000"/>
                      <a:alpha val="40000"/>
                    </a:schemeClr>
                  </a:glow>
                  <a:outerShdw blurRad="75057" dist="38100" dir="5400000" sy="-20000" rotWithShape="0">
                    <a:prstClr val="black">
                      <a:alpha val="25000"/>
                    </a:prstClr>
                  </a:outerShdw>
                </a:effectLst>
                <a:latin typeface="Algerian" pitchFamily="82" charset="0"/>
              </a:rPr>
              <a:t>ul</a:t>
            </a:r>
            <a:r>
              <a:rPr lang="en-US" sz="2200" dirty="0" smtClean="0">
                <a:ln w="18415" cmpd="sng">
                  <a:noFill/>
                  <a:prstDash val="solid"/>
                </a:ln>
                <a:solidFill>
                  <a:schemeClr val="bg1"/>
                </a:solidFill>
                <a:effectLst>
                  <a:glow rad="101600">
                    <a:schemeClr val="accent2">
                      <a:satMod val="175000"/>
                      <a:alpha val="40000"/>
                    </a:schemeClr>
                  </a:glow>
                  <a:outerShdw blurRad="75057" dist="38100" dir="5400000" sy="-20000" rotWithShape="0">
                    <a:prstClr val="black">
                      <a:alpha val="25000"/>
                    </a:prstClr>
                  </a:outerShdw>
                </a:effectLst>
                <a:latin typeface="Algerian" pitchFamily="82" charset="0"/>
              </a:rPr>
              <a:t>-Islam University</a:t>
            </a:r>
            <a:endParaRPr lang="en-US" sz="2200" dirty="0">
              <a:ln w="18415" cmpd="sng">
                <a:noFill/>
                <a:prstDash val="solid"/>
              </a:ln>
              <a:solidFill>
                <a:schemeClr val="bg1"/>
              </a:solidFill>
              <a:effectLst>
                <a:glow rad="101600">
                  <a:schemeClr val="accent2">
                    <a:satMod val="175000"/>
                    <a:alpha val="40000"/>
                  </a:schemeClr>
                </a:glow>
                <a:outerShdw blurRad="75057" dist="38100" dir="5400000" sy="-20000" rotWithShape="0">
                  <a:prstClr val="black">
                    <a:alpha val="25000"/>
                  </a:prstClr>
                </a:outerShdw>
              </a:effectLst>
              <a:latin typeface="Algerian" pitchFamily="82" charset="0"/>
            </a:endParaRPr>
          </a:p>
        </p:txBody>
      </p:sp>
      <p:sp>
        <p:nvSpPr>
          <p:cNvPr id="6" name="TextBox 5"/>
          <p:cNvSpPr txBox="1"/>
          <p:nvPr/>
        </p:nvSpPr>
        <p:spPr>
          <a:xfrm rot="231450">
            <a:off x="3473762" y="5888896"/>
            <a:ext cx="2916776" cy="369332"/>
          </a:xfrm>
          <a:prstGeom prst="rect">
            <a:avLst/>
          </a:prstGeom>
          <a:noFill/>
        </p:spPr>
        <p:txBody>
          <a:bodyPr wrap="square" rtlCol="0">
            <a:spAutoFit/>
          </a:bodyPr>
          <a:lstStyle/>
          <a:p>
            <a:r>
              <a:rPr lang="en-US" dirty="0" err="1" smtClean="0">
                <a:solidFill>
                  <a:schemeClr val="bg1"/>
                </a:solidFill>
                <a:effectLst>
                  <a:outerShdw blurRad="38100" dist="38100" dir="2700000" algn="tl">
                    <a:srgbClr val="000000">
                      <a:alpha val="43137"/>
                    </a:srgbClr>
                  </a:outerShdw>
                </a:effectLst>
                <a:latin typeface="Broadway" pitchFamily="82" charset="0"/>
              </a:rPr>
              <a:t>Islamiat</a:t>
            </a:r>
            <a:r>
              <a:rPr lang="en-US" dirty="0" smtClean="0">
                <a:solidFill>
                  <a:schemeClr val="bg1"/>
                </a:solidFill>
                <a:effectLst>
                  <a:outerShdw blurRad="38100" dist="38100" dir="2700000" algn="tl">
                    <a:srgbClr val="000000">
                      <a:alpha val="43137"/>
                    </a:srgbClr>
                  </a:outerShdw>
                </a:effectLst>
                <a:latin typeface="Broadway" pitchFamily="82" charset="0"/>
              </a:rPr>
              <a:t> Presentation</a:t>
            </a:r>
            <a:endParaRPr lang="en-US" dirty="0">
              <a:solidFill>
                <a:schemeClr val="bg1"/>
              </a:solidFill>
              <a:effectLst>
                <a:outerShdw blurRad="38100" dist="38100" dir="2700000" algn="tl">
                  <a:srgbClr val="000000">
                    <a:alpha val="43137"/>
                  </a:srgbClr>
                </a:outerShdw>
              </a:effectLst>
              <a:latin typeface="Broadway" pitchFamily="82" charset="0"/>
            </a:endParaRPr>
          </a:p>
        </p:txBody>
      </p:sp>
      <p:sp>
        <p:nvSpPr>
          <p:cNvPr id="7" name="Rectangle 6"/>
          <p:cNvSpPr/>
          <p:nvPr/>
        </p:nvSpPr>
        <p:spPr>
          <a:xfrm>
            <a:off x="2057400" y="1295400"/>
            <a:ext cx="5217839"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u="dbl"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GENERAL HISTORY OF ISLAM</a:t>
            </a:r>
            <a:endParaRPr lang="en-US" sz="3200" b="1" u="dbl"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9" name="Picture 8" descr="SMIU LOGO 2.jpg"/>
          <p:cNvPicPr/>
          <p:nvPr/>
        </p:nvPicPr>
        <p:blipFill>
          <a:blip r:embed="rId3" cstate="print"/>
          <a:stretch>
            <a:fillRect/>
          </a:stretch>
        </p:blipFill>
        <p:spPr>
          <a:xfrm>
            <a:off x="1905000" y="2362200"/>
            <a:ext cx="14478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4" presetClass="path" presetSubtype="0" accel="50000" decel="50000" fill="hold" nodeType="clickEffect">
                                  <p:stCondLst>
                                    <p:cond delay="0"/>
                                  </p:stCondLst>
                                  <p:childTnLst>
                                    <p:animMotion origin="layout" path="M -3.33333E-6 0.33295 L -3.33333E-6 -6.35838E-7 " pathEditMode="relative" rAng="0" ptsTypes="AA">
                                      <p:cBhvr>
                                        <p:cTn id="13" dur="2000" fill="hold"/>
                                        <p:tgtEl>
                                          <p:spTgt spid="9"/>
                                        </p:tgtEl>
                                        <p:attrNameLst>
                                          <p:attrName>ppt_x</p:attrName>
                                          <p:attrName>ppt_y</p:attrName>
                                        </p:attrNameLst>
                                      </p:cBhvr>
                                      <p:rCtr x="0" y="-166"/>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0.06875 -0.04993 C 0.07709 -0.05733 0.08629 -0.05918 0.09497 -0.06519 C 0.0967 -0.06843 0.09809 -0.07167 0.1 -0.07398 C 0.10139 -0.07583 0.10348 -0.07629 0.10486 -0.07814 C 0.10834 -0.083 0.11216 -0.09271 0.11476 -0.0978 C 0.12032 -0.10866 0.12639 -0.12069 0.13282 -0.13063 C 0.1342 -0.13294 0.13629 -0.13479 0.13768 -0.13733 C 0.14011 -0.1415 0.14202 -0.14589 0.14427 -0.15051 C 0.14584 -0.15329 0.14757 -0.15629 0.14914 -0.1593 C 0.15035 -0.16138 0.15243 -0.16554 0.15243 -0.16554 C 0.15295 -0.16878 0.15295 -0.17155 0.154 -0.17456 C 0.15573 -0.17895 0.16059 -0.18751 0.16059 -0.18751 C 0.16337 -0.20161 0.16962 -0.21641 0.17865 -0.2245 C 0.1849 -0.23699 0.1849 -0.25387 0.18855 -0.2682 C 0.18907 -0.27629 0.18889 -0.28439 0.19011 -0.29225 C 0.19445 -0.3193 0.19775 -0.29595 0.19184 -0.32069 C 0.1908 -0.33225 0.19028 -0.34404 0.18855 -0.3556 C 0.18542 -0.3771 0.17726 -0.39791 0.17205 -0.41895 C 0.16945 -0.44092 0.1632 -0.45988 0.1573 -0.48022 C 0.14983 -0.50612 0.15608 -0.49248 0.14914 -0.50612 C 0.14584 -0.52045 0.13733 -0.53294 0.13108 -0.54543 C 0.12691 -0.55352 0.12552 -0.56369 0.12136 -0.57155 C 0.11563 -0.58242 0.10799 -0.59213 0.1 -0.59999 C 0.08785 -0.62404 0.07865 -0.66288 0.06059 -0.67861 C 0.0566 -0.6867 0.05191 -0.69086 0.04584 -0.69618 C 0.03924 -0.71329 0.02639 -0.71352 0.01302 -0.71791 C -0.01145 -0.73456 -0.04045 -0.73618 -0.06718 -0.73988 C -0.12413 -0.7378 -0.17951 -0.73063 -0.23611 -0.7223 C -0.25885 -0.71514 -0.28333 -0.71444 -0.30659 -0.71144 C -0.31718 -0.70196 -0.33177 -0.70496 -0.34427 -0.70265 C -0.35139 -0.70126 -0.3585 -0.69965 -0.36562 -0.69826 C -0.36944 -0.69756 -0.37708 -0.69618 -0.37708 -0.69618 C -0.39548 -0.68392 -0.4158 -0.67398 -0.43611 -0.66982 C -0.44757 -0.6608 -0.46857 -0.64947 -0.48194 -0.646 C -0.4908 -0.63421 -0.50173 -0.62358 -0.51145 -0.61317 C -0.51892 -0.60508 -0.52239 -0.60577 -0.52795 -0.5956 C -0.53559 -0.5815 -0.53698 -0.56993 -0.54097 -0.55421 C -0.54427 -0.54103 -0.54878 -0.52808 -0.55243 -0.51491 C -0.55746 -0.49664 -0.56059 -0.47722 -0.56389 -0.45826 C -0.56632 -0.44439 -0.57048 -0.41664 -0.57048 -0.41664 C -0.57014 -0.39999 -0.57656 -0.33017 -0.55902 -0.30311 C -0.53871 -0.27167 -0.55885 -0.31005 -0.54757 -0.28785 C -0.54496 -0.27722 -0.54166 -0.27306 -0.53437 -0.2682 C -0.53003 -0.2534 -0.52239 -0.24415 -0.51475 -0.23121 C -0.50503 -0.21433 -0.4967 -0.19629 -0.48524 -0.1808 C -0.48264 -0.1704 -0.475 -0.16045 -0.46892 -0.15259 C -0.46527 -0.13872 -0.4592 -0.13109 -0.45243 -0.11976 C -0.44878 -0.1045 -0.45434 -0.123 -0.44427 -0.10889 C -0.44305 -0.10728 -0.44375 -0.10427 -0.4427 -0.10242 C -0.44149 -0.09965 -0.43958 -0.09756 -0.43767 -0.09595 C -0.43194 -0.0904 -0.42534 -0.08624 -0.41979 -0.08069 C -0.41736 -0.07791 -0.41562 -0.07444 -0.41319 -0.0719 C -0.40156 -0.05849 -0.4118 -0.07236 -0.39843 -0.05872 C -0.38975 -0.0497 -0.39375 -0.04947 -0.38368 -0.04115 C -0.38125 -0.03907 -0.37812 -0.03884 -0.37552 -0.03699 C -0.37378 -0.0356 -0.37222 -0.03375 -0.37048 -0.03259 C -0.3651 -0.02196 -0.35225 -0.01363 -0.3427 -0.01086 C -0.33645 -0.00531 -0.3302 -0.00415 -0.32291 -0.00207 C -0.3158 0.00463 -0.31024 0.00879 -0.30173 0.01111 C -0.29097 0.02059 -0.28003 0.02035 -0.26718 0.02197 C -0.24965 0.02059 -0.23211 0.02012 -0.21475 0.01781 C -0.20937 0.01689 -0.20468 0.01249 -0.2 0.00879 C -0.196 0.00556 -0.18854 -0.00207 -0.18854 -0.00207 C -0.17812 -0.02265 -0.19253 0.00301 -0.18038 -0.01086 C -0.16163 -0.03213 -0.18715 -0.00993 -0.17048 -0.02381 C -0.14323 -0.02103 -0.11736 -0.01248 -0.09027 -0.00832 C -0.07517 -0.00369 -0.05972 -0.00346 -0.04427 -0.00207 C -0.0243 0.00301 -0.03889 6.5896E-6 -3.61111E-6 6.5896E-6 " pathEditMode="relative" ptsTypes="fffffffffffffffffffffffffffffffffffffffffffffffffffffffffffffffffffA">
                                      <p:cBhvr>
                                        <p:cTn id="17" dur="5000" fill="hold"/>
                                        <p:tgtEl>
                                          <p:spTgt spid="6"/>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grpId="1" nodeType="clickEffect">
                                  <p:stCondLst>
                                    <p:cond delay="0"/>
                                  </p:stCondLst>
                                  <p:childTnLst>
                                    <p:animRot by="21600000">
                                      <p:cBhvr>
                                        <p:cTn id="21" dur="3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57400" y="990600"/>
            <a:ext cx="6248400" cy="1143000"/>
          </a:xfrm>
        </p:spPr>
        <p:txBody>
          <a:bodyPr/>
          <a:lstStyle/>
          <a:p>
            <a:r>
              <a:rPr lang="en-US" b="1" dirty="0" smtClean="0">
                <a:ln w="12700">
                  <a:solidFill>
                    <a:schemeClr val="accent6">
                      <a:lumMod val="7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rush Script MT" pitchFamily="66" charset="0"/>
              </a:rPr>
              <a:t>Period of </a:t>
            </a:r>
            <a:r>
              <a:rPr lang="en-US" b="1" dirty="0" err="1" smtClean="0">
                <a:ln w="12700">
                  <a:solidFill>
                    <a:schemeClr val="accent6">
                      <a:lumMod val="7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rush Script MT" pitchFamily="66" charset="0"/>
              </a:rPr>
              <a:t>khilafat</a:t>
            </a:r>
            <a:r>
              <a:rPr lang="en-US" b="1" dirty="0" smtClean="0">
                <a:ln w="12700">
                  <a:solidFill>
                    <a:schemeClr val="accent6">
                      <a:lumMod val="7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rush Script MT" pitchFamily="66" charset="0"/>
              </a:rPr>
              <a:t>-e-</a:t>
            </a:r>
            <a:r>
              <a:rPr lang="en-US" b="1" dirty="0" err="1" smtClean="0">
                <a:ln w="12700">
                  <a:solidFill>
                    <a:schemeClr val="accent6">
                      <a:lumMod val="7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rush Script MT" pitchFamily="66" charset="0"/>
              </a:rPr>
              <a:t>Rashida</a:t>
            </a:r>
            <a:endParaRPr lang="en-US" b="1" dirty="0">
              <a:ln w="12700">
                <a:solidFill>
                  <a:schemeClr val="accent6">
                    <a:lumMod val="7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rush Script MT" pitchFamily="66" charset="0"/>
            </a:endParaRPr>
          </a:p>
        </p:txBody>
      </p:sp>
      <p:sp>
        <p:nvSpPr>
          <p:cNvPr id="3" name="Content Placeholder 2"/>
          <p:cNvSpPr>
            <a:spLocks noGrp="1"/>
          </p:cNvSpPr>
          <p:nvPr>
            <p:ph idx="1"/>
          </p:nvPr>
        </p:nvSpPr>
        <p:spPr>
          <a:xfrm>
            <a:off x="2286000" y="1905000"/>
            <a:ext cx="5715000" cy="3733800"/>
          </a:xfrm>
        </p:spPr>
        <p:txBody>
          <a:bodyPr>
            <a:normAutofit lnSpcReduction="10000"/>
          </a:bodyPr>
          <a:lstStyle/>
          <a:p>
            <a:pPr algn="just">
              <a:buClr>
                <a:schemeClr val="bg1"/>
              </a:buClr>
              <a:buFont typeface="Wingdings" pitchFamily="2" charset="2"/>
              <a:buChar char="Ø"/>
            </a:pPr>
            <a:r>
              <a:rPr lang="en-US" sz="2000" b="1" u="wavyDbl" dirty="0" smtClean="0">
                <a:solidFill>
                  <a:schemeClr val="bg1"/>
                </a:solidFill>
                <a:latin typeface="+mj-lt"/>
                <a:cs typeface="Times New Roman" pitchFamily="18" charset="0"/>
              </a:rPr>
              <a:t>What is </a:t>
            </a:r>
            <a:r>
              <a:rPr lang="en-US" sz="2000" b="1" u="wavyDbl" dirty="0" err="1" smtClean="0">
                <a:solidFill>
                  <a:schemeClr val="bg1"/>
                </a:solidFill>
                <a:latin typeface="+mj-lt"/>
                <a:cs typeface="Times New Roman" pitchFamily="18" charset="0"/>
              </a:rPr>
              <a:t>khilafat</a:t>
            </a:r>
            <a:r>
              <a:rPr lang="en-US" sz="2000" b="1" u="wavyDbl" dirty="0" smtClean="0">
                <a:solidFill>
                  <a:schemeClr val="bg1"/>
                </a:solidFill>
                <a:latin typeface="+mj-lt"/>
                <a:cs typeface="Times New Roman" pitchFamily="18" charset="0"/>
              </a:rPr>
              <a:t>?</a:t>
            </a:r>
          </a:p>
          <a:p>
            <a:pPr algn="just"/>
            <a:r>
              <a:rPr lang="en-US" sz="1800" dirty="0" smtClean="0">
                <a:solidFill>
                  <a:schemeClr val="bg1"/>
                </a:solidFill>
                <a:latin typeface="+mj-lt"/>
              </a:rPr>
              <a:t>The literal meanings of the word </a:t>
            </a:r>
            <a:r>
              <a:rPr lang="en-US" sz="1800" dirty="0" err="1" smtClean="0">
                <a:solidFill>
                  <a:schemeClr val="bg1"/>
                </a:solidFill>
                <a:latin typeface="+mj-lt"/>
              </a:rPr>
              <a:t>Khilafat</a:t>
            </a:r>
            <a:r>
              <a:rPr lang="en-US" sz="1800" dirty="0" smtClean="0">
                <a:solidFill>
                  <a:schemeClr val="bg1"/>
                </a:solidFill>
                <a:latin typeface="+mj-lt"/>
              </a:rPr>
              <a:t> are of vice </a:t>
            </a:r>
            <a:r>
              <a:rPr lang="en-US" sz="1800" dirty="0" err="1" smtClean="0">
                <a:solidFill>
                  <a:schemeClr val="bg1"/>
                </a:solidFill>
                <a:latin typeface="+mj-lt"/>
              </a:rPr>
              <a:t>gerancy</a:t>
            </a:r>
            <a:r>
              <a:rPr lang="en-US" sz="1800" dirty="0" smtClean="0">
                <a:solidFill>
                  <a:schemeClr val="bg1"/>
                </a:solidFill>
                <a:latin typeface="+mj-lt"/>
              </a:rPr>
              <a:t> and succession.</a:t>
            </a:r>
          </a:p>
          <a:p>
            <a:pPr algn="just"/>
            <a:r>
              <a:rPr lang="en-US" sz="1800" dirty="0" smtClean="0">
                <a:solidFill>
                  <a:schemeClr val="bg1"/>
                </a:solidFill>
                <a:latin typeface="+mj-lt"/>
              </a:rPr>
              <a:t>The Holy Qur’an has mentioned this term in four different categories. Owing to the subject of my speech, I will be concentrating on that category in which this word is used for the deputy of a prophet and his successor.</a:t>
            </a:r>
          </a:p>
          <a:p>
            <a:pPr algn="just"/>
            <a:r>
              <a:rPr lang="en-US" sz="1800" dirty="0" smtClean="0">
                <a:solidFill>
                  <a:schemeClr val="bg1"/>
                </a:solidFill>
                <a:latin typeface="+mj-lt"/>
              </a:rPr>
              <a:t>The Promised Messiah</a:t>
            </a:r>
            <a:r>
              <a:rPr lang="en-US" sz="1800" baseline="30000" dirty="0" smtClean="0">
                <a:solidFill>
                  <a:schemeClr val="bg1"/>
                </a:solidFill>
                <a:latin typeface="+mj-lt"/>
              </a:rPr>
              <a:t>(as) </a:t>
            </a:r>
            <a:r>
              <a:rPr lang="en-US" sz="1800" dirty="0" smtClean="0">
                <a:solidFill>
                  <a:schemeClr val="bg1"/>
                </a:solidFill>
                <a:latin typeface="+mj-lt"/>
              </a:rPr>
              <a:t>says:</a:t>
            </a:r>
          </a:p>
          <a:p>
            <a:pPr algn="just"/>
            <a:r>
              <a:rPr lang="en-US" sz="1800" dirty="0" smtClean="0">
                <a:solidFill>
                  <a:schemeClr val="bg1"/>
                </a:solidFill>
                <a:latin typeface="+mj-lt"/>
              </a:rPr>
              <a:t>‘The meaning of </a:t>
            </a:r>
            <a:r>
              <a:rPr lang="en-US" sz="1800" dirty="0" err="1" smtClean="0">
                <a:solidFill>
                  <a:schemeClr val="bg1"/>
                </a:solidFill>
                <a:latin typeface="+mj-lt"/>
              </a:rPr>
              <a:t>Khalifa</a:t>
            </a:r>
            <a:r>
              <a:rPr lang="en-US" sz="1800" dirty="0" smtClean="0">
                <a:solidFill>
                  <a:schemeClr val="bg1"/>
                </a:solidFill>
                <a:latin typeface="+mj-lt"/>
              </a:rPr>
              <a:t> is that of a successor who renews faith.  Those who come in place of prophets to dispel the darkness that spreads after their era are called </a:t>
            </a:r>
            <a:r>
              <a:rPr lang="en-US" sz="1800" dirty="0" err="1" smtClean="0">
                <a:solidFill>
                  <a:schemeClr val="bg1"/>
                </a:solidFill>
                <a:latin typeface="+mj-lt"/>
              </a:rPr>
              <a:t>Khalifas</a:t>
            </a:r>
            <a:r>
              <a:rPr lang="en-US" sz="1800" dirty="0" smtClean="0">
                <a:solidFill>
                  <a:schemeClr val="bg1"/>
                </a:solidFill>
                <a:latin typeface="+mj-lt"/>
              </a:rPr>
              <a:t>.’</a:t>
            </a:r>
            <a:r>
              <a:rPr lang="en-US" sz="1800" i="1" dirty="0" smtClean="0">
                <a:solidFill>
                  <a:schemeClr val="bg1"/>
                </a:solidFill>
                <a:latin typeface="+mj-lt"/>
              </a:rPr>
              <a:t> (</a:t>
            </a:r>
            <a:r>
              <a:rPr lang="en-US" sz="1800" i="1" dirty="0" err="1" smtClean="0">
                <a:solidFill>
                  <a:schemeClr val="bg1"/>
                </a:solidFill>
                <a:latin typeface="+mj-lt"/>
              </a:rPr>
              <a:t>Malfoozat</a:t>
            </a:r>
            <a:r>
              <a:rPr lang="en-US" sz="1800" i="1" dirty="0" smtClean="0">
                <a:solidFill>
                  <a:schemeClr val="bg1"/>
                </a:solidFill>
                <a:latin typeface="+mj-lt"/>
              </a:rPr>
              <a:t> Vol. 4, p.383)</a:t>
            </a:r>
            <a:endParaRPr lang="en-US" sz="1800" dirty="0" smtClean="0">
              <a:solidFill>
                <a:schemeClr val="bg1"/>
              </a:solidFill>
              <a:latin typeface="+mj-lt"/>
            </a:endParaRPr>
          </a:p>
          <a:p>
            <a:pPr algn="just">
              <a:buClr>
                <a:schemeClr val="bg1"/>
              </a:buClr>
              <a:buFont typeface="Wingdings" pitchFamily="2" charset="2"/>
              <a:buChar char="Ø"/>
            </a:pPr>
            <a:endParaRPr lang="en-US" sz="1800" dirty="0" smtClean="0">
              <a:solidFill>
                <a:schemeClr val="bg1"/>
              </a:solidFill>
              <a:latin typeface="+mj-lt"/>
              <a:cs typeface="Times New Roman" pitchFamily="18" charset="0"/>
            </a:endParaRPr>
          </a:p>
        </p:txBody>
      </p:sp>
    </p:spTree>
  </p:cSld>
  <p:clrMapOvr>
    <a:masterClrMapping/>
  </p:clrMapOvr>
  <p:transition spd="slow">
    <p:pull/>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43333 -0.00554 L 3.33333E-6 -4.45087E-6 " pathEditMode="relative" rAng="0" ptsTypes="AA">
                                      <p:cBhvr>
                                        <p:cTn id="6" dur="2000" fill="hold"/>
                                        <p:tgtEl>
                                          <p:spTgt spid="2"/>
                                        </p:tgtEl>
                                        <p:attrNameLst>
                                          <p:attrName>ppt_x</p:attrName>
                                          <p:attrName>ppt_y</p:attrName>
                                        </p:attrNameLst>
                                      </p:cBhvr>
                                      <p:rCtr x="-217" y="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1828800"/>
            <a:ext cx="5715000" cy="3733800"/>
          </a:xfrm>
        </p:spPr>
        <p:txBody>
          <a:bodyPr>
            <a:normAutofit lnSpcReduction="10000"/>
          </a:bodyPr>
          <a:lstStyle/>
          <a:p>
            <a:pPr>
              <a:buClr>
                <a:schemeClr val="bg1"/>
              </a:buClr>
              <a:buFont typeface="Wingdings" pitchFamily="2" charset="2"/>
              <a:buChar char="Ø"/>
            </a:pPr>
            <a:r>
              <a:rPr lang="en-US" sz="2000" b="1" u="wavyDbl" dirty="0" err="1" smtClean="0">
                <a:solidFill>
                  <a:schemeClr val="bg1"/>
                </a:solidFill>
                <a:latin typeface="Times New Roman" pitchFamily="18" charset="0"/>
                <a:cs typeface="Times New Roman" pitchFamily="18" charset="0"/>
              </a:rPr>
              <a:t>Hazrat</a:t>
            </a:r>
            <a:r>
              <a:rPr lang="en-US" sz="2000" b="1" u="wavyDbl" dirty="0" smtClean="0">
                <a:solidFill>
                  <a:schemeClr val="bg1"/>
                </a:solidFill>
                <a:latin typeface="Times New Roman" pitchFamily="18" charset="0"/>
                <a:cs typeface="Times New Roman" pitchFamily="18" charset="0"/>
              </a:rPr>
              <a:t> Abu </a:t>
            </a:r>
            <a:r>
              <a:rPr lang="en-US" sz="2000" b="1" u="wavyDbl" dirty="0" err="1" smtClean="0">
                <a:solidFill>
                  <a:schemeClr val="bg1"/>
                </a:solidFill>
                <a:latin typeface="Times New Roman" pitchFamily="18" charset="0"/>
                <a:cs typeface="Times New Roman" pitchFamily="18" charset="0"/>
              </a:rPr>
              <a:t>Bakar</a:t>
            </a:r>
            <a:r>
              <a:rPr lang="en-US" sz="2000" b="1" u="wavyDbl" dirty="0" smtClean="0">
                <a:solidFill>
                  <a:schemeClr val="bg1"/>
                </a:solidFill>
                <a:latin typeface="Times New Roman" pitchFamily="18" charset="0"/>
                <a:cs typeface="Times New Roman" pitchFamily="18" charset="0"/>
              </a:rPr>
              <a:t> </a:t>
            </a:r>
            <a:r>
              <a:rPr lang="en-US" sz="2000" b="1" u="wavyDbl" dirty="0" err="1" smtClean="0">
                <a:solidFill>
                  <a:schemeClr val="bg1"/>
                </a:solidFill>
                <a:latin typeface="Times New Roman" pitchFamily="18" charset="0"/>
                <a:cs typeface="Times New Roman" pitchFamily="18" charset="0"/>
              </a:rPr>
              <a:t>Siddiq</a:t>
            </a:r>
            <a:r>
              <a:rPr lang="en-US" sz="2000" b="1" u="wavyDbl" dirty="0" smtClean="0">
                <a:solidFill>
                  <a:schemeClr val="bg1"/>
                </a:solidFill>
                <a:latin typeface="Times New Roman" pitchFamily="18" charset="0"/>
                <a:cs typeface="Times New Roman" pitchFamily="18" charset="0"/>
              </a:rPr>
              <a:t> </a:t>
            </a:r>
            <a:r>
              <a:rPr lang="en-US" sz="2000" b="1" u="wavyDbl" dirty="0" err="1" smtClean="0">
                <a:solidFill>
                  <a:schemeClr val="bg1"/>
                </a:solidFill>
                <a:latin typeface="Times New Roman" pitchFamily="18" charset="0"/>
                <a:cs typeface="Times New Roman" pitchFamily="18" charset="0"/>
              </a:rPr>
              <a:t>ra</a:t>
            </a:r>
            <a:r>
              <a:rPr lang="en-US" sz="2000" b="1" u="wavyDbl" dirty="0" smtClean="0">
                <a:solidFill>
                  <a:schemeClr val="bg1"/>
                </a:solidFill>
                <a:latin typeface="Times New Roman" pitchFamily="18" charset="0"/>
                <a:cs typeface="Times New Roman" pitchFamily="18" charset="0"/>
              </a:rPr>
              <a:t>:- </a:t>
            </a:r>
          </a:p>
          <a:p>
            <a:pPr>
              <a:buClr>
                <a:schemeClr val="bg1"/>
              </a:buClr>
              <a:buNone/>
            </a:pPr>
            <a:r>
              <a:rPr lang="en-US" sz="1800" b="1" dirty="0" smtClean="0">
                <a:solidFill>
                  <a:schemeClr val="bg1"/>
                </a:solidFill>
                <a:latin typeface="Times New Roman" pitchFamily="18" charset="0"/>
                <a:cs typeface="Times New Roman" pitchFamily="18" charset="0"/>
              </a:rPr>
              <a:t>	(Period of </a:t>
            </a:r>
            <a:r>
              <a:rPr lang="en-US" sz="1800" b="1" dirty="0" err="1" smtClean="0">
                <a:solidFill>
                  <a:schemeClr val="bg1"/>
                </a:solidFill>
                <a:latin typeface="Times New Roman" pitchFamily="18" charset="0"/>
                <a:cs typeface="Times New Roman" pitchFamily="18" charset="0"/>
              </a:rPr>
              <a:t>Khilafat</a:t>
            </a:r>
            <a:r>
              <a:rPr lang="en-US" sz="1800" b="1" dirty="0" smtClean="0">
                <a:solidFill>
                  <a:schemeClr val="bg1"/>
                </a:solidFill>
                <a:latin typeface="Times New Roman" pitchFamily="18" charset="0"/>
                <a:cs typeface="Times New Roman" pitchFamily="18" charset="0"/>
              </a:rPr>
              <a:t>: 632-634 AD)</a:t>
            </a:r>
          </a:p>
          <a:p>
            <a:pPr marL="0" indent="0" algn="just">
              <a:buClr>
                <a:schemeClr val="bg1"/>
              </a:buClr>
              <a:buNone/>
            </a:pPr>
            <a:r>
              <a:rPr lang="en-US" sz="1800" dirty="0" smtClean="0">
                <a:solidFill>
                  <a:schemeClr val="bg1"/>
                </a:solidFill>
                <a:latin typeface="+mj-lt"/>
              </a:rPr>
              <a:t>The personal name of </a:t>
            </a:r>
            <a:r>
              <a:rPr lang="en-US" sz="1800" dirty="0" err="1" smtClean="0">
                <a:solidFill>
                  <a:schemeClr val="bg1"/>
                </a:solidFill>
                <a:latin typeface="+mj-lt"/>
              </a:rPr>
              <a:t>Hazrat</a:t>
            </a:r>
            <a:r>
              <a:rPr lang="en-US" sz="1800" dirty="0" smtClean="0">
                <a:solidFill>
                  <a:schemeClr val="bg1"/>
                </a:solidFill>
                <a:latin typeface="+mj-lt"/>
              </a:rPr>
              <a:t> Abu </a:t>
            </a:r>
            <a:r>
              <a:rPr lang="en-US" sz="1800" dirty="0" err="1" smtClean="0">
                <a:solidFill>
                  <a:schemeClr val="bg1"/>
                </a:solidFill>
                <a:latin typeface="+mj-lt"/>
              </a:rPr>
              <a:t>Bakar</a:t>
            </a:r>
            <a:r>
              <a:rPr lang="en-US" sz="1800" dirty="0" smtClean="0">
                <a:solidFill>
                  <a:schemeClr val="bg1"/>
                </a:solidFill>
                <a:latin typeface="+mj-lt"/>
              </a:rPr>
              <a:t> </a:t>
            </a:r>
            <a:r>
              <a:rPr lang="en-US" sz="1800" dirty="0" err="1" smtClean="0">
                <a:solidFill>
                  <a:schemeClr val="bg1"/>
                </a:solidFill>
                <a:latin typeface="+mj-lt"/>
              </a:rPr>
              <a:t>ra</a:t>
            </a:r>
            <a:r>
              <a:rPr lang="en-US" sz="1800" dirty="0" smtClean="0">
                <a:solidFill>
                  <a:schemeClr val="bg1"/>
                </a:solidFill>
                <a:latin typeface="+mj-lt"/>
              </a:rPr>
              <a:t> was Abdullah, but based on his son's name, </a:t>
            </a:r>
            <a:r>
              <a:rPr lang="en-US" sz="1800" dirty="0" err="1" smtClean="0">
                <a:solidFill>
                  <a:schemeClr val="bg1"/>
                </a:solidFill>
                <a:latin typeface="+mj-lt"/>
              </a:rPr>
              <a:t>Bakar</a:t>
            </a:r>
            <a:r>
              <a:rPr lang="en-US" sz="1800" dirty="0" smtClean="0">
                <a:solidFill>
                  <a:schemeClr val="bg1"/>
                </a:solidFill>
                <a:latin typeface="+mj-lt"/>
              </a:rPr>
              <a:t>, he was known as Abu </a:t>
            </a:r>
            <a:r>
              <a:rPr lang="en-US" sz="1800" dirty="0" err="1" smtClean="0">
                <a:solidFill>
                  <a:schemeClr val="bg1"/>
                </a:solidFill>
                <a:latin typeface="+mj-lt"/>
              </a:rPr>
              <a:t>Bakar</a:t>
            </a:r>
            <a:r>
              <a:rPr lang="en-US" sz="1800" dirty="0" smtClean="0">
                <a:solidFill>
                  <a:schemeClr val="bg1"/>
                </a:solidFill>
                <a:latin typeface="+mj-lt"/>
              </a:rPr>
              <a:t>. His father was known as Abu </a:t>
            </a:r>
            <a:r>
              <a:rPr lang="en-US" sz="1800" dirty="0" err="1" smtClean="0">
                <a:solidFill>
                  <a:schemeClr val="bg1"/>
                </a:solidFill>
                <a:latin typeface="+mj-lt"/>
              </a:rPr>
              <a:t>Qahafah</a:t>
            </a:r>
            <a:r>
              <a:rPr lang="en-US" sz="1800" dirty="0" smtClean="0">
                <a:solidFill>
                  <a:schemeClr val="bg1"/>
                </a:solidFill>
                <a:latin typeface="+mj-lt"/>
              </a:rPr>
              <a:t> and his mother as </a:t>
            </a:r>
            <a:r>
              <a:rPr lang="en-US" sz="1800" dirty="0" err="1" smtClean="0">
                <a:solidFill>
                  <a:schemeClr val="bg1"/>
                </a:solidFill>
                <a:latin typeface="+mj-lt"/>
              </a:rPr>
              <a:t>Ummul</a:t>
            </a:r>
            <a:r>
              <a:rPr lang="en-US" sz="1800" dirty="0" smtClean="0">
                <a:solidFill>
                  <a:schemeClr val="bg1"/>
                </a:solidFill>
                <a:latin typeface="+mj-lt"/>
              </a:rPr>
              <a:t> </a:t>
            </a:r>
            <a:r>
              <a:rPr lang="en-US" sz="1800" dirty="0" err="1" smtClean="0">
                <a:solidFill>
                  <a:schemeClr val="bg1"/>
                </a:solidFill>
                <a:latin typeface="+mj-lt"/>
              </a:rPr>
              <a:t>Khair</a:t>
            </a:r>
            <a:r>
              <a:rPr lang="en-US" sz="1800" dirty="0" smtClean="0">
                <a:solidFill>
                  <a:schemeClr val="bg1"/>
                </a:solidFill>
                <a:latin typeface="+mj-lt"/>
              </a:rPr>
              <a:t> </a:t>
            </a:r>
            <a:r>
              <a:rPr lang="en-US" sz="1800" dirty="0" err="1" smtClean="0">
                <a:solidFill>
                  <a:schemeClr val="bg1"/>
                </a:solidFill>
                <a:latin typeface="+mj-lt"/>
              </a:rPr>
              <a:t>Salma</a:t>
            </a:r>
            <a:r>
              <a:rPr lang="en-US" sz="1800" dirty="0" smtClean="0">
                <a:solidFill>
                  <a:schemeClr val="bg1"/>
                </a:solidFill>
                <a:latin typeface="+mj-lt"/>
              </a:rPr>
              <a:t>. He was born in 572AD in Mecca. He was a close friend of the Holy Prophet saw. He was the first among men to confirm the truth of the claim of the Holy Prophet saw and thus earned the title </a:t>
            </a:r>
            <a:r>
              <a:rPr lang="en-US" sz="1800" dirty="0" err="1" smtClean="0">
                <a:solidFill>
                  <a:schemeClr val="bg1"/>
                </a:solidFill>
                <a:latin typeface="+mj-lt"/>
              </a:rPr>
              <a:t>Siddiq</a:t>
            </a:r>
            <a:r>
              <a:rPr lang="en-US" sz="1800" dirty="0" smtClean="0">
                <a:solidFill>
                  <a:schemeClr val="bg1"/>
                </a:solidFill>
                <a:latin typeface="+mj-lt"/>
              </a:rPr>
              <a:t>. He was in the company of the Holy Prophet saw during his migratory journey (</a:t>
            </a:r>
            <a:r>
              <a:rPr lang="en-US" sz="1800" dirty="0" err="1" smtClean="0">
                <a:solidFill>
                  <a:schemeClr val="bg1"/>
                </a:solidFill>
                <a:latin typeface="+mj-lt"/>
              </a:rPr>
              <a:t>Hijrah</a:t>
            </a:r>
            <a:r>
              <a:rPr lang="en-US" sz="1800" dirty="0" smtClean="0">
                <a:solidFill>
                  <a:schemeClr val="bg1"/>
                </a:solidFill>
                <a:latin typeface="+mj-lt"/>
              </a:rPr>
              <a:t>) from Mecca to Medina. He was the only companion of the Holy Prophet saw in the Cave </a:t>
            </a:r>
            <a:r>
              <a:rPr lang="en-US" sz="1800" dirty="0" err="1" smtClean="0">
                <a:solidFill>
                  <a:schemeClr val="bg1"/>
                </a:solidFill>
                <a:latin typeface="+mj-lt"/>
              </a:rPr>
              <a:t>Thaur</a:t>
            </a:r>
            <a:r>
              <a:rPr lang="en-US" sz="1800" dirty="0" smtClean="0">
                <a:solidFill>
                  <a:schemeClr val="bg1"/>
                </a:solidFill>
                <a:latin typeface="+mj-lt"/>
              </a:rPr>
              <a:t>, where they both took refuge during this journey.</a:t>
            </a:r>
          </a:p>
          <a:p>
            <a:pPr>
              <a:buClr>
                <a:schemeClr val="bg1"/>
              </a:buClr>
              <a:buNone/>
            </a:pPr>
            <a:endParaRPr lang="en-US" sz="1800" dirty="0" smtClean="0">
              <a:solidFill>
                <a:schemeClr val="bg1"/>
              </a:solidFill>
              <a:latin typeface="Times New Roman" pitchFamily="18" charset="0"/>
              <a:cs typeface="Times New Roman" pitchFamily="18" charset="0"/>
            </a:endParaRPr>
          </a:p>
          <a:p>
            <a:pPr>
              <a:buClr>
                <a:schemeClr val="bg1"/>
              </a:buClr>
              <a:buFont typeface="Wingdings" pitchFamily="2" charset="2"/>
              <a:buChar char="Ø"/>
            </a:pPr>
            <a:endParaRPr lang="en-US" sz="1800" dirty="0" smtClean="0">
              <a:solidFill>
                <a:schemeClr val="bg1"/>
              </a:solidFill>
              <a:latin typeface="Times New Roman" pitchFamily="18" charset="0"/>
              <a:cs typeface="Times New Roman" pitchFamily="18" charset="0"/>
            </a:endParaRPr>
          </a:p>
        </p:txBody>
      </p:sp>
    </p:spTree>
  </p:cSld>
  <p:clrMapOvr>
    <a:masterClrMapping/>
  </p:clrMapOvr>
  <p:transition spd="slow">
    <p:pull/>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2286000" y="1828800"/>
            <a:ext cx="5715000" cy="3733800"/>
          </a:xfrm>
        </p:spPr>
        <p:txBody>
          <a:bodyPr>
            <a:normAutofit/>
          </a:bodyPr>
          <a:lstStyle/>
          <a:p>
            <a:pPr marL="0" indent="0" algn="just">
              <a:buClr>
                <a:schemeClr val="bg1"/>
              </a:buClr>
              <a:buNone/>
            </a:pPr>
            <a:r>
              <a:rPr lang="en-US" sz="1800" dirty="0" smtClean="0">
                <a:solidFill>
                  <a:schemeClr val="bg1"/>
                </a:solidFill>
                <a:latin typeface="+mj-lt"/>
              </a:rPr>
              <a:t>Following the </a:t>
            </a:r>
            <a:r>
              <a:rPr lang="en-US" sz="1800" dirty="0" err="1" smtClean="0">
                <a:solidFill>
                  <a:schemeClr val="bg1"/>
                </a:solidFill>
                <a:latin typeface="+mj-lt"/>
              </a:rPr>
              <a:t>Hijjatul</a:t>
            </a:r>
            <a:r>
              <a:rPr lang="en-US" sz="1800" dirty="0" smtClean="0">
                <a:solidFill>
                  <a:schemeClr val="bg1"/>
                </a:solidFill>
                <a:latin typeface="+mj-lt"/>
              </a:rPr>
              <a:t> </a:t>
            </a:r>
            <a:r>
              <a:rPr lang="en-US" sz="1800" dirty="0" err="1" smtClean="0">
                <a:solidFill>
                  <a:schemeClr val="bg1"/>
                </a:solidFill>
                <a:latin typeface="+mj-lt"/>
              </a:rPr>
              <a:t>Wida</a:t>
            </a:r>
            <a:r>
              <a:rPr lang="en-US" sz="1800" dirty="0" smtClean="0">
                <a:solidFill>
                  <a:schemeClr val="bg1"/>
                </a:solidFill>
                <a:latin typeface="+mj-lt"/>
              </a:rPr>
              <a:t> (The Last Pilgrimage), when the Holy Prophet saw fell seriously ill, he instructed </a:t>
            </a:r>
            <a:r>
              <a:rPr lang="en-US" sz="1800" dirty="0" err="1" smtClean="0">
                <a:solidFill>
                  <a:schemeClr val="bg1"/>
                </a:solidFill>
                <a:latin typeface="+mj-lt"/>
              </a:rPr>
              <a:t>Hazrat</a:t>
            </a:r>
            <a:r>
              <a:rPr lang="en-US" sz="1800" dirty="0" smtClean="0">
                <a:solidFill>
                  <a:schemeClr val="bg1"/>
                </a:solidFill>
                <a:latin typeface="+mj-lt"/>
              </a:rPr>
              <a:t> Abu </a:t>
            </a:r>
            <a:r>
              <a:rPr lang="en-US" sz="1800" dirty="0" err="1" smtClean="0">
                <a:solidFill>
                  <a:schemeClr val="bg1"/>
                </a:solidFill>
                <a:latin typeface="+mj-lt"/>
              </a:rPr>
              <a:t>Bakara</a:t>
            </a:r>
            <a:r>
              <a:rPr lang="en-US" sz="1800" dirty="0" smtClean="0">
                <a:solidFill>
                  <a:schemeClr val="bg1"/>
                </a:solidFill>
                <a:latin typeface="+mj-lt"/>
              </a:rPr>
              <a:t> </a:t>
            </a:r>
            <a:r>
              <a:rPr lang="en-US" sz="1800" dirty="0" err="1" smtClean="0">
                <a:solidFill>
                  <a:schemeClr val="bg1"/>
                </a:solidFill>
                <a:latin typeface="+mj-lt"/>
              </a:rPr>
              <a:t>ra</a:t>
            </a:r>
            <a:r>
              <a:rPr lang="en-US" sz="1800" dirty="0" smtClean="0">
                <a:solidFill>
                  <a:schemeClr val="bg1"/>
                </a:solidFill>
                <a:latin typeface="+mj-lt"/>
              </a:rPr>
              <a:t> to lead the daily Prayers. After the sad demise of the Holy Prophet saw, </a:t>
            </a:r>
            <a:r>
              <a:rPr lang="en-US" sz="1800" dirty="0" err="1" smtClean="0">
                <a:solidFill>
                  <a:schemeClr val="bg1"/>
                </a:solidFill>
                <a:latin typeface="+mj-lt"/>
              </a:rPr>
              <a:t>Hazrat</a:t>
            </a:r>
            <a:r>
              <a:rPr lang="en-US" sz="1800" dirty="0" smtClean="0">
                <a:solidFill>
                  <a:schemeClr val="bg1"/>
                </a:solidFill>
                <a:latin typeface="+mj-lt"/>
              </a:rPr>
              <a:t> Abu </a:t>
            </a:r>
            <a:r>
              <a:rPr lang="en-US" sz="1800" dirty="0" err="1" smtClean="0">
                <a:solidFill>
                  <a:schemeClr val="bg1"/>
                </a:solidFill>
                <a:latin typeface="+mj-lt"/>
              </a:rPr>
              <a:t>Bakar</a:t>
            </a:r>
            <a:r>
              <a:rPr lang="en-US" sz="1800" dirty="0" smtClean="0">
                <a:solidFill>
                  <a:schemeClr val="bg1"/>
                </a:solidFill>
                <a:latin typeface="+mj-lt"/>
              </a:rPr>
              <a:t> </a:t>
            </a:r>
            <a:r>
              <a:rPr lang="en-US" sz="1800" dirty="0" err="1" smtClean="0">
                <a:solidFill>
                  <a:schemeClr val="bg1"/>
                </a:solidFill>
                <a:latin typeface="+mj-lt"/>
              </a:rPr>
              <a:t>ra</a:t>
            </a:r>
            <a:r>
              <a:rPr lang="en-US" sz="1800" dirty="0" smtClean="0">
                <a:solidFill>
                  <a:schemeClr val="bg1"/>
                </a:solidFill>
                <a:latin typeface="+mj-lt"/>
              </a:rPr>
              <a:t> was elected as the first </a:t>
            </a:r>
            <a:r>
              <a:rPr lang="en-US" sz="1800" dirty="0" err="1" smtClean="0">
                <a:solidFill>
                  <a:schemeClr val="bg1"/>
                </a:solidFill>
                <a:latin typeface="+mj-lt"/>
              </a:rPr>
              <a:t>Khalifah</a:t>
            </a:r>
            <a:r>
              <a:rPr lang="en-US" sz="1800" dirty="0" smtClean="0">
                <a:solidFill>
                  <a:schemeClr val="bg1"/>
                </a:solidFill>
                <a:latin typeface="+mj-lt"/>
              </a:rPr>
              <a:t>. He had to deal with an extremely difficult situation which developed due to the sudden demise of the holy Prophet saw.</a:t>
            </a:r>
          </a:p>
          <a:p>
            <a:pPr marL="0" indent="0" algn="just">
              <a:buClr>
                <a:schemeClr val="bg1"/>
              </a:buClr>
              <a:buNone/>
            </a:pPr>
            <a:r>
              <a:rPr lang="en-US" sz="1800" dirty="0" err="1" smtClean="0">
                <a:solidFill>
                  <a:schemeClr val="bg1"/>
                </a:solidFill>
                <a:latin typeface="+mj-lt"/>
              </a:rPr>
              <a:t>Hazrat</a:t>
            </a:r>
            <a:r>
              <a:rPr lang="en-US" sz="1800" dirty="0" smtClean="0">
                <a:solidFill>
                  <a:schemeClr val="bg1"/>
                </a:solidFill>
                <a:latin typeface="+mj-lt"/>
              </a:rPr>
              <a:t> Abu </a:t>
            </a:r>
            <a:r>
              <a:rPr lang="en-US" sz="1800" dirty="0" err="1" smtClean="0">
                <a:solidFill>
                  <a:schemeClr val="bg1"/>
                </a:solidFill>
                <a:latin typeface="+mj-lt"/>
              </a:rPr>
              <a:t>Bakar</a:t>
            </a:r>
            <a:r>
              <a:rPr lang="en-US" sz="1800" dirty="0" smtClean="0">
                <a:solidFill>
                  <a:schemeClr val="bg1"/>
                </a:solidFill>
                <a:latin typeface="+mj-lt"/>
              </a:rPr>
              <a:t> </a:t>
            </a:r>
            <a:r>
              <a:rPr lang="en-US" sz="1800" dirty="0" err="1" smtClean="0">
                <a:solidFill>
                  <a:schemeClr val="bg1"/>
                </a:solidFill>
                <a:latin typeface="+mj-lt"/>
              </a:rPr>
              <a:t>ra</a:t>
            </a:r>
            <a:r>
              <a:rPr lang="en-US" sz="1800" dirty="0" smtClean="0">
                <a:solidFill>
                  <a:schemeClr val="bg1"/>
                </a:solidFill>
                <a:latin typeface="+mj-lt"/>
              </a:rPr>
              <a:t> passed away on, 634 AD, after remaining ill for fifteen days. He was one of the ten blessed ones to whom the Holy Prophet saw had given the glad tidings that they had been rewarded the Paradise. He remained </a:t>
            </a:r>
            <a:r>
              <a:rPr lang="en-US" sz="1800" dirty="0" err="1" smtClean="0">
                <a:solidFill>
                  <a:schemeClr val="bg1"/>
                </a:solidFill>
                <a:latin typeface="+mj-lt"/>
              </a:rPr>
              <a:t>Khalifah</a:t>
            </a:r>
            <a:r>
              <a:rPr lang="en-US" sz="1800" dirty="0" smtClean="0">
                <a:solidFill>
                  <a:schemeClr val="bg1"/>
                </a:solidFill>
                <a:latin typeface="+mj-lt"/>
              </a:rPr>
              <a:t> for a little over two years.</a:t>
            </a:r>
          </a:p>
          <a:p>
            <a:pPr marL="0" indent="0" algn="just">
              <a:buClr>
                <a:schemeClr val="bg1"/>
              </a:buClr>
              <a:buNone/>
            </a:pPr>
            <a:endParaRPr lang="en-US" sz="1800" dirty="0" smtClean="0">
              <a:solidFill>
                <a:schemeClr val="bg1"/>
              </a:solidFill>
              <a:latin typeface="+mj-lt"/>
            </a:endParaRPr>
          </a:p>
          <a:p>
            <a:pPr algn="just">
              <a:buClr>
                <a:schemeClr val="bg1"/>
              </a:buClr>
              <a:buNone/>
            </a:pPr>
            <a:endParaRPr lang="en-US" sz="1800" dirty="0" smtClean="0">
              <a:solidFill>
                <a:schemeClr val="bg1"/>
              </a:solidFill>
              <a:latin typeface="+mj-lt"/>
              <a:cs typeface="Times New Roman" pitchFamily="18" charset="0"/>
            </a:endParaRPr>
          </a:p>
          <a:p>
            <a:pPr algn="just">
              <a:buClr>
                <a:schemeClr val="bg1"/>
              </a:buClr>
              <a:buFont typeface="Wingdings" pitchFamily="2" charset="2"/>
              <a:buChar char="Ø"/>
            </a:pPr>
            <a:endParaRPr lang="en-US" sz="1800" dirty="0" smtClean="0">
              <a:solidFill>
                <a:schemeClr val="bg1"/>
              </a:solidFill>
              <a:latin typeface="+mj-lt"/>
              <a:cs typeface="Times New Roman" pitchFamily="18" charset="0"/>
            </a:endParaRPr>
          </a:p>
        </p:txBody>
      </p:sp>
    </p:spTree>
  </p:cSld>
  <p:clrMapOvr>
    <a:masterClrMapping/>
  </p:clrMapOvr>
  <p:transition spd="slow">
    <p:pull dir="r"/>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2209800" y="914400"/>
            <a:ext cx="5943600" cy="5257800"/>
          </a:xfrm>
        </p:spPr>
        <p:txBody>
          <a:bodyPr>
            <a:normAutofit fontScale="70000" lnSpcReduction="20000"/>
          </a:bodyPr>
          <a:lstStyle/>
          <a:p>
            <a:pPr algn="just">
              <a:buClr>
                <a:schemeClr val="bg1"/>
              </a:buClr>
              <a:buFont typeface="Wingdings" pitchFamily="2" charset="2"/>
              <a:buChar char="Ø"/>
            </a:pPr>
            <a:r>
              <a:rPr lang="en-US" sz="2400" b="1" u="wavyDbl" dirty="0" smtClean="0">
                <a:solidFill>
                  <a:schemeClr val="bg1"/>
                </a:solidFill>
                <a:latin typeface="Times New Roman" pitchFamily="18" charset="0"/>
                <a:cs typeface="Times New Roman" pitchFamily="18" charset="0"/>
              </a:rPr>
              <a:t>HAZRAT UMER FAROOQ RA:- </a:t>
            </a:r>
          </a:p>
          <a:p>
            <a:pPr algn="just">
              <a:buClr>
                <a:schemeClr val="bg1"/>
              </a:buClr>
              <a:buNone/>
            </a:pPr>
            <a:r>
              <a:rPr lang="en-US" sz="1800" b="1" dirty="0" smtClean="0">
                <a:solidFill>
                  <a:schemeClr val="bg1"/>
                </a:solidFill>
                <a:latin typeface="Times New Roman" pitchFamily="18" charset="0"/>
                <a:cs typeface="Times New Roman" pitchFamily="18" charset="0"/>
              </a:rPr>
              <a:t>	</a:t>
            </a:r>
            <a:r>
              <a:rPr lang="en-US" sz="2100" b="1" dirty="0" smtClean="0">
                <a:solidFill>
                  <a:schemeClr val="bg1"/>
                </a:solidFill>
                <a:latin typeface="Times New Roman" pitchFamily="18" charset="0"/>
                <a:cs typeface="Times New Roman" pitchFamily="18" charset="0"/>
              </a:rPr>
              <a:t>(Period of </a:t>
            </a:r>
            <a:r>
              <a:rPr lang="en-US" sz="2100" b="1" dirty="0" err="1" smtClean="0">
                <a:solidFill>
                  <a:schemeClr val="bg1"/>
                </a:solidFill>
                <a:latin typeface="Times New Roman" pitchFamily="18" charset="0"/>
                <a:cs typeface="Times New Roman" pitchFamily="18" charset="0"/>
              </a:rPr>
              <a:t>Khilafat</a:t>
            </a:r>
            <a:r>
              <a:rPr lang="en-US" sz="2100" b="1" dirty="0" smtClean="0">
                <a:solidFill>
                  <a:schemeClr val="bg1"/>
                </a:solidFill>
                <a:latin typeface="Times New Roman" pitchFamily="18" charset="0"/>
                <a:cs typeface="Times New Roman" pitchFamily="18" charset="0"/>
              </a:rPr>
              <a:t>: 634-644 AD)</a:t>
            </a:r>
          </a:p>
          <a:p>
            <a:pPr algn="just">
              <a:buClr>
                <a:schemeClr val="bg1"/>
              </a:buClr>
              <a:buNone/>
            </a:pPr>
            <a:endParaRPr lang="en-US" sz="1600" b="1" dirty="0" smtClean="0">
              <a:solidFill>
                <a:schemeClr val="bg1"/>
              </a:solidFill>
              <a:latin typeface="Times New Roman" pitchFamily="18" charset="0"/>
              <a:cs typeface="Times New Roman" pitchFamily="18" charset="0"/>
            </a:endParaRPr>
          </a:p>
          <a:p>
            <a:pPr algn="just"/>
            <a:r>
              <a:rPr lang="en-US" sz="2300" dirty="0" smtClean="0">
                <a:solidFill>
                  <a:schemeClr val="bg1"/>
                </a:solidFill>
                <a:latin typeface="+mj-lt"/>
              </a:rPr>
              <a:t>His personal name was ‘</a:t>
            </a:r>
            <a:r>
              <a:rPr lang="en-US" sz="2300" dirty="0" err="1" smtClean="0">
                <a:solidFill>
                  <a:schemeClr val="bg1"/>
                </a:solidFill>
                <a:latin typeface="+mj-lt"/>
              </a:rPr>
              <a:t>Umar</a:t>
            </a:r>
            <a:r>
              <a:rPr lang="en-US" sz="2300" dirty="0" smtClean="0">
                <a:solidFill>
                  <a:schemeClr val="bg1"/>
                </a:solidFill>
                <a:latin typeface="+mj-lt"/>
              </a:rPr>
              <a:t>, </a:t>
            </a:r>
            <a:r>
              <a:rPr lang="en-US" sz="2300" dirty="0" err="1" smtClean="0">
                <a:solidFill>
                  <a:schemeClr val="bg1"/>
                </a:solidFill>
                <a:latin typeface="+mj-lt"/>
              </a:rPr>
              <a:t>Faruq</a:t>
            </a:r>
            <a:r>
              <a:rPr lang="en-US" sz="2300" dirty="0" smtClean="0">
                <a:solidFill>
                  <a:schemeClr val="bg1"/>
                </a:solidFill>
                <a:latin typeface="+mj-lt"/>
              </a:rPr>
              <a:t> was his title, and </a:t>
            </a:r>
            <a:r>
              <a:rPr lang="en-US" sz="2300" dirty="0" err="1" smtClean="0">
                <a:solidFill>
                  <a:schemeClr val="bg1"/>
                </a:solidFill>
                <a:latin typeface="+mj-lt"/>
              </a:rPr>
              <a:t>Ibn</a:t>
            </a:r>
            <a:r>
              <a:rPr lang="en-US" sz="2300" dirty="0" smtClean="0">
                <a:solidFill>
                  <a:schemeClr val="bg1"/>
                </a:solidFill>
                <a:latin typeface="+mj-lt"/>
              </a:rPr>
              <a:t> Al-</a:t>
            </a:r>
            <a:r>
              <a:rPr lang="en-US" sz="2300" dirty="0" err="1" smtClean="0">
                <a:solidFill>
                  <a:schemeClr val="bg1"/>
                </a:solidFill>
                <a:latin typeface="+mj-lt"/>
              </a:rPr>
              <a:t>Khattab</a:t>
            </a:r>
            <a:r>
              <a:rPr lang="en-US" sz="2300" dirty="0" smtClean="0">
                <a:solidFill>
                  <a:schemeClr val="bg1"/>
                </a:solidFill>
                <a:latin typeface="+mj-lt"/>
              </a:rPr>
              <a:t>, his family name. He was born in 581 AD in Mecca, and belonged to a noble family </a:t>
            </a:r>
            <a:r>
              <a:rPr lang="en-US" sz="2300" dirty="0" err="1" smtClean="0">
                <a:solidFill>
                  <a:schemeClr val="bg1"/>
                </a:solidFill>
                <a:latin typeface="+mj-lt"/>
              </a:rPr>
              <a:t>Qof</a:t>
            </a:r>
            <a:r>
              <a:rPr lang="en-US" sz="2300" dirty="0" smtClean="0">
                <a:solidFill>
                  <a:schemeClr val="bg1"/>
                </a:solidFill>
                <a:latin typeface="+mj-lt"/>
              </a:rPr>
              <a:t> the </a:t>
            </a:r>
            <a:r>
              <a:rPr lang="en-US" sz="2300" dirty="0" err="1" smtClean="0">
                <a:solidFill>
                  <a:schemeClr val="bg1"/>
                </a:solidFill>
                <a:latin typeface="+mj-lt"/>
              </a:rPr>
              <a:t>Quraish</a:t>
            </a:r>
            <a:r>
              <a:rPr lang="en-US" sz="2300" dirty="0" smtClean="0">
                <a:solidFill>
                  <a:schemeClr val="bg1"/>
                </a:solidFill>
                <a:latin typeface="+mj-lt"/>
              </a:rPr>
              <a:t>. He was a renowned businessman and used to lead trade delegations to Syria and Iraq. When the Holy Prophet </a:t>
            </a:r>
            <a:r>
              <a:rPr lang="en-US" sz="2300" baseline="30000" dirty="0" smtClean="0">
                <a:solidFill>
                  <a:schemeClr val="bg1"/>
                </a:solidFill>
                <a:latin typeface="+mj-lt"/>
              </a:rPr>
              <a:t>saw</a:t>
            </a:r>
            <a:r>
              <a:rPr lang="en-US" sz="2300" dirty="0" smtClean="0">
                <a:solidFill>
                  <a:schemeClr val="bg1"/>
                </a:solidFill>
                <a:latin typeface="+mj-lt"/>
              </a:rPr>
              <a:t> announced his claim to </a:t>
            </a:r>
            <a:r>
              <a:rPr lang="en-US" sz="2300" dirty="0" err="1" smtClean="0">
                <a:solidFill>
                  <a:schemeClr val="bg1"/>
                </a:solidFill>
                <a:latin typeface="+mj-lt"/>
              </a:rPr>
              <a:t>Prophethood</a:t>
            </a:r>
            <a:r>
              <a:rPr lang="en-US" sz="2300" dirty="0" smtClean="0">
                <a:solidFill>
                  <a:schemeClr val="bg1"/>
                </a:solidFill>
                <a:latin typeface="+mj-lt"/>
              </a:rPr>
              <a:t>, </a:t>
            </a:r>
            <a:r>
              <a:rPr lang="en-US" sz="2300" dirty="0" err="1" smtClean="0">
                <a:solidFill>
                  <a:schemeClr val="bg1"/>
                </a:solidFill>
                <a:latin typeface="+mj-lt"/>
              </a:rPr>
              <a:t>Hazrat</a:t>
            </a:r>
            <a:r>
              <a:rPr lang="en-US" sz="2300" dirty="0" smtClean="0">
                <a:solidFill>
                  <a:schemeClr val="bg1"/>
                </a:solidFill>
                <a:latin typeface="+mj-lt"/>
              </a:rPr>
              <a:t> ‘</a:t>
            </a:r>
            <a:r>
              <a:rPr lang="en-US" sz="2300" dirty="0" err="1" smtClean="0">
                <a:solidFill>
                  <a:schemeClr val="bg1"/>
                </a:solidFill>
                <a:latin typeface="+mj-lt"/>
              </a:rPr>
              <a:t>Umar</a:t>
            </a:r>
            <a:r>
              <a:rPr lang="en-US" sz="2300" dirty="0" smtClean="0">
                <a:solidFill>
                  <a:schemeClr val="bg1"/>
                </a:solidFill>
                <a:latin typeface="+mj-lt"/>
              </a:rPr>
              <a:t> Bin </a:t>
            </a:r>
            <a:r>
              <a:rPr lang="en-US" sz="2300" dirty="0" err="1" smtClean="0">
                <a:solidFill>
                  <a:schemeClr val="bg1"/>
                </a:solidFill>
                <a:latin typeface="+mj-lt"/>
              </a:rPr>
              <a:t>Khattab</a:t>
            </a:r>
            <a:r>
              <a:rPr lang="en-US" sz="2300" dirty="0" smtClean="0">
                <a:solidFill>
                  <a:schemeClr val="bg1"/>
                </a:solidFill>
                <a:latin typeface="+mj-lt"/>
              </a:rPr>
              <a:t> </a:t>
            </a:r>
            <a:r>
              <a:rPr lang="en-US" sz="2300" baseline="30000" dirty="0" err="1" smtClean="0">
                <a:solidFill>
                  <a:schemeClr val="bg1"/>
                </a:solidFill>
                <a:latin typeface="+mj-lt"/>
              </a:rPr>
              <a:t>ra</a:t>
            </a:r>
            <a:r>
              <a:rPr lang="en-US" sz="2300" dirty="0" smtClean="0">
                <a:solidFill>
                  <a:schemeClr val="bg1"/>
                </a:solidFill>
                <a:latin typeface="+mj-lt"/>
              </a:rPr>
              <a:t> became a fierce opponent of Islam. So much so that one day he took up his sword and left his house with intention of to kill the Holy Prophet </a:t>
            </a:r>
            <a:r>
              <a:rPr lang="en-US" sz="2300" baseline="30000" dirty="0" smtClean="0">
                <a:solidFill>
                  <a:schemeClr val="bg1"/>
                </a:solidFill>
                <a:latin typeface="+mj-lt"/>
              </a:rPr>
              <a:t>saw</a:t>
            </a:r>
            <a:r>
              <a:rPr lang="en-US" sz="2300" dirty="0" smtClean="0">
                <a:solidFill>
                  <a:schemeClr val="bg1"/>
                </a:solidFill>
                <a:latin typeface="+mj-lt"/>
              </a:rPr>
              <a:t>. On his way, someone told him to first deal with his own sister and brother-in-law, who had already accepted Islam. He went straight to them and knocked at their door, he could hear the Holy Qur’an being recited inside the house. This made him furious and he started beating his brother-in-law, and wounded his sister who tried to protect her husband. His wounded sister said in a resolute voice, ‘</a:t>
            </a:r>
            <a:r>
              <a:rPr lang="en-US" sz="2300" dirty="0" err="1" smtClean="0">
                <a:solidFill>
                  <a:schemeClr val="bg1"/>
                </a:solidFill>
                <a:latin typeface="+mj-lt"/>
              </a:rPr>
              <a:t>Umar</a:t>
            </a:r>
            <a:r>
              <a:rPr lang="en-US" sz="2300" dirty="0" smtClean="0">
                <a:solidFill>
                  <a:schemeClr val="bg1"/>
                </a:solidFill>
                <a:latin typeface="+mj-lt"/>
              </a:rPr>
              <a:t>! You may beat us as much as you like, but we are not going to give up our faith. This made him calm down and he ask them to recite a portion of the Holy Qur’an for him. He was so moved by the </a:t>
            </a:r>
            <a:r>
              <a:rPr lang="en-US" sz="2300" dirty="0" err="1" smtClean="0">
                <a:solidFill>
                  <a:schemeClr val="bg1"/>
                </a:solidFill>
                <a:latin typeface="+mj-lt"/>
              </a:rPr>
              <a:t>Qur’anic</a:t>
            </a:r>
            <a:r>
              <a:rPr lang="en-US" sz="2300" dirty="0" smtClean="0">
                <a:solidFill>
                  <a:schemeClr val="bg1"/>
                </a:solidFill>
                <a:latin typeface="+mj-lt"/>
              </a:rPr>
              <a:t> verses that his eyes filled with tears. He went straight to the Holy Prophet </a:t>
            </a:r>
            <a:r>
              <a:rPr lang="en-US" sz="2300" baseline="30000" dirty="0" smtClean="0">
                <a:solidFill>
                  <a:schemeClr val="bg1"/>
                </a:solidFill>
                <a:latin typeface="+mj-lt"/>
              </a:rPr>
              <a:t>saw</a:t>
            </a:r>
            <a:r>
              <a:rPr lang="en-US" sz="2300" dirty="0" smtClean="0">
                <a:solidFill>
                  <a:schemeClr val="bg1"/>
                </a:solidFill>
                <a:latin typeface="+mj-lt"/>
              </a:rPr>
              <a:t> and accepted Islam. As he was a strong, fearless and influential man of Mecca, he proved to be a source of strength for Muslims. This miraculous change in </a:t>
            </a:r>
            <a:r>
              <a:rPr lang="en-US" sz="2300" dirty="0" err="1" smtClean="0">
                <a:solidFill>
                  <a:schemeClr val="bg1"/>
                </a:solidFill>
                <a:latin typeface="+mj-lt"/>
              </a:rPr>
              <a:t>Hazrat</a:t>
            </a:r>
            <a:r>
              <a:rPr lang="en-US" sz="2300" dirty="0" smtClean="0">
                <a:solidFill>
                  <a:schemeClr val="bg1"/>
                </a:solidFill>
                <a:latin typeface="+mj-lt"/>
              </a:rPr>
              <a:t> ‘</a:t>
            </a:r>
            <a:r>
              <a:rPr lang="en-US" sz="2300" dirty="0" err="1" smtClean="0">
                <a:solidFill>
                  <a:schemeClr val="bg1"/>
                </a:solidFill>
                <a:latin typeface="+mj-lt"/>
              </a:rPr>
              <a:t>Umar</a:t>
            </a:r>
            <a:r>
              <a:rPr lang="en-US" sz="2300" dirty="0" smtClean="0">
                <a:solidFill>
                  <a:schemeClr val="bg1"/>
                </a:solidFill>
                <a:latin typeface="+mj-lt"/>
              </a:rPr>
              <a:t> </a:t>
            </a:r>
            <a:r>
              <a:rPr lang="en-US" sz="2300" baseline="30000" dirty="0" err="1" smtClean="0">
                <a:solidFill>
                  <a:schemeClr val="bg1"/>
                </a:solidFill>
                <a:latin typeface="+mj-lt"/>
              </a:rPr>
              <a:t>ra</a:t>
            </a:r>
            <a:r>
              <a:rPr lang="en-US" sz="2300" dirty="0" smtClean="0">
                <a:solidFill>
                  <a:schemeClr val="bg1"/>
                </a:solidFill>
                <a:latin typeface="+mj-lt"/>
              </a:rPr>
              <a:t> was in fact the result of the Holy Prophet’s prayers.</a:t>
            </a:r>
          </a:p>
          <a:p>
            <a:pPr algn="just">
              <a:buClr>
                <a:schemeClr val="bg1"/>
              </a:buClr>
              <a:buNone/>
            </a:pPr>
            <a:endParaRPr lang="en-US" sz="1800" dirty="0" smtClean="0">
              <a:solidFill>
                <a:schemeClr val="bg1"/>
              </a:solidFill>
              <a:latin typeface="Times New Roman" pitchFamily="18" charset="0"/>
              <a:cs typeface="Times New Roman" pitchFamily="18" charset="0"/>
            </a:endParaRPr>
          </a:p>
          <a:p>
            <a:pPr algn="just">
              <a:buClr>
                <a:schemeClr val="bg1"/>
              </a:buClr>
              <a:buFont typeface="Wingdings" pitchFamily="2" charset="2"/>
              <a:buChar char="Ø"/>
            </a:pPr>
            <a:endParaRPr lang="en-US" sz="1800" dirty="0" smtClean="0">
              <a:solidFill>
                <a:schemeClr val="bg1"/>
              </a:solidFill>
              <a:latin typeface="Times New Roman" pitchFamily="18" charset="0"/>
              <a:cs typeface="Times New Roman" pitchFamily="18" charset="0"/>
            </a:endParaRPr>
          </a:p>
        </p:txBody>
      </p:sp>
    </p:spTree>
  </p:cSld>
  <p:clrMapOvr>
    <a:masterClrMapping/>
  </p:clrMapOvr>
  <p:transition spd="slow">
    <p:pull dir="u"/>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0" y="1143000"/>
            <a:ext cx="5715000" cy="4572000"/>
          </a:xfrm>
        </p:spPr>
        <p:txBody>
          <a:bodyPr>
            <a:normAutofit fontScale="92500" lnSpcReduction="20000"/>
          </a:bodyPr>
          <a:lstStyle/>
          <a:p>
            <a:pPr algn="just"/>
            <a:r>
              <a:rPr lang="en-US" sz="1800" dirty="0" err="1" smtClean="0">
                <a:solidFill>
                  <a:schemeClr val="bg1"/>
                </a:solidFill>
                <a:latin typeface="+mj-lt"/>
              </a:rPr>
              <a:t>Hazrat</a:t>
            </a:r>
            <a:r>
              <a:rPr lang="en-US" sz="1800" dirty="0" smtClean="0">
                <a:solidFill>
                  <a:schemeClr val="bg1"/>
                </a:solidFill>
                <a:latin typeface="+mj-lt"/>
              </a:rPr>
              <a:t> ‘</a:t>
            </a:r>
            <a:r>
              <a:rPr lang="en-US" sz="1800" dirty="0" err="1" smtClean="0">
                <a:solidFill>
                  <a:schemeClr val="bg1"/>
                </a:solidFill>
                <a:latin typeface="+mj-lt"/>
              </a:rPr>
              <a:t>Umar</a:t>
            </a:r>
            <a:r>
              <a:rPr lang="en-US" sz="1800" dirty="0" smtClean="0">
                <a:solidFill>
                  <a:schemeClr val="bg1"/>
                </a:solidFill>
                <a:latin typeface="+mj-lt"/>
              </a:rPr>
              <a:t> Bin </a:t>
            </a:r>
            <a:r>
              <a:rPr lang="en-US" sz="1800" dirty="0" err="1" smtClean="0">
                <a:solidFill>
                  <a:schemeClr val="bg1"/>
                </a:solidFill>
                <a:latin typeface="+mj-lt"/>
              </a:rPr>
              <a:t>Khattab</a:t>
            </a:r>
            <a:r>
              <a:rPr lang="en-US" sz="1800" dirty="0" smtClean="0">
                <a:solidFill>
                  <a:schemeClr val="bg1"/>
                </a:solidFill>
                <a:latin typeface="+mj-lt"/>
              </a:rPr>
              <a:t> </a:t>
            </a:r>
            <a:r>
              <a:rPr lang="en-US" sz="1800" baseline="30000" dirty="0" err="1" smtClean="0">
                <a:solidFill>
                  <a:schemeClr val="bg1"/>
                </a:solidFill>
                <a:latin typeface="+mj-lt"/>
              </a:rPr>
              <a:t>ra</a:t>
            </a:r>
            <a:r>
              <a:rPr lang="en-US" sz="1800" dirty="0" smtClean="0">
                <a:solidFill>
                  <a:schemeClr val="bg1"/>
                </a:solidFill>
                <a:latin typeface="+mj-lt"/>
              </a:rPr>
              <a:t> was the second successor of the Holy Prophet </a:t>
            </a:r>
            <a:r>
              <a:rPr lang="en-US" sz="1800" baseline="30000" dirty="0" smtClean="0">
                <a:solidFill>
                  <a:schemeClr val="bg1"/>
                </a:solidFill>
                <a:latin typeface="+mj-lt"/>
              </a:rPr>
              <a:t>saw</a:t>
            </a:r>
            <a:r>
              <a:rPr lang="en-US" sz="1800" dirty="0" smtClean="0">
                <a:solidFill>
                  <a:schemeClr val="bg1"/>
                </a:solidFill>
                <a:latin typeface="+mj-lt"/>
              </a:rPr>
              <a:t>. During his </a:t>
            </a:r>
            <a:r>
              <a:rPr lang="en-US" sz="1800" dirty="0" err="1" smtClean="0">
                <a:solidFill>
                  <a:schemeClr val="bg1"/>
                </a:solidFill>
                <a:latin typeface="+mj-lt"/>
              </a:rPr>
              <a:t>Khilafat</a:t>
            </a:r>
            <a:r>
              <a:rPr lang="en-US" sz="1800" dirty="0" smtClean="0">
                <a:solidFill>
                  <a:schemeClr val="bg1"/>
                </a:solidFill>
                <a:latin typeface="+mj-lt"/>
              </a:rPr>
              <a:t>, the Muslim had to fight a number of battles against Iran, Iraq, Syria, and Egypt. As a result of this, vast areas of these countries came under the Muslim rule. When the city of Jerusalem in Palestine was conquered by Muslim in 17 </a:t>
            </a:r>
            <a:r>
              <a:rPr lang="en-US" sz="1800" dirty="0" err="1" smtClean="0">
                <a:solidFill>
                  <a:schemeClr val="bg1"/>
                </a:solidFill>
                <a:latin typeface="+mj-lt"/>
              </a:rPr>
              <a:t>Hijri</a:t>
            </a:r>
            <a:r>
              <a:rPr lang="en-US" sz="1800" dirty="0" smtClean="0">
                <a:solidFill>
                  <a:schemeClr val="bg1"/>
                </a:solidFill>
                <a:latin typeface="+mj-lt"/>
              </a:rPr>
              <a:t>, </a:t>
            </a:r>
            <a:r>
              <a:rPr lang="en-US" sz="1800" dirty="0" err="1" smtClean="0">
                <a:solidFill>
                  <a:schemeClr val="bg1"/>
                </a:solidFill>
                <a:latin typeface="+mj-lt"/>
              </a:rPr>
              <a:t>Hazrat</a:t>
            </a:r>
            <a:r>
              <a:rPr lang="en-US" sz="1800" dirty="0" smtClean="0">
                <a:solidFill>
                  <a:schemeClr val="bg1"/>
                </a:solidFill>
                <a:latin typeface="+mj-lt"/>
              </a:rPr>
              <a:t> ‘</a:t>
            </a:r>
            <a:r>
              <a:rPr lang="en-US" sz="1800" dirty="0" err="1" smtClean="0">
                <a:solidFill>
                  <a:schemeClr val="bg1"/>
                </a:solidFill>
                <a:latin typeface="+mj-lt"/>
              </a:rPr>
              <a:t>Umar</a:t>
            </a:r>
            <a:r>
              <a:rPr lang="en-US" sz="1800" dirty="0" smtClean="0">
                <a:solidFill>
                  <a:schemeClr val="bg1"/>
                </a:solidFill>
                <a:latin typeface="+mj-lt"/>
              </a:rPr>
              <a:t> </a:t>
            </a:r>
            <a:r>
              <a:rPr lang="en-US" sz="1800" baseline="30000" dirty="0" err="1" smtClean="0">
                <a:solidFill>
                  <a:schemeClr val="bg1"/>
                </a:solidFill>
                <a:latin typeface="+mj-lt"/>
              </a:rPr>
              <a:t>ra</a:t>
            </a:r>
            <a:r>
              <a:rPr lang="en-US" sz="1800" dirty="0" smtClean="0">
                <a:solidFill>
                  <a:schemeClr val="bg1"/>
                </a:solidFill>
                <a:latin typeface="+mj-lt"/>
              </a:rPr>
              <a:t> himself visited the city on the request of the Romans, and signed a treaty between the Muslims and the People of Jerusalem.</a:t>
            </a:r>
          </a:p>
          <a:p>
            <a:pPr algn="just"/>
            <a:endParaRPr lang="en-US" sz="1800" dirty="0" smtClean="0">
              <a:solidFill>
                <a:schemeClr val="bg1"/>
              </a:solidFill>
              <a:latin typeface="+mj-lt"/>
            </a:endParaRPr>
          </a:p>
          <a:p>
            <a:pPr algn="just"/>
            <a:r>
              <a:rPr lang="en-US" sz="1800" dirty="0" err="1" smtClean="0">
                <a:solidFill>
                  <a:schemeClr val="bg1"/>
                </a:solidFill>
                <a:latin typeface="+mj-lt"/>
              </a:rPr>
              <a:t>Hazrat</a:t>
            </a:r>
            <a:r>
              <a:rPr lang="en-US" sz="1800" dirty="0" smtClean="0">
                <a:solidFill>
                  <a:schemeClr val="bg1"/>
                </a:solidFill>
                <a:latin typeface="+mj-lt"/>
              </a:rPr>
              <a:t> ‘</a:t>
            </a:r>
            <a:r>
              <a:rPr lang="en-US" sz="1800" dirty="0" err="1" smtClean="0">
                <a:solidFill>
                  <a:schemeClr val="bg1"/>
                </a:solidFill>
                <a:latin typeface="+mj-lt"/>
              </a:rPr>
              <a:t>Umar</a:t>
            </a:r>
            <a:r>
              <a:rPr lang="en-US" sz="1800" dirty="0" smtClean="0">
                <a:solidFill>
                  <a:schemeClr val="bg1"/>
                </a:solidFill>
                <a:latin typeface="+mj-lt"/>
              </a:rPr>
              <a:t> </a:t>
            </a:r>
            <a:r>
              <a:rPr lang="en-US" sz="1800" baseline="30000" dirty="0" err="1" smtClean="0">
                <a:solidFill>
                  <a:schemeClr val="bg1"/>
                </a:solidFill>
                <a:latin typeface="+mj-lt"/>
              </a:rPr>
              <a:t>ra</a:t>
            </a:r>
            <a:r>
              <a:rPr lang="en-US" sz="1800" dirty="0" smtClean="0">
                <a:solidFill>
                  <a:schemeClr val="bg1"/>
                </a:solidFill>
                <a:latin typeface="+mj-lt"/>
              </a:rPr>
              <a:t> Established a splendid system of administration for the Islamic state. Some of his main achievements in this field are:</a:t>
            </a:r>
          </a:p>
          <a:p>
            <a:pPr lvl="0" algn="just"/>
            <a:r>
              <a:rPr lang="en-US" sz="1800" dirty="0" smtClean="0">
                <a:solidFill>
                  <a:schemeClr val="bg1"/>
                </a:solidFill>
                <a:latin typeface="+mj-lt"/>
              </a:rPr>
              <a:t>Establishment of </a:t>
            </a:r>
            <a:r>
              <a:rPr lang="en-US" sz="1800" dirty="0" err="1" smtClean="0">
                <a:solidFill>
                  <a:schemeClr val="bg1"/>
                </a:solidFill>
                <a:latin typeface="+mj-lt"/>
              </a:rPr>
              <a:t>Majlis</a:t>
            </a:r>
            <a:r>
              <a:rPr lang="en-US" sz="1800" dirty="0" smtClean="0">
                <a:solidFill>
                  <a:schemeClr val="bg1"/>
                </a:solidFill>
                <a:latin typeface="+mj-lt"/>
              </a:rPr>
              <a:t> </a:t>
            </a:r>
            <a:r>
              <a:rPr lang="en-US" sz="1800" dirty="0" err="1" smtClean="0">
                <a:solidFill>
                  <a:schemeClr val="bg1"/>
                </a:solidFill>
                <a:latin typeface="+mj-lt"/>
              </a:rPr>
              <a:t>Shura</a:t>
            </a:r>
            <a:r>
              <a:rPr lang="en-US" sz="1800" dirty="0" smtClean="0">
                <a:solidFill>
                  <a:schemeClr val="bg1"/>
                </a:solidFill>
                <a:latin typeface="+mj-lt"/>
              </a:rPr>
              <a:t>, a consultative body of advisor to </a:t>
            </a:r>
            <a:r>
              <a:rPr lang="en-US" sz="1800" dirty="0" err="1" smtClean="0">
                <a:solidFill>
                  <a:schemeClr val="bg1"/>
                </a:solidFill>
                <a:latin typeface="+mj-lt"/>
              </a:rPr>
              <a:t>Khalifah</a:t>
            </a:r>
            <a:r>
              <a:rPr lang="en-US" sz="1800" dirty="0" smtClean="0">
                <a:solidFill>
                  <a:schemeClr val="bg1"/>
                </a:solidFill>
                <a:latin typeface="+mj-lt"/>
              </a:rPr>
              <a:t>.</a:t>
            </a:r>
          </a:p>
          <a:p>
            <a:pPr lvl="0" algn="just"/>
            <a:r>
              <a:rPr lang="en-US" sz="1800" dirty="0" smtClean="0">
                <a:solidFill>
                  <a:schemeClr val="bg1"/>
                </a:solidFill>
                <a:latin typeface="+mj-lt"/>
              </a:rPr>
              <a:t>Division of the whole Islamic state into provinces to facilitate administration.</a:t>
            </a:r>
          </a:p>
          <a:p>
            <a:pPr lvl="0" algn="just"/>
            <a:r>
              <a:rPr lang="en-US" sz="1800" dirty="0" smtClean="0">
                <a:solidFill>
                  <a:schemeClr val="bg1"/>
                </a:solidFill>
                <a:latin typeface="+mj-lt"/>
              </a:rPr>
              <a:t>Establishment of a finance department and building of schools and mosques in different parts of the state.</a:t>
            </a:r>
          </a:p>
          <a:p>
            <a:pPr algn="just"/>
            <a:r>
              <a:rPr lang="en-US" sz="1800" dirty="0" smtClean="0">
                <a:solidFill>
                  <a:schemeClr val="bg1"/>
                </a:solidFill>
                <a:latin typeface="+mj-lt"/>
              </a:rPr>
              <a:t>Introduction of Islamic calendar of </a:t>
            </a:r>
            <a:r>
              <a:rPr lang="en-US" sz="1800" dirty="0" err="1" smtClean="0">
                <a:solidFill>
                  <a:schemeClr val="bg1"/>
                </a:solidFill>
                <a:latin typeface="+mj-lt"/>
              </a:rPr>
              <a:t>Hijrah</a:t>
            </a:r>
            <a:r>
              <a:rPr lang="en-US" sz="1800" dirty="0" smtClean="0">
                <a:solidFill>
                  <a:schemeClr val="bg1"/>
                </a:solidFill>
                <a:latin typeface="+mj-lt"/>
              </a:rPr>
              <a:t>.</a:t>
            </a:r>
            <a:endParaRPr lang="en-US" sz="1800" dirty="0">
              <a:solidFill>
                <a:schemeClr val="bg1"/>
              </a:solidFill>
              <a:latin typeface="+mj-lt"/>
            </a:endParaRPr>
          </a:p>
        </p:txBody>
      </p:sp>
    </p:spTree>
  </p:cSld>
  <p:clrMapOvr>
    <a:masterClrMapping/>
  </p:clrMapOvr>
  <p:transition spd="slow">
    <p:strips dir="ld"/>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0" y="1066800"/>
            <a:ext cx="5715000" cy="4953000"/>
          </a:xfrm>
        </p:spPr>
        <p:txBody>
          <a:bodyPr>
            <a:normAutofit fontScale="85000" lnSpcReduction="20000"/>
          </a:bodyPr>
          <a:lstStyle/>
          <a:p>
            <a:pPr algn="just"/>
            <a:r>
              <a:rPr lang="en-US" sz="1900" dirty="0" err="1" smtClean="0">
                <a:solidFill>
                  <a:schemeClr val="bg1"/>
                </a:solidFill>
              </a:rPr>
              <a:t>Hazrat</a:t>
            </a:r>
            <a:r>
              <a:rPr lang="en-US" sz="1900" dirty="0" smtClean="0">
                <a:solidFill>
                  <a:schemeClr val="bg1"/>
                </a:solidFill>
              </a:rPr>
              <a:t> ‘</a:t>
            </a:r>
            <a:r>
              <a:rPr lang="en-US" sz="1900" dirty="0" err="1" smtClean="0">
                <a:solidFill>
                  <a:schemeClr val="bg1"/>
                </a:solidFill>
              </a:rPr>
              <a:t>Umar</a:t>
            </a:r>
            <a:r>
              <a:rPr lang="en-US" sz="1900" dirty="0" smtClean="0">
                <a:solidFill>
                  <a:schemeClr val="bg1"/>
                </a:solidFill>
              </a:rPr>
              <a:t> </a:t>
            </a:r>
            <a:r>
              <a:rPr lang="en-US" sz="1900" baseline="30000" dirty="0" err="1" smtClean="0">
                <a:solidFill>
                  <a:schemeClr val="bg1"/>
                </a:solidFill>
              </a:rPr>
              <a:t>ra</a:t>
            </a:r>
            <a:r>
              <a:rPr lang="en-US" sz="1900" dirty="0" smtClean="0">
                <a:solidFill>
                  <a:schemeClr val="bg1"/>
                </a:solidFill>
              </a:rPr>
              <a:t> was so anxious about the welfare of his people that he used to go around in disguise, in the city of </a:t>
            </a:r>
            <a:r>
              <a:rPr lang="en-US" sz="1900" dirty="0" err="1" smtClean="0">
                <a:solidFill>
                  <a:schemeClr val="bg1"/>
                </a:solidFill>
              </a:rPr>
              <a:t>Madina</a:t>
            </a:r>
            <a:r>
              <a:rPr lang="en-US" sz="1900" dirty="0" smtClean="0">
                <a:solidFill>
                  <a:schemeClr val="bg1"/>
                </a:solidFill>
              </a:rPr>
              <a:t> at night, to see himself if anyone was in need of help. Once, during his patrol at night, he observed a woman cooking something in a pot while her children were crying around her. He found out from woman that the children were hungry for two days and the pot was put on fire just to console them. He immediately went to the treasury, and himself brought all the necessary food items to the woman. On his way, one his servant offered to carry the load but he stopped him saying: On the Day of Judgment you will not carry my load.</a:t>
            </a:r>
          </a:p>
          <a:p>
            <a:pPr algn="just"/>
            <a:r>
              <a:rPr lang="en-US" sz="1900" dirty="0" smtClean="0">
                <a:solidFill>
                  <a:schemeClr val="bg1"/>
                </a:solidFill>
              </a:rPr>
              <a:t>The woman, who had not seen </a:t>
            </a:r>
            <a:r>
              <a:rPr lang="en-US" sz="1900" dirty="0" err="1" smtClean="0">
                <a:solidFill>
                  <a:schemeClr val="bg1"/>
                </a:solidFill>
              </a:rPr>
              <a:t>Hazrat</a:t>
            </a:r>
            <a:r>
              <a:rPr lang="en-US" sz="1900" dirty="0" smtClean="0">
                <a:solidFill>
                  <a:schemeClr val="bg1"/>
                </a:solidFill>
              </a:rPr>
              <a:t> ‘</a:t>
            </a:r>
            <a:r>
              <a:rPr lang="en-US" sz="1900" dirty="0" err="1" smtClean="0">
                <a:solidFill>
                  <a:schemeClr val="bg1"/>
                </a:solidFill>
              </a:rPr>
              <a:t>Umar</a:t>
            </a:r>
            <a:r>
              <a:rPr lang="en-US" sz="1900" dirty="0" smtClean="0">
                <a:solidFill>
                  <a:schemeClr val="bg1"/>
                </a:solidFill>
              </a:rPr>
              <a:t> </a:t>
            </a:r>
            <a:r>
              <a:rPr lang="en-US" sz="1900" baseline="30000" dirty="0" err="1" smtClean="0">
                <a:solidFill>
                  <a:schemeClr val="bg1"/>
                </a:solidFill>
              </a:rPr>
              <a:t>ra</a:t>
            </a:r>
            <a:r>
              <a:rPr lang="en-US" sz="1900" dirty="0" smtClean="0">
                <a:solidFill>
                  <a:schemeClr val="bg1"/>
                </a:solidFill>
              </a:rPr>
              <a:t> before, was so pleased that she prayed aloud for him saying, May Allah make you the </a:t>
            </a:r>
            <a:r>
              <a:rPr lang="en-US" sz="1900" dirty="0" err="1" smtClean="0">
                <a:solidFill>
                  <a:schemeClr val="bg1"/>
                </a:solidFill>
              </a:rPr>
              <a:t>Khalifah</a:t>
            </a:r>
            <a:r>
              <a:rPr lang="en-US" sz="1900" dirty="0" smtClean="0">
                <a:solidFill>
                  <a:schemeClr val="bg1"/>
                </a:solidFill>
              </a:rPr>
              <a:t> in place of ‘</a:t>
            </a:r>
            <a:r>
              <a:rPr lang="en-US" sz="1900" dirty="0" err="1" smtClean="0">
                <a:solidFill>
                  <a:schemeClr val="bg1"/>
                </a:solidFill>
              </a:rPr>
              <a:t>Umar</a:t>
            </a:r>
            <a:r>
              <a:rPr lang="en-US" sz="1900" dirty="0" smtClean="0">
                <a:solidFill>
                  <a:schemeClr val="bg1"/>
                </a:solidFill>
              </a:rPr>
              <a:t>. On hearing this </a:t>
            </a:r>
            <a:r>
              <a:rPr lang="en-US" sz="1900" dirty="0" err="1" smtClean="0">
                <a:solidFill>
                  <a:schemeClr val="bg1"/>
                </a:solidFill>
              </a:rPr>
              <a:t>Hazrat</a:t>
            </a:r>
            <a:r>
              <a:rPr lang="en-US" sz="1900" dirty="0" smtClean="0">
                <a:solidFill>
                  <a:schemeClr val="bg1"/>
                </a:solidFill>
              </a:rPr>
              <a:t> ‘</a:t>
            </a:r>
            <a:r>
              <a:rPr lang="en-US" sz="1900" dirty="0" err="1" smtClean="0">
                <a:solidFill>
                  <a:schemeClr val="bg1"/>
                </a:solidFill>
              </a:rPr>
              <a:t>Umar</a:t>
            </a:r>
            <a:r>
              <a:rPr lang="en-US" sz="1900" dirty="0" smtClean="0">
                <a:solidFill>
                  <a:schemeClr val="bg1"/>
                </a:solidFill>
              </a:rPr>
              <a:t> </a:t>
            </a:r>
            <a:r>
              <a:rPr lang="en-US" sz="1900" baseline="30000" dirty="0" err="1" smtClean="0">
                <a:solidFill>
                  <a:schemeClr val="bg1"/>
                </a:solidFill>
              </a:rPr>
              <a:t>ra</a:t>
            </a:r>
            <a:r>
              <a:rPr lang="en-US" sz="1900" dirty="0" smtClean="0">
                <a:solidFill>
                  <a:schemeClr val="bg1"/>
                </a:solidFill>
              </a:rPr>
              <a:t> started crying and without saying a word left the place.</a:t>
            </a:r>
          </a:p>
          <a:p>
            <a:pPr algn="just"/>
            <a:r>
              <a:rPr lang="en-US" sz="1900" dirty="0" smtClean="0">
                <a:solidFill>
                  <a:schemeClr val="bg1"/>
                </a:solidFill>
              </a:rPr>
              <a:t>In 644 AD, </a:t>
            </a:r>
            <a:r>
              <a:rPr lang="en-US" sz="1900" dirty="0" err="1" smtClean="0">
                <a:solidFill>
                  <a:schemeClr val="bg1"/>
                </a:solidFill>
              </a:rPr>
              <a:t>Hazrat</a:t>
            </a:r>
            <a:r>
              <a:rPr lang="en-US" sz="1900" dirty="0" smtClean="0">
                <a:solidFill>
                  <a:schemeClr val="bg1"/>
                </a:solidFill>
              </a:rPr>
              <a:t> ‘</a:t>
            </a:r>
            <a:r>
              <a:rPr lang="en-US" sz="1900" dirty="0" err="1" smtClean="0">
                <a:solidFill>
                  <a:schemeClr val="bg1"/>
                </a:solidFill>
              </a:rPr>
              <a:t>Umar</a:t>
            </a:r>
            <a:r>
              <a:rPr lang="en-US" sz="1900" dirty="0" smtClean="0">
                <a:solidFill>
                  <a:schemeClr val="bg1"/>
                </a:solidFill>
              </a:rPr>
              <a:t> </a:t>
            </a:r>
            <a:r>
              <a:rPr lang="en-US" sz="1900" baseline="30000" dirty="0" err="1" smtClean="0">
                <a:solidFill>
                  <a:schemeClr val="bg1"/>
                </a:solidFill>
              </a:rPr>
              <a:t>ra</a:t>
            </a:r>
            <a:r>
              <a:rPr lang="en-US" sz="1900" dirty="0" smtClean="0">
                <a:solidFill>
                  <a:schemeClr val="bg1"/>
                </a:solidFill>
              </a:rPr>
              <a:t> was stabbed by a Persian slave, while he was offering his Prayers in Mosque. This proved fatal and he passed away at the age of sixty three on 26th of </a:t>
            </a:r>
            <a:r>
              <a:rPr lang="en-US" sz="1900" dirty="0" err="1" smtClean="0">
                <a:solidFill>
                  <a:schemeClr val="bg1"/>
                </a:solidFill>
              </a:rPr>
              <a:t>Dhul</a:t>
            </a:r>
            <a:r>
              <a:rPr lang="en-US" sz="1900" dirty="0" smtClean="0">
                <a:solidFill>
                  <a:schemeClr val="bg1"/>
                </a:solidFill>
              </a:rPr>
              <a:t> </a:t>
            </a:r>
            <a:r>
              <a:rPr lang="en-US" sz="1900" dirty="0" err="1" smtClean="0">
                <a:solidFill>
                  <a:schemeClr val="bg1"/>
                </a:solidFill>
              </a:rPr>
              <a:t>Hijjah</a:t>
            </a:r>
            <a:r>
              <a:rPr lang="en-US" sz="1900" dirty="0" smtClean="0">
                <a:solidFill>
                  <a:schemeClr val="bg1"/>
                </a:solidFill>
              </a:rPr>
              <a:t>, 23 AH. He was a truly great </a:t>
            </a:r>
            <a:r>
              <a:rPr lang="en-US" sz="1900" dirty="0" err="1" smtClean="0">
                <a:solidFill>
                  <a:schemeClr val="bg1"/>
                </a:solidFill>
              </a:rPr>
              <a:t>Khalifah</a:t>
            </a:r>
            <a:r>
              <a:rPr lang="en-US" sz="1900" dirty="0" smtClean="0">
                <a:solidFill>
                  <a:schemeClr val="bg1"/>
                </a:solidFill>
              </a:rPr>
              <a:t> whose period of </a:t>
            </a:r>
            <a:r>
              <a:rPr lang="en-US" sz="1900" dirty="0" err="1" smtClean="0">
                <a:solidFill>
                  <a:schemeClr val="bg1"/>
                </a:solidFill>
              </a:rPr>
              <a:t>Khilafat</a:t>
            </a:r>
            <a:r>
              <a:rPr lang="en-US" sz="1900" dirty="0" smtClean="0">
                <a:solidFill>
                  <a:schemeClr val="bg1"/>
                </a:solidFill>
              </a:rPr>
              <a:t> was undoubtedly a golden period in the history of Islam. He was one of ten blessed ones to whom the Holy Prophet had given the glad tidings that they had been rewarded the Paradise.</a:t>
            </a:r>
          </a:p>
          <a:p>
            <a:pPr algn="just"/>
            <a:endParaRPr lang="en-US" sz="1800" dirty="0">
              <a:solidFill>
                <a:schemeClr val="bg1"/>
              </a:solidFill>
            </a:endParaRPr>
          </a:p>
        </p:txBody>
      </p:sp>
    </p:spTree>
  </p:cSld>
  <p:clrMapOvr>
    <a:masterClrMapping/>
  </p:clrMapOvr>
  <p:transition spd="slow">
    <p:strips/>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2286000" y="914400"/>
            <a:ext cx="5943600" cy="5029200"/>
          </a:xfrm>
        </p:spPr>
        <p:txBody>
          <a:bodyPr>
            <a:normAutofit fontScale="92500" lnSpcReduction="10000"/>
          </a:bodyPr>
          <a:lstStyle/>
          <a:p>
            <a:pPr algn="just">
              <a:buClr>
                <a:schemeClr val="bg1"/>
              </a:buClr>
              <a:buFont typeface="Wingdings" pitchFamily="2" charset="2"/>
              <a:buChar char="Ø"/>
            </a:pPr>
            <a:r>
              <a:rPr lang="en-US" sz="2200" b="1" u="wavyDbl" dirty="0" smtClean="0">
                <a:solidFill>
                  <a:schemeClr val="bg1"/>
                </a:solidFill>
                <a:latin typeface="Times New Roman" pitchFamily="18" charset="0"/>
                <a:cs typeface="Times New Roman" pitchFamily="18" charset="0"/>
              </a:rPr>
              <a:t>HAZRAT USMAN GHANI RA:- </a:t>
            </a:r>
          </a:p>
          <a:p>
            <a:pPr algn="just">
              <a:buClr>
                <a:schemeClr val="bg1"/>
              </a:buClr>
              <a:buNone/>
            </a:pPr>
            <a:r>
              <a:rPr lang="en-US" sz="1800" b="1" dirty="0" smtClean="0">
                <a:solidFill>
                  <a:schemeClr val="bg1"/>
                </a:solidFill>
                <a:latin typeface="Times New Roman" pitchFamily="18" charset="0"/>
                <a:cs typeface="Times New Roman" pitchFamily="18" charset="0"/>
              </a:rPr>
              <a:t>	</a:t>
            </a:r>
            <a:r>
              <a:rPr lang="en-US" sz="1900" b="1" dirty="0" smtClean="0">
                <a:solidFill>
                  <a:schemeClr val="bg1"/>
                </a:solidFill>
                <a:latin typeface="Times New Roman" pitchFamily="18" charset="0"/>
                <a:cs typeface="Times New Roman" pitchFamily="18" charset="0"/>
              </a:rPr>
              <a:t>(Period of </a:t>
            </a:r>
            <a:r>
              <a:rPr lang="en-US" sz="1900" b="1" dirty="0" err="1" smtClean="0">
                <a:solidFill>
                  <a:schemeClr val="bg1"/>
                </a:solidFill>
                <a:latin typeface="Times New Roman" pitchFamily="18" charset="0"/>
                <a:cs typeface="Times New Roman" pitchFamily="18" charset="0"/>
              </a:rPr>
              <a:t>Khilafat</a:t>
            </a:r>
            <a:r>
              <a:rPr lang="en-US" sz="1900" b="1" dirty="0" smtClean="0">
                <a:solidFill>
                  <a:schemeClr val="bg1"/>
                </a:solidFill>
                <a:latin typeface="Times New Roman" pitchFamily="18" charset="0"/>
                <a:cs typeface="Times New Roman" pitchFamily="18" charset="0"/>
              </a:rPr>
              <a:t>: 644-656 AD</a:t>
            </a:r>
            <a:r>
              <a:rPr lang="en-US" sz="1800" b="1" dirty="0" smtClean="0">
                <a:solidFill>
                  <a:schemeClr val="bg1"/>
                </a:solidFill>
                <a:latin typeface="Times New Roman" pitchFamily="18" charset="0"/>
                <a:cs typeface="Times New Roman" pitchFamily="18" charset="0"/>
              </a:rPr>
              <a:t>)</a:t>
            </a:r>
          </a:p>
          <a:p>
            <a:pPr algn="just">
              <a:buClr>
                <a:schemeClr val="bg1"/>
              </a:buClr>
              <a:buNone/>
            </a:pPr>
            <a:endParaRPr lang="en-US" sz="1800" b="1" dirty="0" smtClean="0">
              <a:solidFill>
                <a:schemeClr val="bg1"/>
              </a:solidFill>
              <a:latin typeface="+mj-lt"/>
              <a:cs typeface="Times New Roman" pitchFamily="18" charset="0"/>
            </a:endParaRPr>
          </a:p>
          <a:p>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Usman</a:t>
            </a:r>
            <a:r>
              <a:rPr lang="en-US" sz="1700" dirty="0" smtClean="0">
                <a:solidFill>
                  <a:schemeClr val="bg1"/>
                </a:solidFill>
                <a:latin typeface="+mj-lt"/>
              </a:rPr>
              <a:t> </a:t>
            </a:r>
            <a:r>
              <a:rPr lang="en-US" sz="1700" dirty="0" err="1" smtClean="0">
                <a:solidFill>
                  <a:schemeClr val="bg1"/>
                </a:solidFill>
                <a:latin typeface="+mj-lt"/>
              </a:rPr>
              <a:t>Ghani</a:t>
            </a:r>
            <a:r>
              <a:rPr lang="en-US" sz="1700" dirty="0" smtClean="0">
                <a:solidFill>
                  <a:schemeClr val="bg1"/>
                </a:solidFill>
                <a:latin typeface="+mj-lt"/>
              </a:rPr>
              <a:t> </a:t>
            </a:r>
            <a:r>
              <a:rPr lang="en-US" sz="1700" baseline="30000" dirty="0" err="1" smtClean="0">
                <a:solidFill>
                  <a:schemeClr val="bg1"/>
                </a:solidFill>
                <a:latin typeface="+mj-lt"/>
              </a:rPr>
              <a:t>ra</a:t>
            </a:r>
            <a:r>
              <a:rPr lang="en-US" sz="1700" dirty="0" smtClean="0">
                <a:solidFill>
                  <a:schemeClr val="bg1"/>
                </a:solidFill>
                <a:latin typeface="+mj-lt"/>
              </a:rPr>
              <a:t> was elected the third </a:t>
            </a:r>
            <a:r>
              <a:rPr lang="en-US" sz="1700" dirty="0" err="1" smtClean="0">
                <a:solidFill>
                  <a:schemeClr val="bg1"/>
                </a:solidFill>
                <a:latin typeface="+mj-lt"/>
              </a:rPr>
              <a:t>Khalifah</a:t>
            </a:r>
            <a:r>
              <a:rPr lang="en-US" sz="1700" dirty="0" smtClean="0">
                <a:solidFill>
                  <a:schemeClr val="bg1"/>
                </a:solidFill>
                <a:latin typeface="+mj-lt"/>
              </a:rPr>
              <a:t> by the council appointed by </a:t>
            </a:r>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Umar</a:t>
            </a:r>
            <a:r>
              <a:rPr lang="en-US" sz="1700" dirty="0" smtClean="0">
                <a:solidFill>
                  <a:schemeClr val="bg1"/>
                </a:solidFill>
                <a:latin typeface="+mj-lt"/>
              </a:rPr>
              <a:t> </a:t>
            </a:r>
            <a:r>
              <a:rPr lang="en-US" sz="1700" baseline="30000" dirty="0" err="1" smtClean="0">
                <a:solidFill>
                  <a:schemeClr val="bg1"/>
                </a:solidFill>
                <a:latin typeface="+mj-lt"/>
              </a:rPr>
              <a:t>ra</a:t>
            </a:r>
            <a:r>
              <a:rPr lang="en-US" sz="1700" dirty="0" smtClean="0">
                <a:solidFill>
                  <a:schemeClr val="bg1"/>
                </a:solidFill>
                <a:latin typeface="+mj-lt"/>
              </a:rPr>
              <a:t> shortly before his death. When </a:t>
            </a:r>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Umar</a:t>
            </a:r>
            <a:r>
              <a:rPr lang="en-US" sz="1700" dirty="0" smtClean="0">
                <a:solidFill>
                  <a:schemeClr val="bg1"/>
                </a:solidFill>
                <a:latin typeface="+mj-lt"/>
              </a:rPr>
              <a:t> </a:t>
            </a:r>
            <a:r>
              <a:rPr lang="en-US" sz="1700" baseline="30000" dirty="0" err="1" smtClean="0">
                <a:solidFill>
                  <a:schemeClr val="bg1"/>
                </a:solidFill>
                <a:latin typeface="+mj-lt"/>
              </a:rPr>
              <a:t>ra</a:t>
            </a:r>
            <a:r>
              <a:rPr lang="en-US" sz="1700" dirty="0" smtClean="0">
                <a:solidFill>
                  <a:schemeClr val="bg1"/>
                </a:solidFill>
                <a:latin typeface="+mj-lt"/>
              </a:rPr>
              <a:t> was on his death bed, he appointed a council to elect the next successor. The Council consisted of:</a:t>
            </a:r>
          </a:p>
          <a:p>
            <a:pPr lvl="0"/>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Abdur</a:t>
            </a:r>
            <a:r>
              <a:rPr lang="en-US" sz="1700" dirty="0" smtClean="0">
                <a:solidFill>
                  <a:schemeClr val="bg1"/>
                </a:solidFill>
                <a:latin typeface="+mj-lt"/>
              </a:rPr>
              <a:t> </a:t>
            </a:r>
            <a:r>
              <a:rPr lang="en-US" sz="1700" dirty="0" err="1" smtClean="0">
                <a:solidFill>
                  <a:schemeClr val="bg1"/>
                </a:solidFill>
                <a:latin typeface="+mj-lt"/>
              </a:rPr>
              <a:t>Rehman</a:t>
            </a:r>
            <a:r>
              <a:rPr lang="en-US" sz="1700" dirty="0" smtClean="0">
                <a:solidFill>
                  <a:schemeClr val="bg1"/>
                </a:solidFill>
                <a:latin typeface="+mj-lt"/>
              </a:rPr>
              <a:t> bin ‘Auf </a:t>
            </a:r>
            <a:r>
              <a:rPr lang="en-US" sz="1700" baseline="30000" dirty="0" err="1" smtClean="0">
                <a:solidFill>
                  <a:schemeClr val="bg1"/>
                </a:solidFill>
                <a:latin typeface="+mj-lt"/>
              </a:rPr>
              <a:t>ra</a:t>
            </a:r>
            <a:endParaRPr lang="en-US" sz="1700" dirty="0" smtClean="0">
              <a:solidFill>
                <a:schemeClr val="bg1"/>
              </a:solidFill>
              <a:latin typeface="+mj-lt"/>
            </a:endParaRPr>
          </a:p>
          <a:p>
            <a:pPr lvl="0"/>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Talha</a:t>
            </a:r>
            <a:r>
              <a:rPr lang="en-US" sz="1700" dirty="0" smtClean="0">
                <a:solidFill>
                  <a:schemeClr val="bg1"/>
                </a:solidFill>
                <a:latin typeface="+mj-lt"/>
              </a:rPr>
              <a:t> </a:t>
            </a:r>
            <a:r>
              <a:rPr lang="en-US" sz="1700" baseline="30000" dirty="0" err="1" smtClean="0">
                <a:solidFill>
                  <a:schemeClr val="bg1"/>
                </a:solidFill>
                <a:latin typeface="+mj-lt"/>
              </a:rPr>
              <a:t>ra</a:t>
            </a:r>
            <a:endParaRPr lang="en-US" sz="1700" dirty="0" smtClean="0">
              <a:solidFill>
                <a:schemeClr val="bg1"/>
              </a:solidFill>
              <a:latin typeface="+mj-lt"/>
            </a:endParaRPr>
          </a:p>
          <a:p>
            <a:pPr lvl="0"/>
            <a:r>
              <a:rPr lang="en-US" sz="1700" dirty="0" err="1" smtClean="0">
                <a:solidFill>
                  <a:schemeClr val="bg1"/>
                </a:solidFill>
                <a:latin typeface="+mj-lt"/>
              </a:rPr>
              <a:t>Hazrat’Ali</a:t>
            </a:r>
            <a:r>
              <a:rPr lang="en-US" sz="1700" dirty="0" smtClean="0">
                <a:solidFill>
                  <a:schemeClr val="bg1"/>
                </a:solidFill>
                <a:latin typeface="+mj-lt"/>
              </a:rPr>
              <a:t> </a:t>
            </a:r>
            <a:r>
              <a:rPr lang="en-US" sz="1700" baseline="30000" dirty="0" err="1" smtClean="0">
                <a:solidFill>
                  <a:schemeClr val="bg1"/>
                </a:solidFill>
                <a:latin typeface="+mj-lt"/>
              </a:rPr>
              <a:t>ra</a:t>
            </a:r>
            <a:endParaRPr lang="en-US" sz="1700" dirty="0" smtClean="0">
              <a:solidFill>
                <a:schemeClr val="bg1"/>
              </a:solidFill>
              <a:latin typeface="+mj-lt"/>
            </a:endParaRPr>
          </a:p>
          <a:p>
            <a:pPr lvl="0"/>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Usman</a:t>
            </a:r>
            <a:r>
              <a:rPr lang="en-US" sz="1700" dirty="0" smtClean="0">
                <a:solidFill>
                  <a:schemeClr val="bg1"/>
                </a:solidFill>
                <a:latin typeface="+mj-lt"/>
              </a:rPr>
              <a:t> </a:t>
            </a:r>
            <a:r>
              <a:rPr lang="en-US" sz="1700" dirty="0" err="1" smtClean="0">
                <a:solidFill>
                  <a:schemeClr val="bg1"/>
                </a:solidFill>
                <a:latin typeface="+mj-lt"/>
              </a:rPr>
              <a:t>Ghani</a:t>
            </a:r>
            <a:r>
              <a:rPr lang="en-US" sz="1700" dirty="0" smtClean="0">
                <a:solidFill>
                  <a:schemeClr val="bg1"/>
                </a:solidFill>
                <a:latin typeface="+mj-lt"/>
              </a:rPr>
              <a:t> </a:t>
            </a:r>
            <a:r>
              <a:rPr lang="en-US" sz="1700" baseline="30000" dirty="0" err="1" smtClean="0">
                <a:solidFill>
                  <a:schemeClr val="bg1"/>
                </a:solidFill>
                <a:latin typeface="+mj-lt"/>
              </a:rPr>
              <a:t>ra</a:t>
            </a:r>
            <a:endParaRPr lang="en-US" sz="1700" dirty="0" smtClean="0">
              <a:solidFill>
                <a:schemeClr val="bg1"/>
              </a:solidFill>
              <a:latin typeface="+mj-lt"/>
            </a:endParaRPr>
          </a:p>
          <a:p>
            <a:pPr lvl="0"/>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Sa’d</a:t>
            </a:r>
            <a:r>
              <a:rPr lang="en-US" sz="1700" dirty="0" smtClean="0">
                <a:solidFill>
                  <a:schemeClr val="bg1"/>
                </a:solidFill>
                <a:latin typeface="+mj-lt"/>
              </a:rPr>
              <a:t> </a:t>
            </a:r>
            <a:r>
              <a:rPr lang="en-US" sz="1700" baseline="30000" dirty="0" err="1" smtClean="0">
                <a:solidFill>
                  <a:schemeClr val="bg1"/>
                </a:solidFill>
                <a:latin typeface="+mj-lt"/>
              </a:rPr>
              <a:t>ra</a:t>
            </a:r>
            <a:endParaRPr lang="en-US" sz="1700" dirty="0" smtClean="0">
              <a:solidFill>
                <a:schemeClr val="bg1"/>
              </a:solidFill>
              <a:latin typeface="+mj-lt"/>
            </a:endParaRPr>
          </a:p>
          <a:p>
            <a:pPr lvl="0"/>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Zubair</a:t>
            </a:r>
            <a:r>
              <a:rPr lang="en-US" sz="1700" dirty="0" smtClean="0">
                <a:solidFill>
                  <a:schemeClr val="bg1"/>
                </a:solidFill>
                <a:latin typeface="+mj-lt"/>
              </a:rPr>
              <a:t> </a:t>
            </a:r>
            <a:r>
              <a:rPr lang="en-US" sz="1700" baseline="30000" dirty="0" err="1" smtClean="0">
                <a:solidFill>
                  <a:schemeClr val="bg1"/>
                </a:solidFill>
                <a:latin typeface="+mj-lt"/>
              </a:rPr>
              <a:t>ra</a:t>
            </a:r>
            <a:endParaRPr lang="en-US" sz="1700" dirty="0" smtClean="0">
              <a:solidFill>
                <a:schemeClr val="bg1"/>
              </a:solidFill>
              <a:latin typeface="+mj-lt"/>
            </a:endParaRPr>
          </a:p>
          <a:p>
            <a:r>
              <a:rPr lang="en-US" sz="1700" dirty="0" smtClean="0">
                <a:solidFill>
                  <a:schemeClr val="bg1"/>
                </a:solidFill>
                <a:latin typeface="+mj-lt"/>
              </a:rPr>
              <a:t>He was, therefore, appointed to seek a common census for the next </a:t>
            </a:r>
            <a:r>
              <a:rPr lang="en-US" sz="1700" dirty="0" err="1" smtClean="0">
                <a:solidFill>
                  <a:schemeClr val="bg1"/>
                </a:solidFill>
                <a:latin typeface="+mj-lt"/>
              </a:rPr>
              <a:t>Khalifah</a:t>
            </a:r>
            <a:r>
              <a:rPr lang="en-US" sz="1700" dirty="0" smtClean="0">
                <a:solidFill>
                  <a:schemeClr val="bg1"/>
                </a:solidFill>
                <a:latin typeface="+mj-lt"/>
              </a:rPr>
              <a:t>. </a:t>
            </a:r>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Abdur</a:t>
            </a:r>
            <a:r>
              <a:rPr lang="en-US" sz="1700" dirty="0" smtClean="0">
                <a:solidFill>
                  <a:schemeClr val="bg1"/>
                </a:solidFill>
                <a:latin typeface="+mj-lt"/>
              </a:rPr>
              <a:t> </a:t>
            </a:r>
            <a:r>
              <a:rPr lang="en-US" sz="1700" dirty="0" err="1" smtClean="0">
                <a:solidFill>
                  <a:schemeClr val="bg1"/>
                </a:solidFill>
                <a:latin typeface="+mj-lt"/>
              </a:rPr>
              <a:t>Rahman</a:t>
            </a:r>
            <a:r>
              <a:rPr lang="en-US" sz="1700" dirty="0" smtClean="0">
                <a:solidFill>
                  <a:schemeClr val="bg1"/>
                </a:solidFill>
                <a:latin typeface="+mj-lt"/>
              </a:rPr>
              <a:t> bin ‘Auf </a:t>
            </a:r>
            <a:r>
              <a:rPr lang="en-US" sz="1700" baseline="30000" dirty="0" err="1" smtClean="0">
                <a:solidFill>
                  <a:schemeClr val="bg1"/>
                </a:solidFill>
                <a:latin typeface="+mj-lt"/>
              </a:rPr>
              <a:t>ra</a:t>
            </a:r>
            <a:r>
              <a:rPr lang="en-US" sz="1700" dirty="0" smtClean="0">
                <a:solidFill>
                  <a:schemeClr val="bg1"/>
                </a:solidFill>
                <a:latin typeface="+mj-lt"/>
              </a:rPr>
              <a:t> took the opinions of the Council members and other prominent Muslims and the majority votes were in favor of </a:t>
            </a:r>
            <a:r>
              <a:rPr lang="en-US" sz="1700" dirty="0" err="1" smtClean="0">
                <a:solidFill>
                  <a:schemeClr val="bg1"/>
                </a:solidFill>
                <a:latin typeface="+mj-lt"/>
              </a:rPr>
              <a:t>Hazrat</a:t>
            </a:r>
            <a:r>
              <a:rPr lang="en-US" sz="1700" dirty="0" smtClean="0">
                <a:solidFill>
                  <a:schemeClr val="bg1"/>
                </a:solidFill>
                <a:latin typeface="+mj-lt"/>
              </a:rPr>
              <a:t> ‘</a:t>
            </a:r>
            <a:r>
              <a:rPr lang="en-US" sz="1700" dirty="0" err="1" smtClean="0">
                <a:solidFill>
                  <a:schemeClr val="bg1"/>
                </a:solidFill>
                <a:latin typeface="+mj-lt"/>
              </a:rPr>
              <a:t>Usman</a:t>
            </a:r>
            <a:r>
              <a:rPr lang="en-US" sz="1700" dirty="0" smtClean="0">
                <a:solidFill>
                  <a:schemeClr val="bg1"/>
                </a:solidFill>
                <a:latin typeface="+mj-lt"/>
              </a:rPr>
              <a:t> </a:t>
            </a:r>
            <a:r>
              <a:rPr lang="en-US" sz="1700" dirty="0" err="1" smtClean="0">
                <a:solidFill>
                  <a:schemeClr val="bg1"/>
                </a:solidFill>
                <a:latin typeface="+mj-lt"/>
              </a:rPr>
              <a:t>Ghani</a:t>
            </a:r>
            <a:r>
              <a:rPr lang="en-US" sz="1700" dirty="0" smtClean="0">
                <a:solidFill>
                  <a:schemeClr val="bg1"/>
                </a:solidFill>
                <a:latin typeface="+mj-lt"/>
              </a:rPr>
              <a:t> </a:t>
            </a:r>
            <a:r>
              <a:rPr lang="en-US" sz="1700" baseline="30000" dirty="0" err="1" smtClean="0">
                <a:solidFill>
                  <a:schemeClr val="bg1"/>
                </a:solidFill>
                <a:latin typeface="+mj-lt"/>
              </a:rPr>
              <a:t>ra</a:t>
            </a:r>
            <a:r>
              <a:rPr lang="en-US" sz="1700" dirty="0" smtClean="0">
                <a:solidFill>
                  <a:schemeClr val="bg1"/>
                </a:solidFill>
                <a:latin typeface="+mj-lt"/>
              </a:rPr>
              <a:t> . He was, therefore, declared as the elected </a:t>
            </a:r>
            <a:r>
              <a:rPr lang="en-US" sz="1700" dirty="0" err="1" smtClean="0">
                <a:solidFill>
                  <a:schemeClr val="bg1"/>
                </a:solidFill>
                <a:latin typeface="+mj-lt"/>
              </a:rPr>
              <a:t>Khalifah</a:t>
            </a:r>
            <a:r>
              <a:rPr lang="en-US" sz="1700" dirty="0" smtClean="0">
                <a:solidFill>
                  <a:schemeClr val="bg1"/>
                </a:solidFill>
                <a:latin typeface="+mj-lt"/>
              </a:rPr>
              <a:t> and everyone took the oath of allegiance at his hands.</a:t>
            </a:r>
          </a:p>
          <a:p>
            <a:pPr algn="just">
              <a:buClr>
                <a:schemeClr val="bg1"/>
              </a:buClr>
              <a:buNone/>
            </a:pPr>
            <a:endParaRPr lang="en-US" sz="1800" dirty="0" smtClean="0">
              <a:solidFill>
                <a:schemeClr val="bg1"/>
              </a:solidFill>
              <a:latin typeface="Times New Roman" pitchFamily="18" charset="0"/>
              <a:cs typeface="Times New Roman" pitchFamily="18" charset="0"/>
            </a:endParaRPr>
          </a:p>
          <a:p>
            <a:pPr algn="just">
              <a:buClr>
                <a:schemeClr val="bg1"/>
              </a:buClr>
              <a:buFont typeface="Wingdings" pitchFamily="2" charset="2"/>
              <a:buChar char="Ø"/>
            </a:pPr>
            <a:endParaRPr lang="en-US" sz="1800" dirty="0" smtClean="0">
              <a:solidFill>
                <a:schemeClr val="bg1"/>
              </a:solidFill>
              <a:latin typeface="Times New Roman" pitchFamily="18" charset="0"/>
              <a:cs typeface="Times New Roman" pitchFamily="18" charset="0"/>
            </a:endParaRPr>
          </a:p>
        </p:txBody>
      </p:sp>
    </p:spTree>
  </p:cSld>
  <p:clrMapOvr>
    <a:masterClrMapping/>
  </p:clrMapOvr>
  <p:transition spd="slow">
    <p:strips dir="rd"/>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20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20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20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20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20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20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20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fade">
                                      <p:cBhvr>
                                        <p:cTn id="52"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1123</Words>
  <Application>Microsoft Office PowerPoint</Application>
  <PresentationFormat>On-screen Show (4:3)</PresentationFormat>
  <Paragraphs>61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Period of khilafat-e-Rashida</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chief</dc:creator>
  <cp:lastModifiedBy>Dr. Sumbul</cp:lastModifiedBy>
  <cp:revision>44</cp:revision>
  <dcterms:created xsi:type="dcterms:W3CDTF">2013-04-10T11:52:49Z</dcterms:created>
  <dcterms:modified xsi:type="dcterms:W3CDTF">2015-12-02T08:22:28Z</dcterms:modified>
</cp:coreProperties>
</file>