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5" r:id="rId9"/>
    <p:sldId id="266" r:id="rId10"/>
    <p:sldId id="268" r:id="rId11"/>
    <p:sldId id="269" r:id="rId12"/>
    <p:sldId id="270" r:id="rId13"/>
    <p:sldId id="271" r:id="rId14"/>
    <p:sldId id="272"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03B2D667-0157-423F-9DA4-2D090A366546}" type="datetimeFigureOut">
              <a:rPr lang="en-US" smtClean="0"/>
              <a:pPr/>
              <a:t>2/8/2020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2DBB2F89-289A-425D-A3E3-64AD4946905A}"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B2D667-0157-423F-9DA4-2D090A366546}" type="datetimeFigureOut">
              <a:rPr lang="en-US" smtClean="0"/>
              <a:pPr/>
              <a:t>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B2F89-289A-425D-A3E3-64AD494690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B2D667-0157-423F-9DA4-2D090A366546}" type="datetimeFigureOut">
              <a:rPr lang="en-US" smtClean="0"/>
              <a:pPr/>
              <a:t>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B2F89-289A-425D-A3E3-64AD494690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B2D667-0157-423F-9DA4-2D090A366546}" type="datetimeFigureOut">
              <a:rPr lang="en-US" smtClean="0"/>
              <a:pPr/>
              <a:t>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B2F89-289A-425D-A3E3-64AD4946905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3B2D667-0157-423F-9DA4-2D090A366546}" type="datetimeFigureOut">
              <a:rPr lang="en-US" smtClean="0"/>
              <a:pPr/>
              <a:t>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2DBB2F89-289A-425D-A3E3-64AD4946905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3B2D667-0157-423F-9DA4-2D090A366546}" type="datetimeFigureOut">
              <a:rPr lang="en-US" smtClean="0"/>
              <a:pPr/>
              <a:t>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BB2F89-289A-425D-A3E3-64AD4946905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3B2D667-0157-423F-9DA4-2D090A366546}" type="datetimeFigureOut">
              <a:rPr lang="en-US" smtClean="0"/>
              <a:pPr/>
              <a:t>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BB2F89-289A-425D-A3E3-64AD4946905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3B2D667-0157-423F-9DA4-2D090A366546}" type="datetimeFigureOut">
              <a:rPr lang="en-US" smtClean="0"/>
              <a:pPr/>
              <a:t>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BB2F89-289A-425D-A3E3-64AD4946905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B2D667-0157-423F-9DA4-2D090A366546}" type="datetimeFigureOut">
              <a:rPr lang="en-US" smtClean="0"/>
              <a:pPr/>
              <a:t>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BB2F89-289A-425D-A3E3-64AD494690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3B2D667-0157-423F-9DA4-2D090A366546}" type="datetimeFigureOut">
              <a:rPr lang="en-US" smtClean="0"/>
              <a:pPr/>
              <a:t>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BB2F89-289A-425D-A3E3-64AD4946905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3B2D667-0157-423F-9DA4-2D090A366546}" type="datetimeFigureOut">
              <a:rPr lang="en-US" smtClean="0"/>
              <a:pPr/>
              <a:t>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BB2F89-289A-425D-A3E3-64AD4946905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03B2D667-0157-423F-9DA4-2D090A366546}" type="datetimeFigureOut">
              <a:rPr lang="en-US" smtClean="0"/>
              <a:pPr/>
              <a:t>2/8/2020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2DBB2F89-289A-425D-A3E3-64AD4946905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7762"/>
          </a:xfrm>
        </p:spPr>
        <p:txBody>
          <a:bodyPr>
            <a:normAutofit/>
          </a:bodyPr>
          <a:lstStyle/>
          <a:p>
            <a:r>
              <a:rPr lang="en-US" dirty="0" smtClean="0">
                <a:solidFill>
                  <a:schemeClr val="accent4">
                    <a:lumMod val="20000"/>
                    <a:lumOff val="80000"/>
                  </a:schemeClr>
                </a:solidFill>
              </a:rPr>
              <a:t>SOURCES OF SHARIAH, QURAN, HADITH, IJMA, IJTEHAD &amp; QIYAS </a:t>
            </a:r>
            <a:endParaRPr lang="en-US" dirty="0">
              <a:solidFill>
                <a:schemeClr val="accent4">
                  <a:lumMod val="20000"/>
                  <a:lumOff val="80000"/>
                </a:schemeClr>
              </a:solidFill>
            </a:endParaRPr>
          </a:p>
        </p:txBody>
      </p:sp>
    </p:spTree>
  </p:cSld>
  <p:clrMapOvr>
    <a:masterClrMapping/>
  </p:clrMapOvr>
  <p:transition>
    <p:dissolve/>
    <p:sndAc>
      <p:stSnd>
        <p:snd r:embed="rId2" name="drumroll.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CAN PERFORM IJMA</a:t>
            </a:r>
            <a:endParaRPr lang="en-US" dirty="0"/>
          </a:p>
        </p:txBody>
      </p:sp>
      <p:sp>
        <p:nvSpPr>
          <p:cNvPr id="3" name="Content Placeholder 2"/>
          <p:cNvSpPr>
            <a:spLocks noGrp="1"/>
          </p:cNvSpPr>
          <p:nvPr>
            <p:ph idx="1"/>
          </p:nvPr>
        </p:nvSpPr>
        <p:spPr>
          <a:xfrm>
            <a:off x="0" y="1219200"/>
            <a:ext cx="9144000" cy="5638800"/>
          </a:xfrm>
        </p:spPr>
        <p:txBody>
          <a:bodyPr>
            <a:normAutofit fontScale="77500" lnSpcReduction="20000"/>
          </a:bodyPr>
          <a:lstStyle/>
          <a:p>
            <a:pPr>
              <a:buNone/>
            </a:pPr>
            <a:r>
              <a:rPr lang="en-US" dirty="0" smtClean="0"/>
              <a:t>Only Muslim </a:t>
            </a:r>
            <a:r>
              <a:rPr lang="en-US" dirty="0" err="1" smtClean="0"/>
              <a:t>Mujtahids</a:t>
            </a:r>
            <a:r>
              <a:rPr lang="en-US" dirty="0" smtClean="0"/>
              <a:t> or jurists can perform </a:t>
            </a:r>
            <a:r>
              <a:rPr lang="en-US" dirty="0" err="1" smtClean="0"/>
              <a:t>Ijma</a:t>
            </a:r>
            <a:r>
              <a:rPr lang="en-US" dirty="0" smtClean="0"/>
              <a:t>. He must possess the following qualifications.</a:t>
            </a:r>
          </a:p>
          <a:p>
            <a:pPr>
              <a:buNone/>
            </a:pPr>
            <a:r>
              <a:rPr lang="en-US" dirty="0" smtClean="0"/>
              <a:t>(</a:t>
            </a:r>
            <a:r>
              <a:rPr lang="en-US" dirty="0" err="1" smtClean="0"/>
              <a:t>i</a:t>
            </a:r>
            <a:r>
              <a:rPr lang="en-US" dirty="0" smtClean="0"/>
              <a:t>) Scholar of Quran and </a:t>
            </a:r>
            <a:r>
              <a:rPr lang="en-US" dirty="0" err="1" smtClean="0"/>
              <a:t>Sunnah</a:t>
            </a:r>
            <a:endParaRPr lang="en-US" dirty="0" smtClean="0"/>
          </a:p>
          <a:p>
            <a:pPr>
              <a:buNone/>
            </a:pPr>
            <a:r>
              <a:rPr lang="en-US" dirty="0" smtClean="0"/>
              <a:t>(ii) Knows </a:t>
            </a:r>
            <a:r>
              <a:rPr lang="en-US" dirty="0" err="1" smtClean="0"/>
              <a:t>Qiyas</a:t>
            </a:r>
            <a:endParaRPr lang="en-US" dirty="0" smtClean="0"/>
          </a:p>
          <a:p>
            <a:pPr>
              <a:buNone/>
            </a:pPr>
            <a:r>
              <a:rPr lang="en-US" dirty="0" smtClean="0"/>
              <a:t>(iii) Expert of Arabic language</a:t>
            </a:r>
          </a:p>
          <a:p>
            <a:pPr>
              <a:buNone/>
            </a:pPr>
            <a:r>
              <a:rPr lang="en-US" dirty="0" smtClean="0"/>
              <a:t>(iv) Impartial thinking</a:t>
            </a:r>
          </a:p>
          <a:p>
            <a:pPr>
              <a:buNone/>
            </a:pPr>
            <a:r>
              <a:rPr lang="en-US" dirty="0" smtClean="0"/>
              <a:t>(v) Well versed with up to date knowledge</a:t>
            </a:r>
          </a:p>
          <a:p>
            <a:pPr>
              <a:buNone/>
            </a:pPr>
            <a:r>
              <a:rPr lang="en-US" dirty="0" smtClean="0"/>
              <a:t>(vi) Knows the principal of </a:t>
            </a:r>
            <a:r>
              <a:rPr lang="en-US" dirty="0" err="1" smtClean="0"/>
              <a:t>Naskh</a:t>
            </a:r>
            <a:endParaRPr lang="en-US" dirty="0" smtClean="0"/>
          </a:p>
          <a:p>
            <a:pPr>
              <a:buNone/>
            </a:pPr>
            <a:r>
              <a:rPr lang="en-US" dirty="0" smtClean="0"/>
              <a:t>(vii) Conversant with the science of </a:t>
            </a:r>
            <a:r>
              <a:rPr lang="en-US" dirty="0" err="1" smtClean="0"/>
              <a:t>usul</a:t>
            </a:r>
            <a:r>
              <a:rPr lang="en-US" dirty="0" smtClean="0"/>
              <a:t> and faro</a:t>
            </a:r>
          </a:p>
          <a:p>
            <a:pPr>
              <a:buNone/>
            </a:pPr>
            <a:r>
              <a:rPr lang="en-US" dirty="0" smtClean="0"/>
              <a:t>(viii) Competent to expound law</a:t>
            </a:r>
          </a:p>
          <a:p>
            <a:pPr>
              <a:buNone/>
            </a:pPr>
            <a:r>
              <a:rPr lang="en-US" dirty="0" smtClean="0"/>
              <a:t>we  can say, that </a:t>
            </a:r>
            <a:r>
              <a:rPr lang="en-US" dirty="0" err="1" smtClean="0"/>
              <a:t>Ijma</a:t>
            </a:r>
            <a:r>
              <a:rPr lang="en-US" dirty="0" smtClean="0"/>
              <a:t> is an essential and characteristic principal of Sunni Jurisprudence, one upon which the Muhammadan Community acted as soon as they were left to their own resources. It may be constituted by decision expressed in words or by practice of the jurists. The number of jurists participating in </a:t>
            </a:r>
            <a:r>
              <a:rPr lang="en-US" dirty="0" err="1" smtClean="0"/>
              <a:t>Ijma</a:t>
            </a:r>
            <a:r>
              <a:rPr lang="en-US" dirty="0" smtClean="0"/>
              <a:t> need not be large and </a:t>
            </a:r>
            <a:r>
              <a:rPr lang="en-US" dirty="0" err="1" smtClean="0"/>
              <a:t>Ijma</a:t>
            </a:r>
            <a:r>
              <a:rPr lang="en-US" dirty="0" smtClean="0"/>
              <a:t> of one age may be reversed by subsequent </a:t>
            </a:r>
            <a:r>
              <a:rPr lang="en-US" dirty="0" err="1" smtClean="0"/>
              <a:t>Ijma</a:t>
            </a:r>
            <a:r>
              <a:rPr lang="en-US" dirty="0" smtClean="0"/>
              <a:t> of the same age.</a:t>
            </a:r>
            <a:endParaRPr lang="en-US" dirty="0"/>
          </a:p>
        </p:txBody>
      </p:sp>
    </p:spTree>
  </p:cSld>
  <p:clrMapOvr>
    <a:masterClrMapping/>
  </p:clrMapOvr>
  <p:transition>
    <p:cut/>
    <p:sndAc>
      <p:stSnd>
        <p:snd r:embed="rId2" name="chimes.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IJTEHAD</a:t>
            </a:r>
            <a:endParaRPr lang="en-US" dirty="0"/>
          </a:p>
        </p:txBody>
      </p:sp>
      <p:sp>
        <p:nvSpPr>
          <p:cNvPr id="3" name="Content Placeholder 2"/>
          <p:cNvSpPr>
            <a:spLocks noGrp="1"/>
          </p:cNvSpPr>
          <p:nvPr>
            <p:ph idx="1"/>
          </p:nvPr>
        </p:nvSpPr>
        <p:spPr>
          <a:xfrm>
            <a:off x="0" y="1295400"/>
            <a:ext cx="9144000" cy="5562600"/>
          </a:xfrm>
        </p:spPr>
        <p:txBody>
          <a:bodyPr>
            <a:normAutofit fontScale="92500" lnSpcReduction="20000"/>
          </a:bodyPr>
          <a:lstStyle/>
          <a:p>
            <a:r>
              <a:rPr lang="en-US" dirty="0" err="1" smtClean="0"/>
              <a:t>Ijtehad</a:t>
            </a:r>
            <a:r>
              <a:rPr lang="en-US" dirty="0" smtClean="0"/>
              <a:t> word  comes from the Arabic Root Verb ''</a:t>
            </a:r>
            <a:r>
              <a:rPr lang="en-US" dirty="0" err="1" smtClean="0"/>
              <a:t>Jahada</a:t>
            </a:r>
            <a:r>
              <a:rPr lang="en-US" dirty="0" smtClean="0"/>
              <a:t> '' meaning exerting effort. In general when effort is applied to a text, it is </a:t>
            </a:r>
            <a:r>
              <a:rPr lang="en-US" dirty="0" err="1" smtClean="0"/>
              <a:t>Ijtihad</a:t>
            </a:r>
            <a:r>
              <a:rPr lang="en-US" dirty="0" smtClean="0"/>
              <a:t>. When applied in the Islamic context it usually means the attempt of Muslim scholars to interpret the Sacred Texts, The Quran and </a:t>
            </a:r>
            <a:r>
              <a:rPr lang="en-US" dirty="0" err="1" smtClean="0"/>
              <a:t>Sunnah.During</a:t>
            </a:r>
            <a:r>
              <a:rPr lang="en-US" dirty="0" smtClean="0"/>
              <a:t> the life of the Prophet, he got the divine message from God, and his life itself is an attempt to concretely apply what the text means. It is of course in a metaphorical sense. There was not much gap between the message and the meaning. When he died the question as to the meaning of texts arose. Each human being see things differently, so differences get resolved through discourse. Al-</a:t>
            </a:r>
            <a:r>
              <a:rPr lang="en-US" dirty="0" err="1" smtClean="0"/>
              <a:t>Iftilah</a:t>
            </a:r>
            <a:r>
              <a:rPr lang="en-US" dirty="0" smtClean="0"/>
              <a:t> or divergence of opinion occurs among scholars. If there was only one interpretation, there would result a dictatorship, Dogmatism, monism. So divergence is a mercy from God.</a:t>
            </a:r>
            <a:endParaRPr lang="en-US" dirty="0"/>
          </a:p>
        </p:txBody>
      </p:sp>
    </p:spTree>
  </p:cSld>
  <p:clrMapOvr>
    <a:masterClrMapping/>
  </p:clrMapOvr>
  <p:transition>
    <p:wipe dir="r"/>
    <p:sndAc>
      <p:stSnd>
        <p:snd r:embed="rId2" name="chimes.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endParaRPr lang="en-US" dirty="0"/>
          </a:p>
        </p:txBody>
      </p:sp>
      <p:sp>
        <p:nvSpPr>
          <p:cNvPr id="3" name="Content Placeholder 2"/>
          <p:cNvSpPr>
            <a:spLocks noGrp="1"/>
          </p:cNvSpPr>
          <p:nvPr>
            <p:ph idx="1"/>
          </p:nvPr>
        </p:nvSpPr>
        <p:spPr>
          <a:xfrm>
            <a:off x="0" y="1219200"/>
            <a:ext cx="9144000" cy="5638800"/>
          </a:xfrm>
        </p:spPr>
        <p:txBody>
          <a:bodyPr>
            <a:normAutofit fontScale="85000" lnSpcReduction="10000"/>
          </a:bodyPr>
          <a:lstStyle/>
          <a:p>
            <a:r>
              <a:rPr lang="en-US" dirty="0" smtClean="0"/>
              <a:t> It gives room for human beings to interpret the Quran and adapt, and apply to different situations, various problems, and questions as they come </a:t>
            </a:r>
            <a:r>
              <a:rPr lang="en-US" dirty="0" err="1" smtClean="0"/>
              <a:t>up.It</a:t>
            </a:r>
            <a:r>
              <a:rPr lang="en-US" dirty="0" smtClean="0"/>
              <a:t> occurred right away. When people started reading the verses, this itself was interpretation by that individual. Reading is interpretation. At the time of Ali there were already different interpretations regarding the meanings and sources of texts. E.g. : </a:t>
            </a:r>
            <a:r>
              <a:rPr lang="en-US" dirty="0" err="1" smtClean="0"/>
              <a:t>Khrajites</a:t>
            </a:r>
            <a:r>
              <a:rPr lang="en-US" dirty="0" smtClean="0"/>
              <a:t>, Followers of Ali, </a:t>
            </a:r>
            <a:r>
              <a:rPr lang="en-US" dirty="0" err="1" smtClean="0"/>
              <a:t>Umayyads</a:t>
            </a:r>
            <a:r>
              <a:rPr lang="en-US" dirty="0" smtClean="0"/>
              <a:t>. Controversy as to the meaning of </a:t>
            </a:r>
            <a:r>
              <a:rPr lang="en-US" dirty="0" err="1" smtClean="0"/>
              <a:t>suras</a:t>
            </a:r>
            <a:r>
              <a:rPr lang="en-US" dirty="0" smtClean="0"/>
              <a:t> led to political differences. This led to a great deal of political conflicts. The sacred Texts are complex. It requires a certain amount of knowledge of the Arabic language, life of the Prophet, and knowledge of previous interpretations. So to be a true </a:t>
            </a:r>
            <a:r>
              <a:rPr lang="en-US" dirty="0" err="1" smtClean="0"/>
              <a:t>Mujtahid</a:t>
            </a:r>
            <a:r>
              <a:rPr lang="en-US" dirty="0" smtClean="0"/>
              <a:t>, you have to have previous knowledge. Because of the difficulty involved some people said the door of </a:t>
            </a:r>
            <a:r>
              <a:rPr lang="en-US" dirty="0" err="1" smtClean="0"/>
              <a:t>Ijtihad</a:t>
            </a:r>
            <a:r>
              <a:rPr lang="en-US" dirty="0" smtClean="0"/>
              <a:t> it closed. But in reality it is occurring all the time all over the Muslim world.</a:t>
            </a:r>
            <a:endParaRPr lang="en-US" dirty="0"/>
          </a:p>
        </p:txBody>
      </p:sp>
    </p:spTree>
  </p:cSld>
  <p:clrMapOvr>
    <a:masterClrMapping/>
  </p:clrMapOvr>
  <p:transition>
    <p:sndAc>
      <p:stSnd>
        <p:snd r:embed="rId2" name="chimes.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can </a:t>
            </a:r>
            <a:r>
              <a:rPr lang="en-US" dirty="0" err="1" smtClean="0"/>
              <a:t>Ijtehad</a:t>
            </a:r>
            <a:r>
              <a:rPr lang="en-US" dirty="0" smtClean="0"/>
              <a:t>??</a:t>
            </a:r>
            <a:endParaRPr lang="en-US" dirty="0"/>
          </a:p>
        </p:txBody>
      </p:sp>
      <p:sp>
        <p:nvSpPr>
          <p:cNvPr id="3" name="Content Placeholder 2"/>
          <p:cNvSpPr>
            <a:spLocks noGrp="1"/>
          </p:cNvSpPr>
          <p:nvPr>
            <p:ph idx="1"/>
          </p:nvPr>
        </p:nvSpPr>
        <p:spPr>
          <a:xfrm>
            <a:off x="0" y="1371600"/>
            <a:ext cx="9144000" cy="5486400"/>
          </a:xfrm>
        </p:spPr>
        <p:txBody>
          <a:bodyPr/>
          <a:lstStyle/>
          <a:p>
            <a:pPr>
              <a:buNone/>
            </a:pPr>
            <a:r>
              <a:rPr lang="en-US" dirty="0" smtClean="0"/>
              <a:t>1. Knowledgeable in the field of religion,</a:t>
            </a:r>
          </a:p>
          <a:p>
            <a:pPr>
              <a:buNone/>
            </a:pPr>
            <a:r>
              <a:rPr lang="en-US" dirty="0" smtClean="0"/>
              <a:t> 2. Knowledge of Arabic Language</a:t>
            </a:r>
          </a:p>
          <a:p>
            <a:pPr>
              <a:buNone/>
            </a:pPr>
            <a:r>
              <a:rPr lang="en-US" dirty="0" smtClean="0"/>
              <a:t> 3. Familiarity with previous interpretations.</a:t>
            </a:r>
          </a:p>
          <a:p>
            <a:pPr>
              <a:buNone/>
            </a:pPr>
            <a:r>
              <a:rPr lang="en-US" dirty="0" smtClean="0"/>
              <a:t> 4. Knowledge of life of the Prophet</a:t>
            </a:r>
            <a:endParaRPr lang="en-US" dirty="0"/>
          </a:p>
        </p:txBody>
      </p:sp>
    </p:spTree>
  </p:cSld>
  <p:clrMapOvr>
    <a:masterClrMapping/>
  </p:clrMapOvr>
  <p:transition>
    <p:dissolve/>
    <p:sndAc>
      <p:stSnd>
        <p:snd r:embed="rId2" name="chimes.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QIYAS</a:t>
            </a:r>
            <a:endParaRPr lang="en-US" dirty="0"/>
          </a:p>
        </p:txBody>
      </p:sp>
      <p:sp>
        <p:nvSpPr>
          <p:cNvPr id="3" name="Content Placeholder 2"/>
          <p:cNvSpPr>
            <a:spLocks noGrp="1"/>
          </p:cNvSpPr>
          <p:nvPr>
            <p:ph idx="1"/>
          </p:nvPr>
        </p:nvSpPr>
        <p:spPr>
          <a:xfrm>
            <a:off x="0" y="1143000"/>
            <a:ext cx="9144000" cy="5715000"/>
          </a:xfrm>
        </p:spPr>
        <p:txBody>
          <a:bodyPr>
            <a:normAutofit fontScale="85000" lnSpcReduction="20000"/>
          </a:bodyPr>
          <a:lstStyle/>
          <a:p>
            <a:pPr>
              <a:buNone/>
            </a:pPr>
            <a:r>
              <a:rPr lang="en-US" dirty="0" smtClean="0"/>
              <a:t>The best definition for </a:t>
            </a:r>
            <a:r>
              <a:rPr lang="en-US" dirty="0" err="1" smtClean="0"/>
              <a:t>Qiyas</a:t>
            </a:r>
            <a:r>
              <a:rPr lang="en-US" dirty="0" smtClean="0"/>
              <a:t> is, " To establish and obtain a decision, a rule and judgment for a case due to a certain cause just because of the existence of the similar cause, rule and judgment in an other particular case." </a:t>
            </a:r>
          </a:p>
          <a:p>
            <a:pPr>
              <a:buNone/>
            </a:pPr>
            <a:r>
              <a:rPr lang="en-US" dirty="0" smtClean="0"/>
              <a:t>The need for </a:t>
            </a:r>
            <a:r>
              <a:rPr lang="en-US" dirty="0" err="1" smtClean="0"/>
              <a:t>qiyas</a:t>
            </a:r>
            <a:r>
              <a:rPr lang="en-US" dirty="0" smtClean="0"/>
              <a:t> developed soon after the death of Muhammad, when the expanding Islamic state came in contact with societies and situations beyond the scope of the </a:t>
            </a:r>
            <a:r>
              <a:rPr lang="en-US" dirty="0" err="1" smtClean="0"/>
              <a:t>Qur?an</a:t>
            </a:r>
            <a:r>
              <a:rPr lang="en-US" dirty="0" smtClean="0"/>
              <a:t> and the </a:t>
            </a:r>
            <a:r>
              <a:rPr lang="en-US" dirty="0" err="1" smtClean="0"/>
              <a:t>Sunnah</a:t>
            </a:r>
            <a:r>
              <a:rPr lang="en-US" dirty="0" smtClean="0"/>
              <a:t>. In some cases </a:t>
            </a:r>
            <a:r>
              <a:rPr lang="en-US" dirty="0" err="1" smtClean="0"/>
              <a:t>ijma</a:t>
            </a:r>
            <a:r>
              <a:rPr lang="en-US" dirty="0" smtClean="0"/>
              <a:t>? legitimized a solution or resolved a problem. Very often, however, </a:t>
            </a:r>
            <a:r>
              <a:rPr lang="en-US" dirty="0" err="1" smtClean="0"/>
              <a:t>qiyas</a:t>
            </a:r>
            <a:r>
              <a:rPr lang="en-US" dirty="0" smtClean="0"/>
              <a:t> was used to deduce new beliefs and practices on the basis of analogy with past practices and beliefs.</a:t>
            </a:r>
          </a:p>
          <a:p>
            <a:endParaRPr lang="en-US" dirty="0" smtClean="0"/>
          </a:p>
          <a:p>
            <a:pPr>
              <a:buNone/>
            </a:pPr>
            <a:r>
              <a:rPr lang="en-US" dirty="0" smtClean="0"/>
              <a:t>Muslim scholars consider </a:t>
            </a:r>
            <a:r>
              <a:rPr lang="en-US" dirty="0" err="1" smtClean="0"/>
              <a:t>qiyas</a:t>
            </a:r>
            <a:r>
              <a:rPr lang="en-US" dirty="0" smtClean="0"/>
              <a:t> a specific variant of the general concept of </a:t>
            </a:r>
            <a:r>
              <a:rPr lang="en-US" dirty="0" err="1" smtClean="0"/>
              <a:t>ijtihad</a:t>
            </a:r>
            <a:r>
              <a:rPr lang="en-US" dirty="0" smtClean="0"/>
              <a:t>, which is original interpretation and thought. It is also related to </a:t>
            </a:r>
            <a:r>
              <a:rPr lang="en-US" dirty="0" err="1" smtClean="0"/>
              <a:t>ra?y</a:t>
            </a:r>
            <a:r>
              <a:rPr lang="en-US" dirty="0" smtClean="0"/>
              <a:t>, personal thought and opinion, a forerunner of </a:t>
            </a:r>
            <a:r>
              <a:rPr lang="en-US" dirty="0" err="1" smtClean="0"/>
              <a:t>qiyas</a:t>
            </a:r>
            <a:r>
              <a:rPr lang="en-US" dirty="0" smtClean="0"/>
              <a:t> criticized by traditional authorities as too arbitrary.</a:t>
            </a:r>
            <a:endParaRPr lang="en-US" dirty="0"/>
          </a:p>
        </p:txBody>
      </p:sp>
    </p:spTree>
  </p:cSld>
  <p:clrMapOvr>
    <a:masterClrMapping/>
  </p:clrMapOvr>
  <p:transition>
    <p:dissolve/>
    <p:sndAc>
      <p:stSnd>
        <p:snd r:embed="rId2" name="chimes.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745162"/>
          </a:xfrm>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ransition>
    <p:sndAc>
      <p:stSnd>
        <p:snd r:embed="rId2" name="explode.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SHARIAH</a:t>
            </a:r>
            <a:endParaRPr lang="en-US" dirty="0"/>
          </a:p>
        </p:txBody>
      </p:sp>
      <p:sp>
        <p:nvSpPr>
          <p:cNvPr id="3" name="Content Placeholder 2"/>
          <p:cNvSpPr>
            <a:spLocks noGrp="1"/>
          </p:cNvSpPr>
          <p:nvPr>
            <p:ph idx="1"/>
          </p:nvPr>
        </p:nvSpPr>
        <p:spPr>
          <a:xfrm>
            <a:off x="0" y="1219200"/>
            <a:ext cx="9144000" cy="5638800"/>
          </a:xfrm>
        </p:spPr>
        <p:txBody>
          <a:bodyPr>
            <a:normAutofit fontScale="92500"/>
          </a:bodyPr>
          <a:lstStyle/>
          <a:p>
            <a:pPr>
              <a:buNone/>
            </a:pPr>
            <a:r>
              <a:rPr lang="en-US" dirty="0" err="1" smtClean="0"/>
              <a:t>Sharia</a:t>
            </a:r>
            <a:r>
              <a:rPr lang="en-US" dirty="0" smtClean="0"/>
              <a:t> law is the body of Islamic law. The term means "way" or "path"; it is the legal framework within which the public and some private aspects of life are regulated for those living in a legal system based on Islam.</a:t>
            </a:r>
          </a:p>
          <a:p>
            <a:endParaRPr lang="en-US" dirty="0" smtClean="0"/>
          </a:p>
          <a:p>
            <a:pPr>
              <a:buNone/>
            </a:pPr>
            <a:r>
              <a:rPr lang="en-US" dirty="0" err="1" smtClean="0"/>
              <a:t>Shariah</a:t>
            </a:r>
            <a:r>
              <a:rPr lang="en-US" dirty="0" smtClean="0"/>
              <a:t> deals with all aspects of day-to-day life, including politics, economics, banking, business law, contract law, sexuality, and social issues.</a:t>
            </a:r>
          </a:p>
          <a:p>
            <a:endParaRPr lang="en-US" dirty="0" smtClean="0"/>
          </a:p>
          <a:p>
            <a:pPr>
              <a:buNone/>
            </a:pPr>
            <a:r>
              <a:rPr lang="en-US" dirty="0" smtClean="0"/>
              <a:t>There is not a strictly codified uniform set of laws that can be called </a:t>
            </a:r>
            <a:r>
              <a:rPr lang="en-US" dirty="0" err="1" smtClean="0"/>
              <a:t>Sharia</a:t>
            </a:r>
            <a:r>
              <a:rPr lang="en-US" dirty="0" smtClean="0"/>
              <a:t>. It is more like a system of several laws, based on the Qur'an, </a:t>
            </a:r>
            <a:r>
              <a:rPr lang="en-US" dirty="0" err="1" smtClean="0"/>
              <a:t>Hadith</a:t>
            </a:r>
            <a:r>
              <a:rPr lang="en-US" dirty="0" smtClean="0"/>
              <a:t> and centuries of debate, interpretation and precedent</a:t>
            </a:r>
          </a:p>
          <a:p>
            <a:endParaRPr lang="en-US" sz="2600" dirty="0"/>
          </a:p>
        </p:txBody>
      </p:sp>
    </p:spTree>
  </p:cSld>
  <p:clrMapOvr>
    <a:masterClrMapping/>
  </p:clrMapOvr>
  <p:transition>
    <p:wipe dir="d"/>
    <p:sndAc>
      <p:stSnd>
        <p:snd r:embed="rId2" name="chimes.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Sections of </a:t>
            </a:r>
            <a:r>
              <a:rPr lang="en-US" dirty="0" err="1" smtClean="0"/>
              <a:t>Shariah</a:t>
            </a:r>
            <a:endParaRPr lang="en-US" dirty="0"/>
          </a:p>
        </p:txBody>
      </p:sp>
      <p:sp>
        <p:nvSpPr>
          <p:cNvPr id="3" name="Content Placeholder 2"/>
          <p:cNvSpPr>
            <a:spLocks noGrp="1"/>
          </p:cNvSpPr>
          <p:nvPr>
            <p:ph idx="1"/>
          </p:nvPr>
        </p:nvSpPr>
        <p:spPr>
          <a:xfrm>
            <a:off x="0" y="1295400"/>
            <a:ext cx="9144000" cy="5562600"/>
          </a:xfrm>
        </p:spPr>
        <p:txBody>
          <a:bodyPr>
            <a:normAutofit fontScale="40000" lnSpcReduction="20000"/>
          </a:bodyPr>
          <a:lstStyle/>
          <a:p>
            <a:pPr>
              <a:buNone/>
            </a:pPr>
            <a:r>
              <a:rPr lang="en-US" sz="5800" dirty="0" smtClean="0"/>
              <a:t>       Faith (</a:t>
            </a:r>
            <a:r>
              <a:rPr lang="en-US" sz="5800" dirty="0" err="1" smtClean="0"/>
              <a:t>Aqida</a:t>
            </a:r>
            <a:r>
              <a:rPr lang="en-US" sz="5800" dirty="0" smtClean="0"/>
              <a:t>).</a:t>
            </a:r>
          </a:p>
          <a:p>
            <a:pPr>
              <a:buNone/>
            </a:pPr>
            <a:r>
              <a:rPr lang="en-US" sz="5800" dirty="0" smtClean="0"/>
              <a:t>       Ethics (</a:t>
            </a:r>
            <a:r>
              <a:rPr lang="en-US" sz="5800" dirty="0" err="1" smtClean="0"/>
              <a:t>Akhlaq</a:t>
            </a:r>
            <a:r>
              <a:rPr lang="en-US" sz="5800" dirty="0" smtClean="0"/>
              <a:t>).</a:t>
            </a:r>
          </a:p>
          <a:p>
            <a:pPr>
              <a:buNone/>
            </a:pPr>
            <a:r>
              <a:rPr lang="en-US" sz="5800" dirty="0" smtClean="0"/>
              <a:t>       The acts of worship, or al-</a:t>
            </a:r>
            <a:r>
              <a:rPr lang="en-US" sz="5800" dirty="0" err="1" smtClean="0"/>
              <a:t>ibadat</a:t>
            </a:r>
            <a:r>
              <a:rPr lang="en-US" sz="5800" dirty="0" smtClean="0"/>
              <a:t>.</a:t>
            </a:r>
            <a:br>
              <a:rPr lang="en-US" sz="5800" dirty="0" smtClean="0"/>
            </a:br>
            <a:r>
              <a:rPr lang="en-US" sz="5800" dirty="0" smtClean="0"/>
              <a:t>Ritual Purification (</a:t>
            </a:r>
            <a:r>
              <a:rPr lang="en-US" sz="5800" dirty="0" err="1" smtClean="0"/>
              <a:t>Wudu</a:t>
            </a:r>
            <a:r>
              <a:rPr lang="en-US" sz="5800" dirty="0" smtClean="0"/>
              <a:t>)</a:t>
            </a:r>
            <a:br>
              <a:rPr lang="en-US" sz="5800" dirty="0" smtClean="0"/>
            </a:br>
            <a:r>
              <a:rPr lang="en-US" sz="5800" dirty="0" smtClean="0"/>
              <a:t> Prayers (</a:t>
            </a:r>
            <a:r>
              <a:rPr lang="en-US" sz="5800" dirty="0" err="1" smtClean="0"/>
              <a:t>Salah</a:t>
            </a:r>
            <a:r>
              <a:rPr lang="en-US" sz="5800" dirty="0" smtClean="0"/>
              <a:t>)</a:t>
            </a:r>
            <a:br>
              <a:rPr lang="en-US" sz="5800" dirty="0" smtClean="0"/>
            </a:br>
            <a:r>
              <a:rPr lang="en-US" sz="5800" dirty="0" smtClean="0"/>
              <a:t>Fasts (</a:t>
            </a:r>
            <a:r>
              <a:rPr lang="en-US" sz="5800" dirty="0" err="1" smtClean="0"/>
              <a:t>Sawm</a:t>
            </a:r>
            <a:r>
              <a:rPr lang="en-US" sz="5800" dirty="0" smtClean="0"/>
              <a:t> and Ramadan)</a:t>
            </a:r>
            <a:br>
              <a:rPr lang="en-US" sz="5800" dirty="0" smtClean="0"/>
            </a:br>
            <a:r>
              <a:rPr lang="en-US" sz="5800" dirty="0" smtClean="0"/>
              <a:t> Charities (</a:t>
            </a:r>
            <a:r>
              <a:rPr lang="en-US" sz="5800" dirty="0" err="1" smtClean="0"/>
              <a:t>Zakat</a:t>
            </a:r>
            <a:r>
              <a:rPr lang="en-US" sz="5800" dirty="0" smtClean="0"/>
              <a:t>)</a:t>
            </a:r>
          </a:p>
          <a:p>
            <a:pPr>
              <a:buNone/>
            </a:pPr>
            <a:r>
              <a:rPr lang="en-US" sz="5800" dirty="0" smtClean="0"/>
              <a:t>       Pilgrimage to Mecca (Hajj)</a:t>
            </a:r>
            <a:br>
              <a:rPr lang="en-US" sz="5800" dirty="0" smtClean="0"/>
            </a:br>
            <a:r>
              <a:rPr lang="en-US" sz="5800" dirty="0" smtClean="0"/>
              <a:t> Human interaction, or al-</a:t>
            </a:r>
            <a:r>
              <a:rPr lang="en-US" sz="5800" dirty="0" err="1" smtClean="0"/>
              <a:t>mu'amalat</a:t>
            </a:r>
            <a:r>
              <a:rPr lang="en-US" sz="5800" dirty="0" smtClean="0"/>
              <a:t>, which includes:</a:t>
            </a:r>
            <a:br>
              <a:rPr lang="en-US" sz="5800" dirty="0" smtClean="0"/>
            </a:br>
            <a:r>
              <a:rPr lang="en-US" sz="5800" dirty="0" smtClean="0"/>
              <a:t> Financial transactions</a:t>
            </a:r>
          </a:p>
          <a:p>
            <a:pPr>
              <a:buNone/>
            </a:pPr>
            <a:r>
              <a:rPr lang="en-US" sz="5800" dirty="0" smtClean="0"/>
              <a:t>       Endowments</a:t>
            </a:r>
          </a:p>
          <a:p>
            <a:pPr>
              <a:buNone/>
            </a:pPr>
            <a:r>
              <a:rPr lang="en-US" sz="5800" dirty="0" smtClean="0"/>
              <a:t>       Laws of inheritance</a:t>
            </a:r>
            <a:br>
              <a:rPr lang="en-US" sz="5800" dirty="0" smtClean="0"/>
            </a:br>
            <a:r>
              <a:rPr lang="en-US" sz="5800" dirty="0" smtClean="0"/>
              <a:t>Marriage, divorce, and child care</a:t>
            </a:r>
          </a:p>
          <a:p>
            <a:pPr>
              <a:buNone/>
            </a:pPr>
            <a:r>
              <a:rPr lang="en-US" sz="5800" dirty="0" smtClean="0"/>
              <a:t>        Foods and drinks (including ritual slaughtering and hunting)</a:t>
            </a:r>
          </a:p>
          <a:p>
            <a:pPr>
              <a:buNone/>
            </a:pPr>
            <a:r>
              <a:rPr lang="en-US" sz="5800" dirty="0" smtClean="0"/>
              <a:t>        Penal punishments</a:t>
            </a:r>
          </a:p>
          <a:p>
            <a:pPr>
              <a:buNone/>
            </a:pPr>
            <a:r>
              <a:rPr lang="en-US" sz="5800" dirty="0" smtClean="0"/>
              <a:t>        Warfare and peace</a:t>
            </a:r>
            <a:br>
              <a:rPr lang="en-US" sz="5800" dirty="0" smtClean="0"/>
            </a:br>
            <a:r>
              <a:rPr lang="en-US" sz="5800" dirty="0" smtClean="0"/>
              <a:t> Judicial matters (including witnesses and forms of evidence)</a:t>
            </a:r>
          </a:p>
          <a:p>
            <a:endParaRPr lang="en-US" dirty="0"/>
          </a:p>
        </p:txBody>
      </p:sp>
    </p:spTree>
  </p:cSld>
  <p:clrMapOvr>
    <a:masterClrMapping/>
  </p:clrMapOvr>
  <p:transition>
    <p:wipe/>
    <p:sndAc>
      <p:stSnd>
        <p:snd r:embed="rId2" name="chimes.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QURAN</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The Quran  literally meaning "the recitation" is the central religious text of Islam  which Muslims believe to be the verbatim word of God  It is regarded widely as the finest piece of literature in the Arabic language.</a:t>
            </a:r>
          </a:p>
          <a:p>
            <a:r>
              <a:rPr lang="en-US" dirty="0" smtClean="0"/>
              <a:t>Muslims believe the Quran to be verbally revealed through angel Gabriel (</a:t>
            </a:r>
            <a:r>
              <a:rPr lang="en-US" dirty="0" err="1" smtClean="0"/>
              <a:t>Jibril</a:t>
            </a:r>
            <a:r>
              <a:rPr lang="en-US" dirty="0" smtClean="0"/>
              <a:t>) from God to Muhammad gradually over a period of approximately 23 years beginning on 22 December 609  when Muhammad was 40, and concluding in 632 CE, the year of his death.</a:t>
            </a:r>
          </a:p>
          <a:p>
            <a:endParaRPr lang="en-US" dirty="0"/>
          </a:p>
        </p:txBody>
      </p:sp>
    </p:spTree>
  </p:cSld>
  <p:clrMapOvr>
    <a:masterClrMapping/>
  </p:clrMapOvr>
  <p:transition>
    <p:wipe dir="u"/>
    <p:sndAc>
      <p:stSnd>
        <p:snd r:embed="rId2" name="chimes.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0" y="1066800"/>
            <a:ext cx="9144000" cy="5791200"/>
          </a:xfrm>
        </p:spPr>
        <p:txBody>
          <a:bodyPr>
            <a:normAutofit fontScale="85000" lnSpcReduction="10000"/>
          </a:bodyPr>
          <a:lstStyle/>
          <a:p>
            <a:pPr>
              <a:buNone/>
            </a:pPr>
            <a:r>
              <a:rPr lang="en-US" dirty="0" smtClean="0"/>
              <a:t>Muslims regard the Quran as the main miracle of Muhammad,</a:t>
            </a:r>
            <a:br>
              <a:rPr lang="en-US" dirty="0" smtClean="0"/>
            </a:br>
            <a:r>
              <a:rPr lang="en-US" dirty="0" smtClean="0"/>
              <a:t>the proof of his </a:t>
            </a:r>
            <a:r>
              <a:rPr lang="en-US" dirty="0" err="1" smtClean="0"/>
              <a:t>prophethood</a:t>
            </a:r>
            <a:r>
              <a:rPr lang="en-US" dirty="0" smtClean="0"/>
              <a:t> and the culmination of a series of divine messages that started with the messages revealed to Adam, regarded in Islam as the first prophet, and continued with the Scrolls of Abraham (</a:t>
            </a:r>
            <a:r>
              <a:rPr lang="en-US" dirty="0" err="1" smtClean="0"/>
              <a:t>Suhuf</a:t>
            </a:r>
            <a:r>
              <a:rPr lang="en-US" dirty="0" smtClean="0"/>
              <a:t> Ibrahim) the </a:t>
            </a:r>
            <a:r>
              <a:rPr lang="en-US" dirty="0" err="1" smtClean="0"/>
              <a:t>Tawrat</a:t>
            </a:r>
            <a:r>
              <a:rPr lang="en-US" dirty="0" smtClean="0"/>
              <a:t> (Torah or Pentateuch) of Moses,] the </a:t>
            </a:r>
            <a:r>
              <a:rPr lang="en-US" dirty="0" err="1" smtClean="0"/>
              <a:t>Zabur</a:t>
            </a:r>
            <a:r>
              <a:rPr lang="en-US" dirty="0" smtClean="0"/>
              <a:t> (</a:t>
            </a:r>
            <a:r>
              <a:rPr lang="en-US" dirty="0" err="1" smtClean="0"/>
              <a:t>Tehillim</a:t>
            </a:r>
            <a:r>
              <a:rPr lang="en-US" dirty="0" smtClean="0"/>
              <a:t> or Book of Psalms) of David, and the </a:t>
            </a:r>
            <a:r>
              <a:rPr lang="en-US" dirty="0" err="1" smtClean="0"/>
              <a:t>Injil</a:t>
            </a:r>
            <a:r>
              <a:rPr lang="en-US" dirty="0" smtClean="0"/>
              <a:t> (Gospel) of Jesus. The Quran assumes familiarity with major narratives recounted in Jewish and Christian scriptures, summarizing some, dwelling at length on others and in some cases presenting alternative accounts and interpretations of </a:t>
            </a:r>
            <a:r>
              <a:rPr lang="en-US" dirty="0" err="1" smtClean="0"/>
              <a:t>events.The</a:t>
            </a:r>
            <a:r>
              <a:rPr lang="en-US" dirty="0" smtClean="0"/>
              <a:t> Quran describes itself as a book of guidance, sometimes offering detailed accounts of specific historical events, and often emphasizing the moral significance of an event over its narrative </a:t>
            </a:r>
            <a:r>
              <a:rPr lang="en-US" dirty="0" err="1" smtClean="0"/>
              <a:t>sequence.The</a:t>
            </a:r>
            <a:r>
              <a:rPr lang="en-US" dirty="0" smtClean="0"/>
              <a:t> Quran is used along with the </a:t>
            </a:r>
            <a:r>
              <a:rPr lang="en-US" dirty="0" err="1" smtClean="0"/>
              <a:t>hadith</a:t>
            </a:r>
            <a:r>
              <a:rPr lang="en-US" dirty="0" smtClean="0"/>
              <a:t> to interpret </a:t>
            </a:r>
            <a:r>
              <a:rPr lang="en-US" dirty="0" err="1" smtClean="0"/>
              <a:t>sharia</a:t>
            </a:r>
            <a:r>
              <a:rPr lang="en-US" dirty="0" smtClean="0"/>
              <a:t> law.</a:t>
            </a:r>
            <a:endParaRPr lang="en-US" dirty="0"/>
          </a:p>
        </p:txBody>
      </p:sp>
    </p:spTree>
  </p:cSld>
  <p:clrMapOvr>
    <a:masterClrMapping/>
  </p:clrMapOvr>
  <p:transition>
    <p:wipe dir="u"/>
    <p:sndAc>
      <p:stSnd>
        <p:snd r:embed="rId2" name="chimes.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of Quran</a:t>
            </a:r>
            <a:endParaRPr lang="en-US" dirty="0"/>
          </a:p>
        </p:txBody>
      </p:sp>
      <p:sp>
        <p:nvSpPr>
          <p:cNvPr id="3" name="Content Placeholder 2"/>
          <p:cNvSpPr>
            <a:spLocks noGrp="1"/>
          </p:cNvSpPr>
          <p:nvPr>
            <p:ph idx="1"/>
          </p:nvPr>
        </p:nvSpPr>
        <p:spPr>
          <a:xfrm>
            <a:off x="0" y="1295400"/>
            <a:ext cx="9144000" cy="5562600"/>
          </a:xfrm>
        </p:spPr>
        <p:txBody>
          <a:bodyPr>
            <a:normAutofit lnSpcReduction="10000"/>
          </a:bodyPr>
          <a:lstStyle/>
          <a:p>
            <a:r>
              <a:rPr lang="en-US" dirty="0" smtClean="0"/>
              <a:t>The word Quran appears about 70 times in the Quran itself, assuming various meanings. It is a verbal noun of the Arabic verb </a:t>
            </a:r>
            <a:r>
              <a:rPr lang="en-US" dirty="0" err="1" smtClean="0"/>
              <a:t>iqra</a:t>
            </a:r>
            <a:r>
              <a:rPr lang="en-US" dirty="0" smtClean="0"/>
              <a:t> meaning “he read” or “he recited.” The </a:t>
            </a:r>
            <a:r>
              <a:rPr lang="en-US" dirty="0" err="1" smtClean="0"/>
              <a:t>Syriac</a:t>
            </a:r>
            <a:r>
              <a:rPr lang="en-US" dirty="0" smtClean="0"/>
              <a:t> equivalent is </a:t>
            </a:r>
            <a:r>
              <a:rPr lang="en-US" dirty="0" err="1" smtClean="0"/>
              <a:t>qeryana</a:t>
            </a:r>
            <a:r>
              <a:rPr lang="en-US" dirty="0" smtClean="0"/>
              <a:t>, which refers to “scripture reading” or “lesson”. While most Western scholars consider the word to be derived from the </a:t>
            </a:r>
            <a:r>
              <a:rPr lang="en-US" dirty="0" err="1" smtClean="0"/>
              <a:t>Syriac</a:t>
            </a:r>
            <a:r>
              <a:rPr lang="en-US" dirty="0" smtClean="0"/>
              <a:t>, the majority of Muslim authorities hold the origin of the word is </a:t>
            </a:r>
            <a:r>
              <a:rPr lang="en-US" dirty="0" err="1" smtClean="0"/>
              <a:t>iqara</a:t>
            </a:r>
            <a:r>
              <a:rPr lang="en-US" dirty="0" smtClean="0"/>
              <a:t> itself. In any case, it had become an Arabic term by Muhammad's lifetime. An important meaning of the word is the “act of reciting”, as reflected in an early </a:t>
            </a:r>
            <a:r>
              <a:rPr lang="en-US" dirty="0" err="1" smtClean="0"/>
              <a:t>Quranic</a:t>
            </a:r>
            <a:r>
              <a:rPr lang="en-US" dirty="0" smtClean="0"/>
              <a:t> passage: “It is for Us to collect it and to recite it .</a:t>
            </a:r>
            <a:endParaRPr lang="en-US" dirty="0"/>
          </a:p>
        </p:txBody>
      </p:sp>
    </p:spTree>
  </p:cSld>
  <p:clrMapOvr>
    <a:masterClrMapping/>
  </p:clrMapOvr>
  <p:transition>
    <p:wipe dir="r"/>
    <p:sndAc>
      <p:stSnd>
        <p:snd r:embed="rId2" name="chimes.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HADITH</a:t>
            </a:r>
            <a:endParaRPr lang="en-US" dirty="0"/>
          </a:p>
        </p:txBody>
      </p:sp>
      <p:sp>
        <p:nvSpPr>
          <p:cNvPr id="3" name="Content Placeholder 2"/>
          <p:cNvSpPr>
            <a:spLocks noGrp="1"/>
          </p:cNvSpPr>
          <p:nvPr>
            <p:ph idx="1"/>
          </p:nvPr>
        </p:nvSpPr>
        <p:spPr>
          <a:xfrm>
            <a:off x="0" y="1371600"/>
            <a:ext cx="9144000" cy="5486400"/>
          </a:xfrm>
        </p:spPr>
        <p:txBody>
          <a:bodyPr>
            <a:normAutofit fontScale="92500" lnSpcReduction="10000"/>
          </a:bodyPr>
          <a:lstStyle/>
          <a:p>
            <a:r>
              <a:rPr lang="en-US" dirty="0" smtClean="0"/>
              <a:t>The term </a:t>
            </a:r>
            <a:r>
              <a:rPr lang="en-US" dirty="0" err="1" smtClean="0"/>
              <a:t>Hadith</a:t>
            </a:r>
            <a:r>
              <a:rPr lang="en-US" dirty="0" smtClean="0"/>
              <a:t> derives from the Arabic root  meaning “to happen” and so “to tell a happening,” “to report,” “to have, or give, as news,” or “to speak of.” It means tradition seen as narrative and record. </a:t>
            </a:r>
            <a:r>
              <a:rPr lang="en-US" dirty="0" err="1" smtClean="0"/>
              <a:t>Hadith</a:t>
            </a:r>
            <a:r>
              <a:rPr lang="en-US" dirty="0" smtClean="0"/>
              <a:t>, Arabic  (“News” or “Story”), also spelled </a:t>
            </a:r>
            <a:r>
              <a:rPr lang="en-US" dirty="0" err="1" smtClean="0"/>
              <a:t>Hadith</a:t>
            </a:r>
            <a:r>
              <a:rPr lang="en-US" dirty="0" smtClean="0"/>
              <a:t> ,  record of the traditions or sayings of the Prophet Muhammad, revered and received as a major source of religious law and moral guidance, second only to the authority of the Quran, the holy book of Islam. It might be defined as the biography of Muhammad perpetuated by the long memory of his community for their exemplification and obedience. The development of </a:t>
            </a:r>
            <a:r>
              <a:rPr lang="en-US" dirty="0" err="1" smtClean="0"/>
              <a:t>Hadith</a:t>
            </a:r>
            <a:r>
              <a:rPr lang="en-US" dirty="0" smtClean="0"/>
              <a:t> is a vital element during the first three centuries of Islamic history, and its study provides a broad index to the mind and ethos of Islam.</a:t>
            </a:r>
            <a:endParaRPr lang="en-US" dirty="0"/>
          </a:p>
        </p:txBody>
      </p:sp>
    </p:spTree>
  </p:cSld>
  <p:clrMapOvr>
    <a:masterClrMapping/>
  </p:clrMapOvr>
  <p:transition>
    <p:wipe/>
    <p:sndAc>
      <p:stSnd>
        <p:snd r:embed="rId2" name="chimes.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HADITH</a:t>
            </a:r>
            <a:br>
              <a:rPr lang="en-US" dirty="0" smtClean="0"/>
            </a:br>
            <a:r>
              <a:rPr lang="en-US" sz="2000" dirty="0" smtClean="0"/>
              <a:t>following are the types of </a:t>
            </a:r>
            <a:r>
              <a:rPr lang="en-US" sz="2000" dirty="0" err="1" smtClean="0"/>
              <a:t>Hadith</a:t>
            </a:r>
            <a:endParaRPr lang="en-US" dirty="0"/>
          </a:p>
        </p:txBody>
      </p:sp>
      <p:sp>
        <p:nvSpPr>
          <p:cNvPr id="3" name="Content Placeholder 2"/>
          <p:cNvSpPr>
            <a:spLocks noGrp="1"/>
          </p:cNvSpPr>
          <p:nvPr>
            <p:ph idx="1"/>
          </p:nvPr>
        </p:nvSpPr>
        <p:spPr>
          <a:xfrm>
            <a:off x="0" y="1371600"/>
            <a:ext cx="9144000" cy="5486400"/>
          </a:xfrm>
        </p:spPr>
        <p:txBody>
          <a:bodyPr>
            <a:noAutofit/>
          </a:bodyPr>
          <a:lstStyle/>
          <a:p>
            <a:pPr>
              <a:buNone/>
            </a:pPr>
            <a:r>
              <a:rPr lang="en-US" sz="2000" dirty="0" smtClean="0"/>
              <a:t>SAHIH=The authenticity of which is assured by the </a:t>
            </a:r>
            <a:r>
              <a:rPr lang="en-US" sz="2000" dirty="0" err="1" smtClean="0"/>
              <a:t>contiuance</a:t>
            </a:r>
            <a:r>
              <a:rPr lang="en-US" sz="2000" dirty="0" smtClean="0"/>
              <a:t> of the chain of Reporters or Narrators (Ravi) is unbroken or uninterrupted from the Holy Prophet (Peace and Blessings be upon Him) to the Compiler or Last Reporter (Ravi). This means that there should be no gap in the chain of reporters, one connected with the following or next reporter till the last </a:t>
            </a:r>
            <a:r>
              <a:rPr lang="en-US" sz="2000" dirty="0" err="1" smtClean="0"/>
              <a:t>reporter.Each</a:t>
            </a:r>
            <a:r>
              <a:rPr lang="en-US" sz="2000" dirty="0" smtClean="0"/>
              <a:t> reporter or narrator of the </a:t>
            </a:r>
            <a:r>
              <a:rPr lang="en-US" sz="2000" dirty="0" err="1" smtClean="0"/>
              <a:t>Hadith</a:t>
            </a:r>
            <a:r>
              <a:rPr lang="en-US" sz="2000" dirty="0" smtClean="0"/>
              <a:t> must be a person of righteous moral excellence in all his sayings and deeds in all walks of life.</a:t>
            </a:r>
          </a:p>
          <a:p>
            <a:pPr>
              <a:buNone/>
            </a:pPr>
            <a:r>
              <a:rPr lang="en-US" sz="2000" dirty="0" smtClean="0"/>
              <a:t>HASAN=By this kind of </a:t>
            </a:r>
            <a:r>
              <a:rPr lang="en-US" sz="2000" dirty="0" err="1" smtClean="0"/>
              <a:t>Hadith</a:t>
            </a:r>
            <a:r>
              <a:rPr lang="en-US" sz="2000" dirty="0" smtClean="0"/>
              <a:t> is meant that its Narrator or reporter may not possess the qualities required of a Ravi of </a:t>
            </a:r>
            <a:r>
              <a:rPr lang="en-US" sz="2000" dirty="0" err="1" smtClean="0"/>
              <a:t>Sahih</a:t>
            </a:r>
            <a:r>
              <a:rPr lang="en-US" sz="2000" dirty="0" smtClean="0"/>
              <a:t> </a:t>
            </a:r>
            <a:r>
              <a:rPr lang="en-US" sz="2000" dirty="0" err="1" smtClean="0"/>
              <a:t>Hadith</a:t>
            </a:r>
            <a:r>
              <a:rPr lang="en-US" sz="2000" dirty="0" smtClean="0"/>
              <a:t>, his righteousness (</a:t>
            </a:r>
            <a:r>
              <a:rPr lang="en-US" sz="2000" dirty="0" err="1" smtClean="0"/>
              <a:t>Taqva</a:t>
            </a:r>
            <a:r>
              <a:rPr lang="en-US" sz="2000" dirty="0" smtClean="0"/>
              <a:t>) or memory not be of the </a:t>
            </a:r>
            <a:r>
              <a:rPr lang="en-US" sz="2000" dirty="0" err="1" smtClean="0"/>
              <a:t>execllent</a:t>
            </a:r>
            <a:r>
              <a:rPr lang="en-US" sz="2000" dirty="0" smtClean="0"/>
              <a:t> level or which has been </a:t>
            </a:r>
            <a:r>
              <a:rPr lang="en-US" sz="2000" dirty="0" err="1" smtClean="0"/>
              <a:t>imparied</a:t>
            </a:r>
            <a:r>
              <a:rPr lang="en-US" sz="2000" dirty="0" smtClean="0"/>
              <a:t> on account of sickness, senility or some accident.</a:t>
            </a:r>
          </a:p>
          <a:p>
            <a:endParaRPr lang="en-US" sz="2000" dirty="0" smtClean="0"/>
          </a:p>
          <a:p>
            <a:r>
              <a:rPr lang="en-US" sz="2000" dirty="0" smtClean="0"/>
              <a:t>DAEEF: The Narrator of such a </a:t>
            </a:r>
            <a:r>
              <a:rPr lang="en-US" sz="2000" dirty="0" err="1" smtClean="0"/>
              <a:t>Hadith</a:t>
            </a:r>
            <a:r>
              <a:rPr lang="en-US" sz="2000" dirty="0" smtClean="0"/>
              <a:t> is not righteous or whose memory is not strong and healthy and reliable</a:t>
            </a:r>
            <a:r>
              <a:rPr lang="en-US" sz="2400" dirty="0" smtClean="0"/>
              <a:t>.</a:t>
            </a:r>
            <a:endParaRPr lang="en-US" sz="2400" dirty="0"/>
          </a:p>
        </p:txBody>
      </p:sp>
    </p:spTree>
  </p:cSld>
  <p:clrMapOvr>
    <a:masterClrMapping/>
  </p:clrMapOvr>
  <p:transition>
    <p:wipe dir="u"/>
    <p:sndAc>
      <p:stSnd>
        <p:snd r:embed="rId2" name="chimes.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IJMA</a:t>
            </a:r>
            <a:endParaRPr lang="en-US" dirty="0"/>
          </a:p>
        </p:txBody>
      </p:sp>
      <p:sp>
        <p:nvSpPr>
          <p:cNvPr id="3" name="Content Placeholder 2"/>
          <p:cNvSpPr>
            <a:spLocks noGrp="1"/>
          </p:cNvSpPr>
          <p:nvPr>
            <p:ph idx="1"/>
          </p:nvPr>
        </p:nvSpPr>
        <p:spPr>
          <a:xfrm>
            <a:off x="0" y="1219200"/>
            <a:ext cx="9144000" cy="5638800"/>
          </a:xfrm>
        </p:spPr>
        <p:txBody>
          <a:bodyPr>
            <a:normAutofit fontScale="77500" lnSpcReduction="20000"/>
          </a:bodyPr>
          <a:lstStyle/>
          <a:p>
            <a:pPr>
              <a:buNone/>
            </a:pPr>
            <a:r>
              <a:rPr lang="en-US" dirty="0" smtClean="0"/>
              <a:t>“</a:t>
            </a:r>
            <a:r>
              <a:rPr lang="en-US" dirty="0" err="1" smtClean="0"/>
              <a:t>Ijma</a:t>
            </a:r>
            <a:r>
              <a:rPr lang="en-US" dirty="0" smtClean="0"/>
              <a:t> is defined as agreement of the jurists among the followers of Mohammad </a:t>
            </a:r>
            <a:r>
              <a:rPr lang="en-US" dirty="0" err="1" smtClean="0"/>
              <a:t>s.w.w.s</a:t>
            </a:r>
            <a:r>
              <a:rPr lang="en-US" dirty="0" smtClean="0"/>
              <a:t> in a particular age on a question of law.”</a:t>
            </a:r>
          </a:p>
          <a:p>
            <a:pPr>
              <a:buNone/>
            </a:pPr>
            <a:r>
              <a:rPr lang="en-US" dirty="0" err="1" smtClean="0"/>
              <a:t>Ijma</a:t>
            </a:r>
            <a:r>
              <a:rPr lang="en-US" dirty="0" smtClean="0"/>
              <a:t> may be based on:</a:t>
            </a:r>
          </a:p>
          <a:p>
            <a:pPr>
              <a:buNone/>
            </a:pPr>
            <a:r>
              <a:rPr lang="en-US" dirty="0" smtClean="0"/>
              <a:t>(</a:t>
            </a:r>
            <a:r>
              <a:rPr lang="en-US" dirty="0" err="1" smtClean="0"/>
              <a:t>i</a:t>
            </a:r>
            <a:r>
              <a:rPr lang="en-US" dirty="0" smtClean="0"/>
              <a:t>) Quran</a:t>
            </a:r>
          </a:p>
          <a:p>
            <a:pPr>
              <a:buNone/>
            </a:pPr>
            <a:r>
              <a:rPr lang="en-US" dirty="0" smtClean="0"/>
              <a:t>(ii) </a:t>
            </a:r>
            <a:r>
              <a:rPr lang="en-US" dirty="0" err="1" smtClean="0"/>
              <a:t>Hadith</a:t>
            </a:r>
            <a:r>
              <a:rPr lang="en-US" dirty="0" smtClean="0"/>
              <a:t> </a:t>
            </a:r>
          </a:p>
          <a:p>
            <a:pPr>
              <a:buNone/>
            </a:pPr>
            <a:r>
              <a:rPr lang="en-US" dirty="0" smtClean="0"/>
              <a:t>(iii) Analogy Introduction</a:t>
            </a:r>
          </a:p>
          <a:p>
            <a:pPr>
              <a:buNone/>
            </a:pPr>
            <a:r>
              <a:rPr lang="en-US" dirty="0" smtClean="0"/>
              <a:t/>
            </a:r>
            <a:br>
              <a:rPr lang="en-US" dirty="0" smtClean="0"/>
            </a:br>
            <a:r>
              <a:rPr lang="en-US" dirty="0" smtClean="0"/>
              <a:t>“</a:t>
            </a:r>
            <a:r>
              <a:rPr lang="en-US" dirty="0" err="1" smtClean="0"/>
              <a:t>Ijma</a:t>
            </a:r>
            <a:r>
              <a:rPr lang="en-US" dirty="0" smtClean="0"/>
              <a:t>” is the primary source of law. It means determination or consensus. The society which was established by the Holy Quran and the </a:t>
            </a:r>
            <a:r>
              <a:rPr lang="en-US" dirty="0" err="1" smtClean="0"/>
              <a:t>Sunnah</a:t>
            </a:r>
            <a:r>
              <a:rPr lang="en-US" dirty="0" smtClean="0"/>
              <a:t> is a living society so the Allah almighty gave sanction to the consensus of the Muslim to meet the arising needs of the time.</a:t>
            </a:r>
          </a:p>
          <a:p>
            <a:pPr>
              <a:buNone/>
            </a:pPr>
            <a:r>
              <a:rPr lang="en-US" dirty="0" err="1" smtClean="0"/>
              <a:t>Ijma</a:t>
            </a:r>
            <a:r>
              <a:rPr lang="en-US" dirty="0" smtClean="0"/>
              <a:t> is the verbal noun of the Arabic word </a:t>
            </a:r>
            <a:r>
              <a:rPr lang="en-US" dirty="0" err="1" smtClean="0"/>
              <a:t>Ajmaa</a:t>
            </a:r>
            <a:r>
              <a:rPr lang="en-US" dirty="0" smtClean="0"/>
              <a:t> it is used in two senses.</a:t>
            </a:r>
          </a:p>
          <a:p>
            <a:pPr>
              <a:buNone/>
            </a:pPr>
            <a:r>
              <a:rPr lang="en-US" dirty="0" smtClean="0"/>
              <a:t>(</a:t>
            </a:r>
            <a:r>
              <a:rPr lang="en-US" dirty="0" err="1" smtClean="0"/>
              <a:t>i</a:t>
            </a:r>
            <a:r>
              <a:rPr lang="en-US" dirty="0" smtClean="0"/>
              <a:t>) Determination and resolution.</a:t>
            </a:r>
          </a:p>
          <a:p>
            <a:pPr>
              <a:buNone/>
            </a:pPr>
            <a:r>
              <a:rPr lang="en-US" dirty="0" smtClean="0"/>
              <a:t>(ii) Agreement upon a matter.</a:t>
            </a:r>
            <a:endParaRPr lang="en-US" dirty="0"/>
          </a:p>
        </p:txBody>
      </p:sp>
    </p:spTree>
  </p:cSld>
  <p:clrMapOvr>
    <a:masterClrMapping/>
  </p:clrMapOvr>
  <p:transition>
    <p:sndAc>
      <p:stSnd>
        <p:snd r:embed="rId2" name="chimes.wav"/>
      </p:stSnd>
    </p:sndAc>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131</TotalTime>
  <Words>1465</Words>
  <Application>Microsoft Office PowerPoint</Application>
  <PresentationFormat>On-screen Show (4:3)</PresentationFormat>
  <Paragraphs>65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Book Antiqua</vt:lpstr>
      <vt:lpstr>Lucida Sans</vt:lpstr>
      <vt:lpstr>Wingdings</vt:lpstr>
      <vt:lpstr>Wingdings 2</vt:lpstr>
      <vt:lpstr>Wingdings 3</vt:lpstr>
      <vt:lpstr>Apex</vt:lpstr>
      <vt:lpstr>SOURCES OF SHARIAH, QURAN, HADITH, IJMA, IJTEHAD &amp; QIYAS </vt:lpstr>
      <vt:lpstr>SHARIAH</vt:lpstr>
      <vt:lpstr>Sections of Shariah</vt:lpstr>
      <vt:lpstr>QURAN</vt:lpstr>
      <vt:lpstr>PowerPoint Presentation</vt:lpstr>
      <vt:lpstr>Contents of Quran</vt:lpstr>
      <vt:lpstr>HADITH</vt:lpstr>
      <vt:lpstr>TYPES OF HADITH following are the types of Hadith</vt:lpstr>
      <vt:lpstr>IJMA</vt:lpstr>
      <vt:lpstr>WHO CAN PERFORM IJMA</vt:lpstr>
      <vt:lpstr>IJTEHAD</vt:lpstr>
      <vt:lpstr>PowerPoint Presentation</vt:lpstr>
      <vt:lpstr>Who can Ijtehad??</vt:lpstr>
      <vt:lpstr>QIYAS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tanveer</dc:creator>
  <cp:lastModifiedBy>DELL 5540</cp:lastModifiedBy>
  <cp:revision>29</cp:revision>
  <dcterms:created xsi:type="dcterms:W3CDTF">2013-04-05T09:46:34Z</dcterms:created>
  <dcterms:modified xsi:type="dcterms:W3CDTF">2020-02-08T18:49:00Z</dcterms:modified>
</cp:coreProperties>
</file>