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2B614FE-381C-4E2C-8C19-8EFDCBCC2898}" type="datetimeFigureOut">
              <a:rPr lang="en-US" smtClean="0"/>
              <a:pPr/>
              <a:t>8/6/2015</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0EF4450C-5539-4530-87A9-206F7AA77C9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B614FE-381C-4E2C-8C19-8EFDCBCC2898}" type="datetimeFigureOut">
              <a:rPr lang="en-US" smtClean="0"/>
              <a:pPr/>
              <a:t>8/6/2015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EF4450C-5539-4530-87A9-206F7AA77C9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B614FE-381C-4E2C-8C19-8EFDCBCC2898}" type="datetimeFigureOut">
              <a:rPr lang="en-US" smtClean="0"/>
              <a:pPr/>
              <a:t>8/6/2015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EF4450C-5539-4530-87A9-206F7AA77C9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B614FE-381C-4E2C-8C19-8EFDCBCC2898}" type="datetimeFigureOut">
              <a:rPr lang="en-US" smtClean="0"/>
              <a:pPr/>
              <a:t>8/6/2015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EF4450C-5539-4530-87A9-206F7AA77C9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2B614FE-381C-4E2C-8C19-8EFDCBCC2898}" type="datetimeFigureOut">
              <a:rPr lang="en-US" smtClean="0"/>
              <a:pPr/>
              <a:t>8/6/2015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EF4450C-5539-4530-87A9-206F7AA77C9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2B614FE-381C-4E2C-8C19-8EFDCBCC2898}" type="datetimeFigureOut">
              <a:rPr lang="en-US" smtClean="0"/>
              <a:pPr/>
              <a:t>8/6/2015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EF4450C-5539-4530-87A9-206F7AA77C9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2B614FE-381C-4E2C-8C19-8EFDCBCC2898}" type="datetimeFigureOut">
              <a:rPr lang="en-US" smtClean="0"/>
              <a:pPr/>
              <a:t>8/6/2015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EF4450C-5539-4530-87A9-206F7AA77C9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2B614FE-381C-4E2C-8C19-8EFDCBCC2898}" type="datetimeFigureOut">
              <a:rPr lang="en-US" smtClean="0"/>
              <a:pPr/>
              <a:t>8/6/2015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EF4450C-5539-4530-87A9-206F7AA77C9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B614FE-381C-4E2C-8C19-8EFDCBCC2898}" type="datetimeFigureOut">
              <a:rPr lang="en-US" smtClean="0"/>
              <a:pPr/>
              <a:t>8/6/2015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EF4450C-5539-4530-87A9-206F7AA77C9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2B614FE-381C-4E2C-8C19-8EFDCBCC2898}" type="datetimeFigureOut">
              <a:rPr lang="en-US" smtClean="0"/>
              <a:pPr/>
              <a:t>8/6/2015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EF4450C-5539-4530-87A9-206F7AA77C9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2B614FE-381C-4E2C-8C19-8EFDCBCC2898}" type="datetimeFigureOut">
              <a:rPr lang="en-US" smtClean="0"/>
              <a:pPr/>
              <a:t>8/6/2015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0EF4450C-5539-4530-87A9-206F7AA77C9B}"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2B614FE-381C-4E2C-8C19-8EFDCBCC2898}" type="datetimeFigureOut">
              <a:rPr lang="en-US" smtClean="0"/>
              <a:pPr/>
              <a:t>8/6/2015</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EF4450C-5539-4530-87A9-206F7AA77C9B}"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audio" Target="../media/audio2.wav"/><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audio" Target="../media/audio2.wav"/><Relationship Id="rId1" Type="http://schemas.openxmlformats.org/officeDocument/2006/relationships/slideLayout" Target="../slideLayouts/slideLayout3.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png"/><Relationship Id="rId7" Type="http://schemas.openxmlformats.org/officeDocument/2006/relationships/image" Target="../media/image19.jpeg"/><Relationship Id="rId2" Type="http://schemas.openxmlformats.org/officeDocument/2006/relationships/audio" Target="../media/audio2.wav"/><Relationship Id="rId1" Type="http://schemas.openxmlformats.org/officeDocument/2006/relationships/slideLayout" Target="../slideLayouts/slideLayout3.xml"/><Relationship Id="rId6" Type="http://schemas.openxmlformats.org/officeDocument/2006/relationships/image" Target="../media/image18.jpeg"/><Relationship Id="rId11" Type="http://schemas.openxmlformats.org/officeDocument/2006/relationships/image" Target="../media/image23.jpeg"/><Relationship Id="rId5" Type="http://schemas.openxmlformats.org/officeDocument/2006/relationships/image" Target="../media/image17.jpeg"/><Relationship Id="rId10" Type="http://schemas.openxmlformats.org/officeDocument/2006/relationships/image" Target="../media/image22.jpeg"/><Relationship Id="rId4" Type="http://schemas.openxmlformats.org/officeDocument/2006/relationships/image" Target="../media/image16.jpeg"/><Relationship Id="rId9" Type="http://schemas.openxmlformats.org/officeDocument/2006/relationships/image" Target="../media/image21.jpeg"/></Relationships>
</file>

<file path=ppt/slides/_rels/slide1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24.jpeg"/><Relationship Id="rId7" Type="http://schemas.openxmlformats.org/officeDocument/2006/relationships/image" Target="../media/image28.jpeg"/><Relationship Id="rId2" Type="http://schemas.openxmlformats.org/officeDocument/2006/relationships/audio" Target="../media/audio2.wav"/><Relationship Id="rId1" Type="http://schemas.openxmlformats.org/officeDocument/2006/relationships/slideLayout" Target="../slideLayouts/slideLayout3.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jpeg"/></Relationships>
</file>

<file path=ppt/slides/_rels/slide17.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audio" Target="../media/audio3.wav"/><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2.wav"/><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2.wav"/><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audio" Target="../media/audio2.wav"/><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audio" Target="../media/audio2.wav"/><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audio" Target="../media/audio2.wav"/><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0"/>
            <a:ext cx="7851648" cy="1828800"/>
          </a:xfrm>
        </p:spPr>
        <p:txBody>
          <a:bodyPr/>
          <a:lstStyle/>
          <a:p>
            <a:r>
              <a:rPr lang="en-US" dirty="0" smtClean="0">
                <a:solidFill>
                  <a:srgbClr val="FFFF00"/>
                </a:solidFill>
              </a:rPr>
              <a:t>ISLAMIC CONTRIBUTION TO HUMAN CIVILIZATION</a:t>
            </a:r>
            <a:endParaRPr lang="en-US" dirty="0">
              <a:solidFill>
                <a:srgbClr val="FFFF00"/>
              </a:solidFill>
            </a:endParaRPr>
          </a:p>
        </p:txBody>
      </p:sp>
      <p:sp>
        <p:nvSpPr>
          <p:cNvPr id="5" name="Subtitle 4"/>
          <p:cNvSpPr>
            <a:spLocks noGrp="1"/>
          </p:cNvSpPr>
          <p:nvPr>
            <p:ph type="subTitle" idx="1"/>
          </p:nvPr>
        </p:nvSpPr>
        <p:spPr>
          <a:xfrm>
            <a:off x="0" y="3228536"/>
            <a:ext cx="9144000" cy="3629464"/>
          </a:xfrm>
        </p:spPr>
        <p:txBody>
          <a:bodyPr/>
          <a:lstStyle/>
          <a:p>
            <a:r>
              <a:rPr lang="en-US" dirty="0" smtClean="0">
                <a:solidFill>
                  <a:srgbClr val="FF0000"/>
                </a:solidFill>
              </a:rPr>
              <a:t>:</a:t>
            </a:r>
            <a:r>
              <a:rPr lang="en-US" dirty="0" smtClean="0">
                <a:solidFill>
                  <a:srgbClr val="FF0000"/>
                </a:solidFill>
              </a:rPr>
              <a:t/>
            </a:r>
            <a:br>
              <a:rPr lang="en-US" dirty="0" smtClean="0">
                <a:solidFill>
                  <a:srgbClr val="FF0000"/>
                </a:solidFill>
              </a:rPr>
            </a:br>
            <a:r>
              <a:rPr lang="en-US" dirty="0" smtClean="0">
                <a:solidFill>
                  <a:srgbClr val="FF0000"/>
                </a:solidFill>
              </a:rPr>
              <a:t/>
            </a:r>
            <a:br>
              <a:rPr lang="en-US" dirty="0" smtClean="0">
                <a:solidFill>
                  <a:srgbClr val="FF0000"/>
                </a:solidFill>
              </a:rPr>
            </a:br>
            <a:r>
              <a:rPr lang="en-US" dirty="0" smtClean="0">
                <a:solidFill>
                  <a:srgbClr val="FF0000"/>
                </a:solidFill>
              </a:rPr>
              <a:t/>
            </a:r>
            <a:br>
              <a:rPr lang="en-US" dirty="0" smtClean="0">
                <a:solidFill>
                  <a:srgbClr val="FF0000"/>
                </a:solidFill>
              </a:rPr>
            </a:br>
            <a:endParaRPr lang="en-US" dirty="0">
              <a:solidFill>
                <a:srgbClr val="FF0000"/>
              </a:solidFill>
            </a:endParaRPr>
          </a:p>
        </p:txBody>
      </p:sp>
      <p:pic>
        <p:nvPicPr>
          <p:cNvPr id="3074" name="Picture 2" descr="C:\Users\tanveer\Documents\art\world-map.jpg"/>
          <p:cNvPicPr>
            <a:picLocks noChangeAspect="1" noChangeArrowheads="1"/>
          </p:cNvPicPr>
          <p:nvPr/>
        </p:nvPicPr>
        <p:blipFill>
          <a:blip r:embed="rId3"/>
          <a:srcRect/>
          <a:stretch>
            <a:fillRect/>
          </a:stretch>
        </p:blipFill>
        <p:spPr bwMode="auto">
          <a:xfrm>
            <a:off x="0" y="3581400"/>
            <a:ext cx="5181600" cy="3276600"/>
          </a:xfrm>
          <a:prstGeom prst="rect">
            <a:avLst/>
          </a:prstGeom>
          <a:noFill/>
        </p:spPr>
      </p:pic>
      <p:pic>
        <p:nvPicPr>
          <p:cNvPr id="3075" name="Picture 3" descr="C:\Users\tanveer\Documents\isssss.jpg"/>
          <p:cNvPicPr>
            <a:picLocks noChangeAspect="1" noChangeArrowheads="1"/>
          </p:cNvPicPr>
          <p:nvPr/>
        </p:nvPicPr>
        <p:blipFill>
          <a:blip r:embed="rId4"/>
          <a:srcRect/>
          <a:stretch>
            <a:fillRect/>
          </a:stretch>
        </p:blipFill>
        <p:spPr bwMode="auto">
          <a:xfrm>
            <a:off x="0" y="1828800"/>
            <a:ext cx="5181600" cy="1781175"/>
          </a:xfrm>
          <a:prstGeom prst="rect">
            <a:avLst/>
          </a:prstGeom>
          <a:noFill/>
        </p:spPr>
      </p:pic>
    </p:spTree>
  </p:cSld>
  <p:clrMapOvr>
    <a:masterClrMapping/>
  </p:clrMapOvr>
  <p:transition spd="slow">
    <p:dissolve/>
    <p:sndAc>
      <p:stSnd>
        <p:snd r:embed="rId2" name="suction.wav" builtIn="1"/>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850392"/>
          </a:xfrm>
        </p:spPr>
        <p:txBody>
          <a:bodyPr/>
          <a:lstStyle/>
          <a:p>
            <a:r>
              <a:rPr smtClean="0">
                <a:solidFill>
                  <a:srgbClr val="FFFF00"/>
                </a:solidFill>
              </a:rPr>
              <a:t>                   IBN-SINA</a:t>
            </a:r>
            <a:endParaRPr lang="en-US" dirty="0">
              <a:solidFill>
                <a:srgbClr val="FFFF00"/>
              </a:solidFill>
            </a:endParaRPr>
          </a:p>
        </p:txBody>
      </p:sp>
      <p:sp>
        <p:nvSpPr>
          <p:cNvPr id="3" name="Text Placeholder 2"/>
          <p:cNvSpPr>
            <a:spLocks noGrp="1"/>
          </p:cNvSpPr>
          <p:nvPr>
            <p:ph type="body" idx="1"/>
          </p:nvPr>
        </p:nvSpPr>
        <p:spPr>
          <a:xfrm>
            <a:off x="0" y="3352800"/>
            <a:ext cx="9144000" cy="3505200"/>
          </a:xfrm>
        </p:spPr>
        <p:txBody>
          <a:bodyPr>
            <a:normAutofit/>
          </a:bodyPr>
          <a:lstStyle/>
          <a:p>
            <a:r>
              <a:rPr lang="en-US" dirty="0" smtClean="0">
                <a:solidFill>
                  <a:srgbClr val="FFFF00"/>
                </a:solidFill>
              </a:rPr>
              <a:t/>
            </a:r>
            <a:br>
              <a:rPr lang="en-US" dirty="0" smtClean="0">
                <a:solidFill>
                  <a:srgbClr val="FFFF00"/>
                </a:solidFill>
              </a:rPr>
            </a:br>
            <a:r>
              <a:rPr lang="en-US" dirty="0" err="1" smtClean="0">
                <a:solidFill>
                  <a:srgbClr val="FFFF00"/>
                </a:solidFill>
              </a:rPr>
              <a:t>Ibn</a:t>
            </a:r>
            <a:r>
              <a:rPr lang="en-US" dirty="0" smtClean="0">
                <a:solidFill>
                  <a:srgbClr val="FFFF00"/>
                </a:solidFill>
              </a:rPr>
              <a:t> </a:t>
            </a:r>
            <a:r>
              <a:rPr lang="en-US" dirty="0" err="1" smtClean="0">
                <a:solidFill>
                  <a:srgbClr val="FFFF00"/>
                </a:solidFill>
              </a:rPr>
              <a:t>Sina</a:t>
            </a:r>
            <a:r>
              <a:rPr lang="en-US" dirty="0" smtClean="0">
                <a:solidFill>
                  <a:srgbClr val="FFFF00"/>
                </a:solidFill>
              </a:rPr>
              <a:t> was a scientist of medicine, philosophy, mathematics &amp; astronomy. He was particularly noted for his contributions in the fields of Aristotelian philosophy and medicine. He composed the </a:t>
            </a:r>
            <a:r>
              <a:rPr lang="en-US" dirty="0" err="1" smtClean="0">
                <a:solidFill>
                  <a:srgbClr val="FFFF00"/>
                </a:solidFill>
              </a:rPr>
              <a:t>Kitab</a:t>
            </a:r>
            <a:r>
              <a:rPr lang="en-US" dirty="0" smtClean="0">
                <a:solidFill>
                  <a:srgbClr val="FFFF00"/>
                </a:solidFill>
              </a:rPr>
              <a:t> ash-</a:t>
            </a:r>
            <a:r>
              <a:rPr lang="en-US" dirty="0" err="1" smtClean="0">
                <a:solidFill>
                  <a:srgbClr val="FFFF00"/>
                </a:solidFill>
              </a:rPr>
              <a:t>shifa</a:t>
            </a:r>
            <a:r>
              <a:rPr lang="en-US" dirty="0" smtClean="0">
                <a:solidFill>
                  <a:srgbClr val="FFFF00"/>
                </a:solidFill>
              </a:rPr>
              <a:t>` (“Book of Healing”), a vast philosophical and scientific encyclopedia, and the Canon of Medicine, which is among the most famous books in the history of medicine.</a:t>
            </a:r>
            <a:endParaRPr lang="en-US" dirty="0">
              <a:solidFill>
                <a:srgbClr val="FFFF00"/>
              </a:solidFill>
            </a:endParaRPr>
          </a:p>
        </p:txBody>
      </p:sp>
      <p:pic>
        <p:nvPicPr>
          <p:cNvPr id="5122" name="Picture 2" descr="C:\Users\tanveer\Documents\avicenna2.jpg"/>
          <p:cNvPicPr>
            <a:picLocks noChangeAspect="1" noChangeArrowheads="1"/>
          </p:cNvPicPr>
          <p:nvPr/>
        </p:nvPicPr>
        <p:blipFill>
          <a:blip r:embed="rId3"/>
          <a:srcRect/>
          <a:stretch>
            <a:fillRect/>
          </a:stretch>
        </p:blipFill>
        <p:spPr bwMode="auto">
          <a:xfrm>
            <a:off x="3048000" y="914400"/>
            <a:ext cx="2622550" cy="2387600"/>
          </a:xfrm>
          <a:prstGeom prst="rect">
            <a:avLst/>
          </a:prstGeom>
          <a:noFill/>
        </p:spPr>
      </p:pic>
    </p:spTree>
  </p:cSld>
  <p:clrMapOvr>
    <a:masterClrMapping/>
  </p:clrMapOvr>
  <p:transition spd="slow">
    <p:wipe dir="u"/>
    <p:sndAc>
      <p:stSnd>
        <p:snd r:embed="rId2" name="camera.wav" builtIn="1"/>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1057656"/>
          </a:xfrm>
        </p:spPr>
        <p:txBody>
          <a:bodyPr/>
          <a:lstStyle/>
          <a:p>
            <a:r>
              <a:rPr sz="4800" smtClean="0">
                <a:solidFill>
                  <a:srgbClr val="FFFF00"/>
                </a:solidFill>
              </a:rPr>
              <a:t>ISLAMIC CONTRIBUTION TO      ARCHETACTURE</a:t>
            </a:r>
            <a:endParaRPr lang="en-US" sz="4800" dirty="0">
              <a:solidFill>
                <a:srgbClr val="FFFF00"/>
              </a:solidFill>
            </a:endParaRPr>
          </a:p>
        </p:txBody>
      </p:sp>
      <p:sp>
        <p:nvSpPr>
          <p:cNvPr id="3" name="Text Placeholder 2"/>
          <p:cNvSpPr>
            <a:spLocks noGrp="1"/>
          </p:cNvSpPr>
          <p:nvPr>
            <p:ph type="body" idx="1"/>
          </p:nvPr>
        </p:nvSpPr>
        <p:spPr>
          <a:xfrm>
            <a:off x="0" y="1295400"/>
            <a:ext cx="9144000" cy="5562600"/>
          </a:xfrm>
        </p:spPr>
        <p:txBody>
          <a:bodyPr/>
          <a:lstStyle/>
          <a:p>
            <a:r>
              <a:rPr lang="en-US" dirty="0" smtClean="0">
                <a:solidFill>
                  <a:srgbClr val="FFFF00"/>
                </a:solidFill>
              </a:rPr>
              <a:t>Islamic architecture encompasses a wide range of both secular and religious styles from the foundation of Islam to the present day, influencing the design and construction of buildings and structures in Islamic culture. The principal Islamic architectural types are: the Mosque, the Tomb, the Palace and the Fort. From these four types, the vocabulary of Islamic architecture is derived and used for buildings of less importance such as public baths, fountains, educational institutions, universities and domestic architecture.</a:t>
            </a:r>
            <a:br>
              <a:rPr lang="en-US" dirty="0" smtClean="0">
                <a:solidFill>
                  <a:srgbClr val="FFFF00"/>
                </a:solidFill>
              </a:rPr>
            </a:br>
            <a:endParaRPr lang="en-US" dirty="0">
              <a:solidFill>
                <a:srgbClr val="FFFF00"/>
              </a:solidFill>
            </a:endParaRPr>
          </a:p>
        </p:txBody>
      </p:sp>
      <p:pic>
        <p:nvPicPr>
          <p:cNvPr id="6151" name="Picture 7" descr="C:\Users\tanveer\Documents\art\150px-Al-Masjid_al-Nabawi_06.jpg"/>
          <p:cNvPicPr>
            <a:picLocks noChangeAspect="1" noChangeArrowheads="1"/>
          </p:cNvPicPr>
          <p:nvPr/>
        </p:nvPicPr>
        <p:blipFill>
          <a:blip r:embed="rId3"/>
          <a:srcRect/>
          <a:stretch>
            <a:fillRect/>
          </a:stretch>
        </p:blipFill>
        <p:spPr bwMode="auto">
          <a:xfrm>
            <a:off x="152400" y="3886200"/>
            <a:ext cx="2057400" cy="2514600"/>
          </a:xfrm>
          <a:prstGeom prst="rect">
            <a:avLst/>
          </a:prstGeom>
          <a:noFill/>
        </p:spPr>
      </p:pic>
      <p:pic>
        <p:nvPicPr>
          <p:cNvPr id="6152" name="Picture 8" descr="C:\Users\tanveer\Documents\art\Dome_of_Rock,_Temple_Mount,_Jerusalem.jpg"/>
          <p:cNvPicPr>
            <a:picLocks noChangeAspect="1" noChangeArrowheads="1"/>
          </p:cNvPicPr>
          <p:nvPr/>
        </p:nvPicPr>
        <p:blipFill>
          <a:blip r:embed="rId4"/>
          <a:srcRect/>
          <a:stretch>
            <a:fillRect/>
          </a:stretch>
        </p:blipFill>
        <p:spPr bwMode="auto">
          <a:xfrm>
            <a:off x="2286000" y="3886200"/>
            <a:ext cx="2286000" cy="1828800"/>
          </a:xfrm>
          <a:prstGeom prst="rect">
            <a:avLst/>
          </a:prstGeom>
          <a:noFill/>
        </p:spPr>
      </p:pic>
      <p:pic>
        <p:nvPicPr>
          <p:cNvPr id="6153" name="Picture 9" descr="C:\Users\tanveer\Documents\art\al azar.jpg"/>
          <p:cNvPicPr>
            <a:picLocks noChangeAspect="1" noChangeArrowheads="1"/>
          </p:cNvPicPr>
          <p:nvPr/>
        </p:nvPicPr>
        <p:blipFill>
          <a:blip r:embed="rId5"/>
          <a:srcRect/>
          <a:stretch>
            <a:fillRect/>
          </a:stretch>
        </p:blipFill>
        <p:spPr bwMode="auto">
          <a:xfrm>
            <a:off x="4648200" y="3886200"/>
            <a:ext cx="1752600" cy="1600200"/>
          </a:xfrm>
          <a:prstGeom prst="rect">
            <a:avLst/>
          </a:prstGeom>
          <a:noFill/>
        </p:spPr>
      </p:pic>
      <p:pic>
        <p:nvPicPr>
          <p:cNvPr id="6155" name="Picture 11" descr="C:\Users\tanveer\Documents\art\taj-mahal.jpg"/>
          <p:cNvPicPr>
            <a:picLocks noChangeAspect="1" noChangeArrowheads="1"/>
          </p:cNvPicPr>
          <p:nvPr/>
        </p:nvPicPr>
        <p:blipFill>
          <a:blip r:embed="rId6"/>
          <a:srcRect/>
          <a:stretch>
            <a:fillRect/>
          </a:stretch>
        </p:blipFill>
        <p:spPr bwMode="auto">
          <a:xfrm>
            <a:off x="6629400" y="3810000"/>
            <a:ext cx="1905000" cy="1895475"/>
          </a:xfrm>
          <a:prstGeom prst="rect">
            <a:avLst/>
          </a:prstGeom>
          <a:noFill/>
        </p:spPr>
      </p:pic>
    </p:spTree>
  </p:cSld>
  <p:clrMapOvr>
    <a:masterClrMapping/>
  </p:clrMapOvr>
  <p:transition spd="slow">
    <p:wipe dir="d"/>
    <p:sndAc>
      <p:stSnd>
        <p:snd r:embed="rId2" name="camera.wav" builtIn="1"/>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lstStyle/>
          <a:p>
            <a:r>
              <a:rPr smtClean="0">
                <a:solidFill>
                  <a:srgbClr val="FFFF00"/>
                </a:solidFill>
              </a:rPr>
              <a:t>    CONTRIBUTION TO ART</a:t>
            </a:r>
            <a:endParaRPr lang="en-US" dirty="0">
              <a:solidFill>
                <a:srgbClr val="FFFF00"/>
              </a:solidFill>
            </a:endParaRPr>
          </a:p>
        </p:txBody>
      </p:sp>
      <p:sp>
        <p:nvSpPr>
          <p:cNvPr id="3" name="Text Placeholder 2"/>
          <p:cNvSpPr>
            <a:spLocks noGrp="1"/>
          </p:cNvSpPr>
          <p:nvPr>
            <p:ph type="body" idx="1"/>
          </p:nvPr>
        </p:nvSpPr>
        <p:spPr>
          <a:xfrm>
            <a:off x="0" y="1143000"/>
            <a:ext cx="9144000" cy="5715000"/>
          </a:xfrm>
        </p:spPr>
        <p:txBody>
          <a:bodyPr/>
          <a:lstStyle/>
          <a:p>
            <a:r>
              <a:rPr lang="en-US" dirty="0" smtClean="0">
                <a:solidFill>
                  <a:srgbClr val="FFFF00"/>
                </a:solidFill>
              </a:rPr>
              <a:t>Islamic art encompasses the visual arts produced from the 7th century onwards by people (not necessarily Muslim) who lived within the territory that was inhabited by or ruled by culturally Islamic populations. It is thus  covers many lands and various peoples over some 1400 years; it is not art specifically of a religion, or of a time, or of a place, or of a single medium like painting. The huge field of Islamic architecture is the subject of a separate article, leaving fields as varied as calligraphy, painting, glass, ceramics, and </a:t>
            </a:r>
            <a:r>
              <a:rPr lang="en-US" dirty="0" err="1" smtClean="0">
                <a:solidFill>
                  <a:srgbClr val="FFFF00"/>
                </a:solidFill>
              </a:rPr>
              <a:t>tex</a:t>
            </a:r>
            <a:r>
              <a:rPr lang="en-US" dirty="0" smtClean="0">
                <a:solidFill>
                  <a:srgbClr val="FFFF00"/>
                </a:solidFill>
              </a:rPr>
              <a:t>.</a:t>
            </a:r>
            <a:endParaRPr lang="en-US" dirty="0">
              <a:solidFill>
                <a:srgbClr val="FFFF00"/>
              </a:solidFill>
            </a:endParaRPr>
          </a:p>
        </p:txBody>
      </p:sp>
    </p:spTree>
  </p:cSld>
  <p:clrMapOvr>
    <a:masterClrMapping/>
  </p:clrMapOvr>
  <p:transition spd="slow">
    <p:wipe/>
    <p:sndAc>
      <p:stSnd>
        <p:snd r:embed="rId2" name="camera.wav" builtIn="1"/>
      </p:st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838200"/>
          </a:xfrm>
        </p:spPr>
        <p:txBody>
          <a:bodyPr/>
          <a:lstStyle/>
          <a:p>
            <a:r>
              <a:rPr smtClean="0">
                <a:solidFill>
                  <a:srgbClr val="FFFF00"/>
                </a:solidFill>
              </a:rPr>
              <a:t>             ISLAMIC ART</a:t>
            </a:r>
            <a:endParaRPr lang="en-US" dirty="0">
              <a:solidFill>
                <a:srgbClr val="FFFF00"/>
              </a:solidFill>
            </a:endParaRPr>
          </a:p>
        </p:txBody>
      </p:sp>
      <p:sp>
        <p:nvSpPr>
          <p:cNvPr id="3" name="Text Placeholder 2"/>
          <p:cNvSpPr>
            <a:spLocks noGrp="1"/>
          </p:cNvSpPr>
          <p:nvPr>
            <p:ph type="body" idx="1"/>
          </p:nvPr>
        </p:nvSpPr>
        <p:spPr>
          <a:xfrm>
            <a:off x="0" y="914400"/>
            <a:ext cx="9144000" cy="5943600"/>
          </a:xfrm>
        </p:spPr>
        <p:txBody>
          <a:bodyPr/>
          <a:lstStyle/>
          <a:p>
            <a:endParaRPr lang="en-US" dirty="0"/>
          </a:p>
        </p:txBody>
      </p:sp>
      <p:pic>
        <p:nvPicPr>
          <p:cNvPr id="7170" name="Picture 2" descr="C:\Users\tanveer\Documents\art\220px-Safavid-star.png"/>
          <p:cNvPicPr>
            <a:picLocks noChangeAspect="1" noChangeArrowheads="1"/>
          </p:cNvPicPr>
          <p:nvPr/>
        </p:nvPicPr>
        <p:blipFill>
          <a:blip r:embed="rId3"/>
          <a:srcRect/>
          <a:stretch>
            <a:fillRect/>
          </a:stretch>
        </p:blipFill>
        <p:spPr bwMode="auto">
          <a:xfrm>
            <a:off x="0" y="990600"/>
            <a:ext cx="2209800" cy="1752600"/>
          </a:xfrm>
          <a:prstGeom prst="rect">
            <a:avLst/>
          </a:prstGeom>
          <a:noFill/>
        </p:spPr>
      </p:pic>
      <p:pic>
        <p:nvPicPr>
          <p:cNvPr id="7171" name="Picture 3" descr="C:\Users\tanveer\Documents\art\170px-Luckofedenhall.jpg"/>
          <p:cNvPicPr>
            <a:picLocks noChangeAspect="1" noChangeArrowheads="1"/>
          </p:cNvPicPr>
          <p:nvPr/>
        </p:nvPicPr>
        <p:blipFill>
          <a:blip r:embed="rId4"/>
          <a:srcRect/>
          <a:stretch>
            <a:fillRect/>
          </a:stretch>
        </p:blipFill>
        <p:spPr bwMode="auto">
          <a:xfrm>
            <a:off x="2438400" y="990600"/>
            <a:ext cx="2235200" cy="1752600"/>
          </a:xfrm>
          <a:prstGeom prst="rect">
            <a:avLst/>
          </a:prstGeom>
          <a:noFill/>
        </p:spPr>
      </p:pic>
      <p:pic>
        <p:nvPicPr>
          <p:cNvPr id="7172" name="Picture 4" descr="C:\Users\tanveer\Documents\art\220px-IlkhanateSilkCircular.jpg"/>
          <p:cNvPicPr>
            <a:picLocks noChangeAspect="1" noChangeArrowheads="1"/>
          </p:cNvPicPr>
          <p:nvPr/>
        </p:nvPicPr>
        <p:blipFill>
          <a:blip r:embed="rId5"/>
          <a:srcRect/>
          <a:stretch>
            <a:fillRect/>
          </a:stretch>
        </p:blipFill>
        <p:spPr bwMode="auto">
          <a:xfrm>
            <a:off x="5410200" y="1066801"/>
            <a:ext cx="2286000" cy="1752600"/>
          </a:xfrm>
          <a:prstGeom prst="rect">
            <a:avLst/>
          </a:prstGeom>
          <a:noFill/>
        </p:spPr>
      </p:pic>
      <p:pic>
        <p:nvPicPr>
          <p:cNvPr id="7173" name="Picture 5" descr="C:\Users\tanveer\Documents\art\240px-Dagger_horse_head_Louvre_OA7891.jpg"/>
          <p:cNvPicPr>
            <a:picLocks noChangeAspect="1" noChangeArrowheads="1"/>
          </p:cNvPicPr>
          <p:nvPr/>
        </p:nvPicPr>
        <p:blipFill>
          <a:blip r:embed="rId6"/>
          <a:srcRect/>
          <a:stretch>
            <a:fillRect/>
          </a:stretch>
        </p:blipFill>
        <p:spPr bwMode="auto">
          <a:xfrm>
            <a:off x="304800" y="2819400"/>
            <a:ext cx="2057400" cy="1981200"/>
          </a:xfrm>
          <a:prstGeom prst="rect">
            <a:avLst/>
          </a:prstGeom>
          <a:noFill/>
        </p:spPr>
      </p:pic>
      <p:pic>
        <p:nvPicPr>
          <p:cNvPr id="7174" name="Picture 6" descr="C:\Users\tanveer\Documents\art\250px-Turquoise_epigraphic_ornament_MBA_Lyon_A1969-333.jpg"/>
          <p:cNvPicPr>
            <a:picLocks noChangeAspect="1" noChangeArrowheads="1"/>
          </p:cNvPicPr>
          <p:nvPr/>
        </p:nvPicPr>
        <p:blipFill>
          <a:blip r:embed="rId7"/>
          <a:srcRect/>
          <a:stretch>
            <a:fillRect/>
          </a:stretch>
        </p:blipFill>
        <p:spPr bwMode="auto">
          <a:xfrm>
            <a:off x="2590800" y="2819400"/>
            <a:ext cx="1752600" cy="2057400"/>
          </a:xfrm>
          <a:prstGeom prst="rect">
            <a:avLst/>
          </a:prstGeom>
          <a:noFill/>
        </p:spPr>
      </p:pic>
      <p:pic>
        <p:nvPicPr>
          <p:cNvPr id="7175" name="Picture 7" descr="C:\Users\tanveer\Documents\art\220px-HeratFridayMosque.jpg"/>
          <p:cNvPicPr>
            <a:picLocks noChangeAspect="1" noChangeArrowheads="1"/>
          </p:cNvPicPr>
          <p:nvPr/>
        </p:nvPicPr>
        <p:blipFill>
          <a:blip r:embed="rId8"/>
          <a:srcRect/>
          <a:stretch>
            <a:fillRect/>
          </a:stretch>
        </p:blipFill>
        <p:spPr bwMode="auto">
          <a:xfrm>
            <a:off x="4800600" y="2971800"/>
            <a:ext cx="2794000" cy="2095500"/>
          </a:xfrm>
          <a:prstGeom prst="rect">
            <a:avLst/>
          </a:prstGeom>
          <a:noFill/>
        </p:spPr>
      </p:pic>
      <p:pic>
        <p:nvPicPr>
          <p:cNvPr id="7176" name="Picture 8" descr="C:\Users\tanveer\Documents\art\220px-Khamseh_Nizami_001.jpg"/>
          <p:cNvPicPr>
            <a:picLocks noChangeAspect="1" noChangeArrowheads="1"/>
          </p:cNvPicPr>
          <p:nvPr/>
        </p:nvPicPr>
        <p:blipFill>
          <a:blip r:embed="rId9"/>
          <a:srcRect/>
          <a:stretch>
            <a:fillRect/>
          </a:stretch>
        </p:blipFill>
        <p:spPr bwMode="auto">
          <a:xfrm>
            <a:off x="304800" y="5029200"/>
            <a:ext cx="1752600" cy="1422400"/>
          </a:xfrm>
          <a:prstGeom prst="rect">
            <a:avLst/>
          </a:prstGeom>
          <a:noFill/>
        </p:spPr>
      </p:pic>
      <p:pic>
        <p:nvPicPr>
          <p:cNvPr id="7177" name="Picture 9" descr="C:\Users\tanveer\Documents\art\Farsh1.jpg"/>
          <p:cNvPicPr>
            <a:picLocks noChangeAspect="1" noChangeArrowheads="1"/>
          </p:cNvPicPr>
          <p:nvPr/>
        </p:nvPicPr>
        <p:blipFill>
          <a:blip r:embed="rId10"/>
          <a:srcRect/>
          <a:stretch>
            <a:fillRect/>
          </a:stretch>
        </p:blipFill>
        <p:spPr bwMode="auto">
          <a:xfrm>
            <a:off x="2286000" y="5334000"/>
            <a:ext cx="3810000" cy="1085850"/>
          </a:xfrm>
          <a:prstGeom prst="rect">
            <a:avLst/>
          </a:prstGeom>
          <a:noFill/>
        </p:spPr>
      </p:pic>
      <p:pic>
        <p:nvPicPr>
          <p:cNvPr id="7178" name="Picture 10" descr="C:\Users\tanveer\Documents\art\220px-Mustafa_Rakim,_calligraphic_panel.jpg"/>
          <p:cNvPicPr>
            <a:picLocks noChangeAspect="1" noChangeArrowheads="1"/>
          </p:cNvPicPr>
          <p:nvPr/>
        </p:nvPicPr>
        <p:blipFill>
          <a:blip r:embed="rId11"/>
          <a:srcRect/>
          <a:stretch>
            <a:fillRect/>
          </a:stretch>
        </p:blipFill>
        <p:spPr bwMode="auto">
          <a:xfrm>
            <a:off x="6553200" y="5184775"/>
            <a:ext cx="2011363" cy="1444625"/>
          </a:xfrm>
          <a:prstGeom prst="rect">
            <a:avLst/>
          </a:prstGeom>
          <a:noFill/>
        </p:spPr>
      </p:pic>
    </p:spTree>
  </p:cSld>
  <p:clrMapOvr>
    <a:masterClrMapping/>
  </p:clrMapOvr>
  <p:transition spd="slow">
    <p:wipe dir="r"/>
    <p:sndAc>
      <p:stSnd>
        <p:snd r:embed="rId2" name="camera.wav" builtIn="1"/>
      </p:st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762000"/>
          </a:xfrm>
        </p:spPr>
        <p:txBody>
          <a:bodyPr/>
          <a:lstStyle/>
          <a:p>
            <a:r>
              <a:rPr sz="5400" smtClean="0">
                <a:solidFill>
                  <a:srgbClr val="FFFF00"/>
                </a:solidFill>
              </a:rPr>
              <a:t>    STATE RELIGION/IDEOLOGY</a:t>
            </a:r>
            <a:endParaRPr lang="en-US" sz="5400" dirty="0">
              <a:solidFill>
                <a:srgbClr val="FFFF00"/>
              </a:solidFill>
            </a:endParaRPr>
          </a:p>
        </p:txBody>
      </p:sp>
      <p:sp>
        <p:nvSpPr>
          <p:cNvPr id="3" name="Text Placeholder 2"/>
          <p:cNvSpPr>
            <a:spLocks noGrp="1"/>
          </p:cNvSpPr>
          <p:nvPr>
            <p:ph type="body" idx="1"/>
          </p:nvPr>
        </p:nvSpPr>
        <p:spPr>
          <a:xfrm>
            <a:off x="0" y="914400"/>
            <a:ext cx="9144000" cy="6096000"/>
          </a:xfrm>
        </p:spPr>
        <p:txBody>
          <a:bodyPr/>
          <a:lstStyle/>
          <a:p>
            <a:r>
              <a:rPr lang="en-US" dirty="0" smtClean="0">
                <a:solidFill>
                  <a:srgbClr val="FFFF00"/>
                </a:solidFill>
              </a:rPr>
              <a:t>A state religion (also called an official religion) is a religious body or creed officially endorsed by the state. A state with an official religion, while not secular, is not necessarily a theocracy. The degree and nature of state backing for denomination or creed designated as a state religion can vary. It can range from mere endorsement and financial support, with freedom for other faiths to practice, to prohibiting any competing religious body from operating and to persecuting the followers of other sects. Islam contributed widely for religious tolerance, brotherhood, welfare for humanity and inter action among different religions. Which can be seen from the different acts of Prophet Muhammad </a:t>
            </a:r>
            <a:r>
              <a:rPr lang="en-US" dirty="0" err="1" smtClean="0">
                <a:solidFill>
                  <a:srgbClr val="FFFF00"/>
                </a:solidFill>
              </a:rPr>
              <a:t>s.a.w.w</a:t>
            </a:r>
            <a:r>
              <a:rPr lang="en-US" dirty="0" smtClean="0">
                <a:solidFill>
                  <a:srgbClr val="FFFF00"/>
                </a:solidFill>
              </a:rPr>
              <a:t>.</a:t>
            </a:r>
            <a:endParaRPr lang="en-US" dirty="0">
              <a:solidFill>
                <a:srgbClr val="FFFF00"/>
              </a:solidFill>
            </a:endParaRPr>
          </a:p>
        </p:txBody>
      </p:sp>
    </p:spTree>
  </p:cSld>
  <p:clrMapOvr>
    <a:masterClrMapping/>
  </p:clrMapOvr>
  <p:transition spd="slow">
    <p:wipe dir="u"/>
    <p:sndAc>
      <p:stSnd>
        <p:snd r:embed="rId2" name="camera.wav" builtIn="1"/>
      </p:stSnd>
    </p:sndAc>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838200"/>
          </a:xfrm>
        </p:spPr>
        <p:txBody>
          <a:bodyPr/>
          <a:lstStyle/>
          <a:p>
            <a:r>
              <a:rPr sz="5400" smtClean="0">
                <a:solidFill>
                  <a:srgbClr val="FFFF00"/>
                </a:solidFill>
              </a:rPr>
              <a:t>  I</a:t>
            </a:r>
            <a:r>
              <a:rPr sz="4800" smtClean="0">
                <a:solidFill>
                  <a:srgbClr val="FFFF00"/>
                </a:solidFill>
              </a:rPr>
              <a:t>SLAMIC FOODS FOR CIVILIZATION</a:t>
            </a:r>
            <a:endParaRPr lang="en-US" sz="4800" dirty="0">
              <a:solidFill>
                <a:srgbClr val="FFFF00"/>
              </a:solidFill>
            </a:endParaRPr>
          </a:p>
        </p:txBody>
      </p:sp>
      <p:sp>
        <p:nvSpPr>
          <p:cNvPr id="3" name="Text Placeholder 2"/>
          <p:cNvSpPr>
            <a:spLocks noGrp="1"/>
          </p:cNvSpPr>
          <p:nvPr>
            <p:ph type="body" idx="1"/>
          </p:nvPr>
        </p:nvSpPr>
        <p:spPr>
          <a:xfrm>
            <a:off x="0" y="914400"/>
            <a:ext cx="9144000" cy="5943600"/>
          </a:xfrm>
        </p:spPr>
        <p:txBody>
          <a:bodyPr>
            <a:noAutofit/>
          </a:bodyPr>
          <a:lstStyle/>
          <a:p>
            <a:r>
              <a:rPr lang="en-US" sz="2400" dirty="0" smtClean="0">
                <a:solidFill>
                  <a:srgbClr val="FFFF00"/>
                </a:solidFill>
              </a:rPr>
              <a:t>Foods are the basic aspect of any civilization. Islam introduced some new trends in foods for society, which were based on the concept of HALAAL and HARAAM. Halaal foods are according to human need and these are hygienic and </a:t>
            </a:r>
            <a:r>
              <a:rPr lang="en-US" sz="2400" dirty="0" err="1" smtClean="0">
                <a:solidFill>
                  <a:srgbClr val="FFFF00"/>
                </a:solidFill>
              </a:rPr>
              <a:t>bene</a:t>
            </a:r>
            <a:endParaRPr lang="en-US" sz="2400" dirty="0" smtClean="0">
              <a:solidFill>
                <a:srgbClr val="FFFF00"/>
              </a:solidFill>
            </a:endParaRPr>
          </a:p>
          <a:p>
            <a:r>
              <a:rPr lang="en-US" sz="2400" dirty="0" smtClean="0">
                <a:solidFill>
                  <a:srgbClr val="FFFF00"/>
                </a:solidFill>
              </a:rPr>
              <a:t> Rice, Pasta, Any grain product, All vegetables and </a:t>
            </a:r>
            <a:r>
              <a:rPr lang="en-US" sz="2400" dirty="0" err="1" smtClean="0">
                <a:solidFill>
                  <a:srgbClr val="FFFF00"/>
                </a:solidFill>
              </a:rPr>
              <a:t>fruit,All</a:t>
            </a:r>
            <a:r>
              <a:rPr lang="en-US" sz="2400" dirty="0" smtClean="0">
                <a:solidFill>
                  <a:srgbClr val="FFFF00"/>
                </a:solidFill>
              </a:rPr>
              <a:t> vegetables and fruits or vegetable oils, Milk, Meat and poultry slaughtered according to Islamic dietary law ("</a:t>
            </a:r>
            <a:r>
              <a:rPr lang="en-US" sz="2400" dirty="0" err="1" smtClean="0">
                <a:solidFill>
                  <a:srgbClr val="FFFF00"/>
                </a:solidFill>
              </a:rPr>
              <a:t>Zabihah</a:t>
            </a:r>
            <a:r>
              <a:rPr lang="en-US" sz="2400" dirty="0" smtClean="0">
                <a:solidFill>
                  <a:srgbClr val="FFFF00"/>
                </a:solidFill>
              </a:rPr>
              <a:t>), Seafood, Eggs, Nuts, seeds, Peanut Butter, Fruit juice, punch, tea and coffee, Fats and oils, butter, vegetable oils and some salad dressings, Coconut milk, jam, pickles, spices, Honey, sugar, syrup, bean syrup, Any </a:t>
            </a:r>
            <a:r>
              <a:rPr lang="en-US" sz="2400" dirty="0" err="1" smtClean="0">
                <a:solidFill>
                  <a:srgbClr val="FFFF00"/>
                </a:solidFill>
              </a:rPr>
              <a:t>Zabihah</a:t>
            </a:r>
            <a:r>
              <a:rPr lang="en-US" sz="2400" dirty="0" smtClean="0">
                <a:solidFill>
                  <a:srgbClr val="FFFF00"/>
                </a:solidFill>
              </a:rPr>
              <a:t> meat or alternative dish, pizza, pasta or rice prepared without </a:t>
            </a:r>
            <a:r>
              <a:rPr lang="en-US" sz="2400" dirty="0" err="1" smtClean="0">
                <a:solidFill>
                  <a:srgbClr val="FFFF00"/>
                </a:solidFill>
              </a:rPr>
              <a:t>Haram</a:t>
            </a:r>
            <a:r>
              <a:rPr lang="en-US" sz="2400" dirty="0" smtClean="0">
                <a:solidFill>
                  <a:srgbClr val="FFFF00"/>
                </a:solidFill>
              </a:rPr>
              <a:t> foods and ingredients</a:t>
            </a:r>
          </a:p>
          <a:p>
            <a:r>
              <a:rPr lang="en-US" sz="2400" dirty="0" smtClean="0">
                <a:solidFill>
                  <a:srgbClr val="FFFF00"/>
                </a:solidFill>
              </a:rPr>
              <a:t> &amp; Soups, sauces any made without </a:t>
            </a:r>
            <a:r>
              <a:rPr lang="en-US" sz="2400" dirty="0" err="1" smtClean="0">
                <a:solidFill>
                  <a:srgbClr val="FFFF00"/>
                </a:solidFill>
              </a:rPr>
              <a:t>Haram</a:t>
            </a:r>
            <a:r>
              <a:rPr lang="en-US" sz="2400" dirty="0" smtClean="0">
                <a:solidFill>
                  <a:srgbClr val="FFFF00"/>
                </a:solidFill>
              </a:rPr>
              <a:t> foods and ingredients.</a:t>
            </a:r>
          </a:p>
          <a:p>
            <a:r>
              <a:rPr lang="en-US" sz="2400" dirty="0" smtClean="0">
                <a:solidFill>
                  <a:srgbClr val="FFFF00"/>
                </a:solidFill>
              </a:rPr>
              <a:t>   </a:t>
            </a:r>
          </a:p>
        </p:txBody>
      </p:sp>
    </p:spTree>
  </p:cSld>
  <p:clrMapOvr>
    <a:masterClrMapping/>
  </p:clrMapOvr>
  <p:transition spd="slow">
    <p:wipe dir="d"/>
    <p:sndAc>
      <p:stSnd>
        <p:snd r:embed="rId2" name="camera.wav" builtIn="1"/>
      </p:stSnd>
    </p:sndAc>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914400"/>
          </a:xfrm>
        </p:spPr>
        <p:txBody>
          <a:bodyPr/>
          <a:lstStyle/>
          <a:p>
            <a:r>
              <a:rPr smtClean="0"/>
              <a:t>             </a:t>
            </a:r>
            <a:r>
              <a:rPr smtClean="0">
                <a:solidFill>
                  <a:srgbClr val="FFFF00"/>
                </a:solidFill>
              </a:rPr>
              <a:t>ISLAMIC FOODS</a:t>
            </a:r>
            <a:endParaRPr lang="en-US" dirty="0"/>
          </a:p>
        </p:txBody>
      </p:sp>
      <p:sp>
        <p:nvSpPr>
          <p:cNvPr id="3" name="Text Placeholder 2"/>
          <p:cNvSpPr>
            <a:spLocks noGrp="1"/>
          </p:cNvSpPr>
          <p:nvPr>
            <p:ph type="body" idx="1"/>
          </p:nvPr>
        </p:nvSpPr>
        <p:spPr>
          <a:xfrm>
            <a:off x="0" y="990600"/>
            <a:ext cx="9144000" cy="5867400"/>
          </a:xfrm>
        </p:spPr>
        <p:txBody>
          <a:bodyPr/>
          <a:lstStyle/>
          <a:p>
            <a:endParaRPr lang="en-US" dirty="0"/>
          </a:p>
        </p:txBody>
      </p:sp>
      <p:pic>
        <p:nvPicPr>
          <p:cNvPr id="1027" name="Picture 3" descr="C:\Users\tanveer\Documents\art\hgfhfhfhgu.jpg"/>
          <p:cNvPicPr>
            <a:picLocks noChangeAspect="1" noChangeArrowheads="1"/>
          </p:cNvPicPr>
          <p:nvPr/>
        </p:nvPicPr>
        <p:blipFill>
          <a:blip r:embed="rId3"/>
          <a:srcRect/>
          <a:stretch>
            <a:fillRect/>
          </a:stretch>
        </p:blipFill>
        <p:spPr bwMode="auto">
          <a:xfrm>
            <a:off x="0" y="1066800"/>
            <a:ext cx="2057400" cy="1752600"/>
          </a:xfrm>
          <a:prstGeom prst="rect">
            <a:avLst/>
          </a:prstGeom>
          <a:noFill/>
        </p:spPr>
      </p:pic>
      <p:pic>
        <p:nvPicPr>
          <p:cNvPr id="1028" name="Picture 4" descr="C:\Users\tanveer\Documents\art\20080725-kowloon-city-016a.jpg"/>
          <p:cNvPicPr>
            <a:picLocks noChangeAspect="1" noChangeArrowheads="1"/>
          </p:cNvPicPr>
          <p:nvPr/>
        </p:nvPicPr>
        <p:blipFill>
          <a:blip r:embed="rId4"/>
          <a:srcRect/>
          <a:stretch>
            <a:fillRect/>
          </a:stretch>
        </p:blipFill>
        <p:spPr bwMode="auto">
          <a:xfrm>
            <a:off x="2209800" y="1066800"/>
            <a:ext cx="3352800" cy="1752600"/>
          </a:xfrm>
          <a:prstGeom prst="rect">
            <a:avLst/>
          </a:prstGeom>
          <a:noFill/>
        </p:spPr>
      </p:pic>
      <p:pic>
        <p:nvPicPr>
          <p:cNvPr id="1029" name="Picture 5" descr="C:\Users\tanveer\Documents\art\MILH.jpg"/>
          <p:cNvPicPr>
            <a:picLocks noChangeAspect="1" noChangeArrowheads="1"/>
          </p:cNvPicPr>
          <p:nvPr/>
        </p:nvPicPr>
        <p:blipFill>
          <a:blip r:embed="rId5"/>
          <a:srcRect/>
          <a:stretch>
            <a:fillRect/>
          </a:stretch>
        </p:blipFill>
        <p:spPr bwMode="auto">
          <a:xfrm>
            <a:off x="5867400" y="1066800"/>
            <a:ext cx="2819400" cy="1752599"/>
          </a:xfrm>
          <a:prstGeom prst="rect">
            <a:avLst/>
          </a:prstGeom>
          <a:noFill/>
        </p:spPr>
      </p:pic>
      <p:pic>
        <p:nvPicPr>
          <p:cNvPr id="1030" name="Picture 6" descr="C:\Users\tanveer\Documents\art\VAAAAAAAA.jpg"/>
          <p:cNvPicPr>
            <a:picLocks noChangeAspect="1" noChangeArrowheads="1"/>
          </p:cNvPicPr>
          <p:nvPr/>
        </p:nvPicPr>
        <p:blipFill>
          <a:blip r:embed="rId6"/>
          <a:srcRect/>
          <a:stretch>
            <a:fillRect/>
          </a:stretch>
        </p:blipFill>
        <p:spPr bwMode="auto">
          <a:xfrm>
            <a:off x="0" y="2971800"/>
            <a:ext cx="2895600" cy="1905000"/>
          </a:xfrm>
          <a:prstGeom prst="rect">
            <a:avLst/>
          </a:prstGeom>
          <a:noFill/>
        </p:spPr>
      </p:pic>
      <p:pic>
        <p:nvPicPr>
          <p:cNvPr id="1031" name="Picture 7" descr="C:\Users\tanveer\Documents\art\PPP.jpg"/>
          <p:cNvPicPr>
            <a:picLocks noChangeAspect="1" noChangeArrowheads="1"/>
          </p:cNvPicPr>
          <p:nvPr/>
        </p:nvPicPr>
        <p:blipFill>
          <a:blip r:embed="rId7"/>
          <a:srcRect/>
          <a:stretch>
            <a:fillRect/>
          </a:stretch>
        </p:blipFill>
        <p:spPr bwMode="auto">
          <a:xfrm>
            <a:off x="3124200" y="2971800"/>
            <a:ext cx="2590800" cy="1971675"/>
          </a:xfrm>
          <a:prstGeom prst="rect">
            <a:avLst/>
          </a:prstGeom>
          <a:noFill/>
        </p:spPr>
      </p:pic>
      <p:pic>
        <p:nvPicPr>
          <p:cNvPr id="1032" name="Picture 8" descr="C:\Users\tanveer\Documents\art\VEEEEEEEEEEE.jpg"/>
          <p:cNvPicPr>
            <a:picLocks noChangeAspect="1" noChangeArrowheads="1"/>
          </p:cNvPicPr>
          <p:nvPr/>
        </p:nvPicPr>
        <p:blipFill>
          <a:blip r:embed="rId8"/>
          <a:srcRect/>
          <a:stretch>
            <a:fillRect/>
          </a:stretch>
        </p:blipFill>
        <p:spPr bwMode="auto">
          <a:xfrm>
            <a:off x="5943600" y="2895600"/>
            <a:ext cx="2743200" cy="1981200"/>
          </a:xfrm>
          <a:prstGeom prst="rect">
            <a:avLst/>
          </a:prstGeom>
          <a:noFill/>
        </p:spPr>
      </p:pic>
    </p:spTree>
  </p:cSld>
  <p:clrMapOvr>
    <a:masterClrMapping/>
  </p:clrMapOvr>
  <p:transition spd="slow">
    <p:wipe/>
    <p:sndAc>
      <p:stSnd>
        <p:snd r:embed="rId2" name="camera.wav" builtIn="1"/>
      </p:stSnd>
    </p:sndAc>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9144000" cy="762000"/>
          </a:xfrm>
        </p:spPr>
        <p:txBody>
          <a:bodyPr/>
          <a:lstStyle/>
          <a:p>
            <a:r>
              <a:rPr smtClean="0">
                <a:solidFill>
                  <a:srgbClr val="FFFF00"/>
                </a:solidFill>
              </a:rPr>
              <a:t>                 CONCLUSION</a:t>
            </a:r>
            <a:endParaRPr lang="en-US" dirty="0">
              <a:solidFill>
                <a:srgbClr val="FFFF00"/>
              </a:solidFill>
            </a:endParaRPr>
          </a:p>
        </p:txBody>
      </p:sp>
      <p:sp>
        <p:nvSpPr>
          <p:cNvPr id="3" name="Text Placeholder 2"/>
          <p:cNvSpPr>
            <a:spLocks noGrp="1"/>
          </p:cNvSpPr>
          <p:nvPr>
            <p:ph type="body" idx="1"/>
          </p:nvPr>
        </p:nvSpPr>
        <p:spPr>
          <a:xfrm>
            <a:off x="0" y="2133600"/>
            <a:ext cx="9144000" cy="4724400"/>
          </a:xfrm>
        </p:spPr>
        <p:txBody>
          <a:bodyPr/>
          <a:lstStyle/>
          <a:p>
            <a:r>
              <a:rPr lang="en-US" dirty="0" smtClean="0">
                <a:solidFill>
                  <a:srgbClr val="FFFF00"/>
                </a:solidFill>
              </a:rPr>
              <a:t>Islam played an important and historical role in advancing world civilization.</a:t>
            </a:r>
            <a:br>
              <a:rPr lang="en-US" dirty="0" smtClean="0">
                <a:solidFill>
                  <a:srgbClr val="FFFF00"/>
                </a:solidFill>
              </a:rPr>
            </a:br>
            <a:r>
              <a:rPr lang="en-US" dirty="0" smtClean="0">
                <a:solidFill>
                  <a:srgbClr val="FFFF00"/>
                </a:solidFill>
              </a:rPr>
              <a:t>Muslims carried out the civilization torch during dark ages and prevent and advanced the treasure  of culture and knowledge for humanity.</a:t>
            </a:r>
            <a:br>
              <a:rPr lang="en-US" dirty="0" smtClean="0">
                <a:solidFill>
                  <a:srgbClr val="FFFF00"/>
                </a:solidFill>
              </a:rPr>
            </a:br>
            <a:r>
              <a:rPr lang="en-US" dirty="0" smtClean="0">
                <a:solidFill>
                  <a:srgbClr val="FFFF00"/>
                </a:solidFill>
              </a:rPr>
              <a:t>In all aspects of our lives  including our homes, offices, schools, universities, religion, philosophy, science, art, architecture etc we are concerned to Islamic creativity..  </a:t>
            </a:r>
            <a:endParaRPr lang="en-US" dirty="0">
              <a:solidFill>
                <a:srgbClr val="FFFF00"/>
              </a:solidFill>
            </a:endParaRPr>
          </a:p>
        </p:txBody>
      </p:sp>
    </p:spTree>
  </p:cSld>
  <p:clrMapOvr>
    <a:masterClrMapping/>
  </p:clrMapOvr>
  <p:transition spd="slow">
    <p:wipe dir="r"/>
    <p:sndAc>
      <p:stSnd>
        <p:snd r:embed="rId2" name="camera.wav" builtIn="1"/>
      </p:stSnd>
    </p:sndAc>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447800"/>
            <a:ext cx="7772400" cy="1133856"/>
          </a:xfrm>
        </p:spPr>
        <p:txBody>
          <a:bodyPr/>
          <a:lstStyle/>
          <a:p>
            <a:endParaRPr lang="en-US" dirty="0"/>
          </a:p>
        </p:txBody>
      </p:sp>
      <p:sp>
        <p:nvSpPr>
          <p:cNvPr id="3" name="Text Placeholder 2"/>
          <p:cNvSpPr>
            <a:spLocks noGrp="1"/>
          </p:cNvSpPr>
          <p:nvPr>
            <p:ph type="body" idx="1"/>
          </p:nvPr>
        </p:nvSpPr>
        <p:spPr/>
        <p:txBody>
          <a:bodyPr/>
          <a:lstStyle/>
          <a:p>
            <a:endParaRPr lang="en-US" dirty="0"/>
          </a:p>
        </p:txBody>
      </p:sp>
      <p:pic>
        <p:nvPicPr>
          <p:cNvPr id="2050" name="Picture 2" descr="C:\Users\tanveer\Documents\art\thank.jpg"/>
          <p:cNvPicPr>
            <a:picLocks noChangeAspect="1" noChangeArrowheads="1"/>
          </p:cNvPicPr>
          <p:nvPr/>
        </p:nvPicPr>
        <p:blipFill>
          <a:blip r:embed="rId3"/>
          <a:srcRect/>
          <a:stretch>
            <a:fillRect/>
          </a:stretch>
        </p:blipFill>
        <p:spPr bwMode="auto">
          <a:xfrm>
            <a:off x="457200" y="1371600"/>
            <a:ext cx="7772400" cy="3124199"/>
          </a:xfrm>
          <a:prstGeom prst="rect">
            <a:avLst/>
          </a:prstGeom>
          <a:noFill/>
        </p:spPr>
      </p:pic>
    </p:spTree>
  </p:cSld>
  <p:clrMapOvr>
    <a:masterClrMapping/>
  </p:clrMapOvr>
  <p:transition spd="slow">
    <p:dissolve/>
    <p:sndAc>
      <p:stSnd>
        <p:snd r:embed="rId2" name="push.wav" builtIn="1"/>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352" y="381000"/>
            <a:ext cx="7772400" cy="1371600"/>
          </a:xfrm>
        </p:spPr>
        <p:txBody>
          <a:bodyPr/>
          <a:lstStyle/>
          <a:p>
            <a:r>
              <a:rPr smtClean="0">
                <a:solidFill>
                  <a:srgbClr val="FFFF00"/>
                </a:solidFill>
              </a:rPr>
              <a:t>    HUMAN CIVILIZATION</a:t>
            </a:r>
            <a:endParaRPr lang="en-US" dirty="0">
              <a:solidFill>
                <a:srgbClr val="FFFF00"/>
              </a:solidFill>
            </a:endParaRPr>
          </a:p>
        </p:txBody>
      </p:sp>
      <p:sp>
        <p:nvSpPr>
          <p:cNvPr id="3" name="Text Placeholder 2"/>
          <p:cNvSpPr>
            <a:spLocks noGrp="1"/>
          </p:cNvSpPr>
          <p:nvPr>
            <p:ph type="body" idx="1"/>
          </p:nvPr>
        </p:nvSpPr>
        <p:spPr>
          <a:xfrm>
            <a:off x="0" y="1905000"/>
            <a:ext cx="9144000" cy="4800600"/>
          </a:xfrm>
        </p:spPr>
        <p:txBody>
          <a:bodyPr/>
          <a:lstStyle/>
          <a:p>
            <a:endParaRPr lang="en-US" dirty="0"/>
          </a:p>
        </p:txBody>
      </p:sp>
      <p:pic>
        <p:nvPicPr>
          <p:cNvPr id="1026" name="Picture 2" descr="C:\Users\tanveer\Documents\slide-5-728.jpg"/>
          <p:cNvPicPr>
            <a:picLocks noChangeAspect="1" noChangeArrowheads="1"/>
          </p:cNvPicPr>
          <p:nvPr/>
        </p:nvPicPr>
        <p:blipFill>
          <a:blip r:embed="rId3"/>
          <a:srcRect/>
          <a:stretch>
            <a:fillRect/>
          </a:stretch>
        </p:blipFill>
        <p:spPr bwMode="auto">
          <a:xfrm>
            <a:off x="0" y="1905000"/>
            <a:ext cx="9144000" cy="4800599"/>
          </a:xfrm>
          <a:prstGeom prst="rect">
            <a:avLst/>
          </a:prstGeom>
          <a:noFill/>
        </p:spPr>
      </p:pic>
    </p:spTree>
  </p:cSld>
  <p:clrMapOvr>
    <a:masterClrMapping/>
  </p:clrMapOvr>
  <p:transition>
    <p:dissolve/>
    <p:sndAc>
      <p:stSnd>
        <p:snd r:embed="rId2" name="camera.wav" builtIn="1"/>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686800" cy="1143000"/>
          </a:xfrm>
        </p:spPr>
        <p:txBody>
          <a:bodyPr/>
          <a:lstStyle/>
          <a:p>
            <a:r>
              <a:rPr smtClean="0">
                <a:solidFill>
                  <a:srgbClr val="FFFF00"/>
                </a:solidFill>
              </a:rPr>
              <a:t>              CIVILIZATION</a:t>
            </a:r>
            <a:endParaRPr lang="en-US" dirty="0">
              <a:solidFill>
                <a:srgbClr val="FFFF00"/>
              </a:solidFill>
            </a:endParaRPr>
          </a:p>
        </p:txBody>
      </p:sp>
      <p:sp>
        <p:nvSpPr>
          <p:cNvPr id="3" name="Text Placeholder 2"/>
          <p:cNvSpPr>
            <a:spLocks noGrp="1"/>
          </p:cNvSpPr>
          <p:nvPr>
            <p:ph type="body" idx="1"/>
          </p:nvPr>
        </p:nvSpPr>
        <p:spPr>
          <a:xfrm>
            <a:off x="0" y="1219200"/>
            <a:ext cx="9144000" cy="5638800"/>
          </a:xfrm>
        </p:spPr>
        <p:txBody>
          <a:bodyPr/>
          <a:lstStyle/>
          <a:p>
            <a:r>
              <a:rPr lang="en-US" dirty="0" smtClean="0">
                <a:solidFill>
                  <a:srgbClr val="FFFF00"/>
                </a:solidFill>
              </a:rPr>
              <a:t>An advanced state of intellectual, cultural, and material development in human society, marked by progress in the arts and sciences, the extensive use of record-keeping, including writing, and the appearance of complex political and social institutions.The type of culture and society developed by a particular nation or region.</a:t>
            </a:r>
            <a:endParaRPr lang="en-US" dirty="0">
              <a:solidFill>
                <a:srgbClr val="FFFF00"/>
              </a:solidFill>
            </a:endParaRPr>
          </a:p>
        </p:txBody>
      </p:sp>
    </p:spTree>
  </p:cSld>
  <p:clrMapOvr>
    <a:masterClrMapping/>
  </p:clrMapOvr>
  <p:transition spd="slow">
    <p:wipe dir="d"/>
    <p:sndAc>
      <p:stSnd>
        <p:snd r:embed="rId2" name="camera.wav" builtIn="1"/>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lstStyle/>
          <a:p>
            <a:r>
              <a:rPr smtClean="0">
                <a:solidFill>
                  <a:srgbClr val="FFFF00"/>
                </a:solidFill>
              </a:rPr>
              <a:t>POSTULATES OF CIVILIZATION</a:t>
            </a:r>
            <a:endParaRPr lang="en-US" dirty="0">
              <a:solidFill>
                <a:srgbClr val="FFFF00"/>
              </a:solidFill>
            </a:endParaRPr>
          </a:p>
        </p:txBody>
      </p:sp>
      <p:sp>
        <p:nvSpPr>
          <p:cNvPr id="3" name="Text Placeholder 2"/>
          <p:cNvSpPr>
            <a:spLocks noGrp="1"/>
          </p:cNvSpPr>
          <p:nvPr>
            <p:ph type="body" idx="1"/>
          </p:nvPr>
        </p:nvSpPr>
        <p:spPr>
          <a:xfrm>
            <a:off x="0" y="1371600"/>
            <a:ext cx="9144000" cy="5486400"/>
          </a:xfrm>
        </p:spPr>
        <p:txBody>
          <a:bodyPr/>
          <a:lstStyle/>
          <a:p>
            <a:r>
              <a:rPr lang="en-US" dirty="0" smtClean="0">
                <a:solidFill>
                  <a:srgbClr val="FFFF00"/>
                </a:solidFill>
              </a:rPr>
              <a:t> =&gt; Large urban centers</a:t>
            </a:r>
          </a:p>
          <a:p>
            <a:r>
              <a:rPr lang="en-US" dirty="0" smtClean="0">
                <a:solidFill>
                  <a:srgbClr val="FFFF00"/>
                </a:solidFill>
              </a:rPr>
              <a:t> =&gt; occupations</a:t>
            </a:r>
          </a:p>
          <a:p>
            <a:r>
              <a:rPr lang="en-US" dirty="0" smtClean="0">
                <a:solidFill>
                  <a:srgbClr val="FFFF00"/>
                </a:solidFill>
              </a:rPr>
              <a:t> =&gt; Primary producers of food </a:t>
            </a:r>
          </a:p>
          <a:p>
            <a:r>
              <a:rPr lang="en-US" dirty="0" smtClean="0">
                <a:solidFill>
                  <a:srgbClr val="FFFF00"/>
                </a:solidFill>
              </a:rPr>
              <a:t> =&gt; Monumental architecture</a:t>
            </a:r>
            <a:br>
              <a:rPr lang="en-US" dirty="0" smtClean="0">
                <a:solidFill>
                  <a:srgbClr val="FFFF00"/>
                </a:solidFill>
              </a:rPr>
            </a:br>
            <a:r>
              <a:rPr lang="en-US" dirty="0" smtClean="0">
                <a:solidFill>
                  <a:srgbClr val="FFFF00"/>
                </a:solidFill>
              </a:rPr>
              <a:t> =&gt; System for recording information</a:t>
            </a:r>
          </a:p>
          <a:p>
            <a:r>
              <a:rPr lang="en-US" dirty="0" smtClean="0">
                <a:solidFill>
                  <a:srgbClr val="FFFF00"/>
                </a:solidFill>
              </a:rPr>
              <a:t> =&gt; Development of practical sciences</a:t>
            </a:r>
          </a:p>
          <a:p>
            <a:r>
              <a:rPr lang="en-US" dirty="0" smtClean="0">
                <a:solidFill>
                  <a:srgbClr val="FFFF00"/>
                </a:solidFill>
              </a:rPr>
              <a:t> =&gt; Monumental art</a:t>
            </a:r>
          </a:p>
          <a:p>
            <a:r>
              <a:rPr lang="en-US" dirty="0" smtClean="0">
                <a:solidFill>
                  <a:srgbClr val="FFFF00"/>
                </a:solidFill>
              </a:rPr>
              <a:t> =&gt; Regular importation of raw materials</a:t>
            </a:r>
            <a:br>
              <a:rPr lang="en-US" dirty="0" smtClean="0">
                <a:solidFill>
                  <a:srgbClr val="FFFF00"/>
                </a:solidFill>
              </a:rPr>
            </a:br>
            <a:r>
              <a:rPr lang="en-US" dirty="0" smtClean="0">
                <a:solidFill>
                  <a:srgbClr val="FFFF00"/>
                </a:solidFill>
              </a:rPr>
              <a:t> =&gt; State religion/ideology</a:t>
            </a:r>
          </a:p>
          <a:p>
            <a:r>
              <a:rPr lang="en-US" dirty="0" smtClean="0">
                <a:solidFill>
                  <a:srgbClr val="FFFF00"/>
                </a:solidFill>
              </a:rPr>
              <a:t> =&gt; Persistent state structures</a:t>
            </a:r>
            <a:endParaRPr lang="en-US" dirty="0">
              <a:solidFill>
                <a:srgbClr val="FFFF00"/>
              </a:solidFill>
            </a:endParaRPr>
          </a:p>
        </p:txBody>
      </p:sp>
    </p:spTree>
  </p:cSld>
  <p:clrMapOvr>
    <a:masterClrMapping/>
  </p:clrMapOvr>
  <p:transition spd="slow">
    <p:wipe/>
    <p:sndAc>
      <p:stSnd>
        <p:snd r:embed="rId2" name="camera.wav" builtIn="1"/>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447800"/>
            <a:ext cx="9144000" cy="609600"/>
          </a:xfrm>
        </p:spPr>
        <p:txBody>
          <a:bodyPr/>
          <a:lstStyle/>
          <a:p>
            <a:r>
              <a:rPr sz="4400" smtClean="0">
                <a:solidFill>
                  <a:srgbClr val="FFFF00"/>
                </a:solidFill>
              </a:rPr>
              <a:t>ISLAMIC CONTRIBUTION TO SCIENCE</a:t>
            </a:r>
            <a:br>
              <a:rPr sz="4400" smtClean="0">
                <a:solidFill>
                  <a:srgbClr val="FFFF00"/>
                </a:solidFill>
              </a:rPr>
            </a:br>
            <a:r>
              <a:rPr sz="4400" smtClean="0">
                <a:solidFill>
                  <a:srgbClr val="FFFF00"/>
                </a:solidFill>
              </a:rPr>
              <a:t>            MUSLIM SCIENTISTS</a:t>
            </a:r>
            <a:br>
              <a:rPr sz="4400" smtClean="0">
                <a:solidFill>
                  <a:srgbClr val="FFFF00"/>
                </a:solidFill>
              </a:rPr>
            </a:br>
            <a:r>
              <a:rPr sz="4400" smtClean="0">
                <a:solidFill>
                  <a:srgbClr val="FFFF00"/>
                </a:solidFill>
              </a:rPr>
              <a:t>             </a:t>
            </a:r>
            <a:endParaRPr lang="en-US" sz="4400" dirty="0">
              <a:solidFill>
                <a:srgbClr val="FFFF00"/>
              </a:solidFill>
            </a:endParaRPr>
          </a:p>
        </p:txBody>
      </p:sp>
      <p:sp>
        <p:nvSpPr>
          <p:cNvPr id="3" name="Text Placeholder 2"/>
          <p:cNvSpPr>
            <a:spLocks noGrp="1"/>
          </p:cNvSpPr>
          <p:nvPr>
            <p:ph type="body" idx="1"/>
          </p:nvPr>
        </p:nvSpPr>
        <p:spPr>
          <a:xfrm>
            <a:off x="0" y="1371600"/>
            <a:ext cx="9144000" cy="5486400"/>
          </a:xfrm>
        </p:spPr>
        <p:txBody>
          <a:bodyPr/>
          <a:lstStyle/>
          <a:p>
            <a:r>
              <a:rPr lang="en-US" dirty="0" smtClean="0">
                <a:solidFill>
                  <a:srgbClr val="FFFF00"/>
                </a:solidFill>
              </a:rPr>
              <a:t>The traditional Islamic institutions of learning produced numerous great theologians, philosophers, scholars and scientists. Muslim scientists’ contributions in various fields of knowledge indicate the level of scholarship base developed among he Muslims one thousand years ago. Only few are being mentioned here:</a:t>
            </a:r>
            <a:endParaRPr lang="en-US" dirty="0">
              <a:solidFill>
                <a:srgbClr val="FFFF00"/>
              </a:solidFill>
            </a:endParaRPr>
          </a:p>
        </p:txBody>
      </p:sp>
    </p:spTree>
  </p:cSld>
  <p:clrMapOvr>
    <a:masterClrMapping/>
  </p:clrMapOvr>
  <p:transition spd="slow">
    <p:wipe dir="r"/>
    <p:sndAc>
      <p:stSnd>
        <p:snd r:embed="rId2" name="camera.wav" builtIn="1"/>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26592"/>
          </a:xfrm>
        </p:spPr>
        <p:txBody>
          <a:bodyPr/>
          <a:lstStyle/>
          <a:p>
            <a:r>
              <a:rPr sz="4800" smtClean="0">
                <a:solidFill>
                  <a:srgbClr val="FFFF00"/>
                </a:solidFill>
              </a:rPr>
              <a:t>                 JABIR BIN HAYAN</a:t>
            </a:r>
            <a:endParaRPr lang="en-US" sz="4800" dirty="0">
              <a:solidFill>
                <a:srgbClr val="FFFF00"/>
              </a:solidFill>
            </a:endParaRPr>
          </a:p>
        </p:txBody>
      </p:sp>
      <p:sp>
        <p:nvSpPr>
          <p:cNvPr id="3" name="Text Placeholder 2"/>
          <p:cNvSpPr>
            <a:spLocks noGrp="1"/>
          </p:cNvSpPr>
          <p:nvPr>
            <p:ph type="body" idx="1"/>
          </p:nvPr>
        </p:nvSpPr>
        <p:spPr>
          <a:xfrm>
            <a:off x="0" y="2895600"/>
            <a:ext cx="9144000" cy="3962400"/>
          </a:xfrm>
        </p:spPr>
        <p:txBody>
          <a:bodyPr>
            <a:normAutofit/>
          </a:bodyPr>
          <a:lstStyle/>
          <a:p>
            <a:r>
              <a:rPr lang="en-US" sz="2000" dirty="0" smtClean="0">
                <a:solidFill>
                  <a:srgbClr val="FFFF00"/>
                </a:solidFill>
              </a:rPr>
              <a:t>Jabir bin Hayman  known as the “father of chemistry.” He studied most branches of learning, including medicine. After the ‘Abbasids defeated the Umayyad, Jabir became a court physician to the ‘Abbasid caliph Haran are-Rashid. Jabir was a close friend of the sixth Shiite imam, Ja 'far bin Muhammad, whom he gave credit for many of his scientific ideas.</a:t>
            </a:r>
            <a:endParaRPr lang="en-US" sz="2000" dirty="0">
              <a:solidFill>
                <a:srgbClr val="FFFF00"/>
              </a:solidFill>
            </a:endParaRPr>
          </a:p>
        </p:txBody>
      </p:sp>
      <p:pic>
        <p:nvPicPr>
          <p:cNvPr id="1026" name="Picture 2" descr="C:\Users\tanveer\Documents\jabir-ibn-hayyan.jpg"/>
          <p:cNvPicPr>
            <a:picLocks noChangeAspect="1" noChangeArrowheads="1"/>
          </p:cNvPicPr>
          <p:nvPr/>
        </p:nvPicPr>
        <p:blipFill>
          <a:blip r:embed="rId3"/>
          <a:srcRect/>
          <a:stretch>
            <a:fillRect/>
          </a:stretch>
        </p:blipFill>
        <p:spPr bwMode="auto">
          <a:xfrm>
            <a:off x="3124200" y="1066800"/>
            <a:ext cx="2362200" cy="1676400"/>
          </a:xfrm>
          <a:prstGeom prst="rect">
            <a:avLst/>
          </a:prstGeom>
          <a:noFill/>
        </p:spPr>
      </p:pic>
    </p:spTree>
  </p:cSld>
  <p:clrMapOvr>
    <a:masterClrMapping/>
  </p:clrMapOvr>
  <p:transition spd="slow">
    <p:wipe dir="u"/>
    <p:sndAc>
      <p:stSnd>
        <p:snd r:embed="rId2" name="camera.wav" builtIn="1"/>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066800"/>
          </a:xfrm>
        </p:spPr>
        <p:txBody>
          <a:bodyPr/>
          <a:lstStyle/>
          <a:p>
            <a:r>
              <a:rPr smtClean="0">
                <a:solidFill>
                  <a:srgbClr val="FFFF00"/>
                </a:solidFill>
              </a:rPr>
              <a:t>            AL KHUWARZIMI</a:t>
            </a:r>
            <a:endParaRPr lang="en-US" dirty="0">
              <a:solidFill>
                <a:srgbClr val="FFFF00"/>
              </a:solidFill>
            </a:endParaRPr>
          </a:p>
        </p:txBody>
      </p:sp>
      <p:sp>
        <p:nvSpPr>
          <p:cNvPr id="3" name="Text Placeholder 2"/>
          <p:cNvSpPr>
            <a:spLocks noGrp="1"/>
          </p:cNvSpPr>
          <p:nvPr>
            <p:ph type="body" idx="1"/>
          </p:nvPr>
        </p:nvSpPr>
        <p:spPr>
          <a:xfrm>
            <a:off x="0" y="2971800"/>
            <a:ext cx="9144000" cy="3886200"/>
          </a:xfrm>
        </p:spPr>
        <p:txBody>
          <a:bodyPr/>
          <a:lstStyle/>
          <a:p>
            <a:r>
              <a:rPr lang="en-US" dirty="0" smtClean="0">
                <a:solidFill>
                  <a:srgbClr val="FFFF00"/>
                </a:solidFill>
              </a:rPr>
              <a:t>Al-Khwarizmi  was a researcher of mathematics, algorithm, algebra, calculus, astronomy &amp; geography. He compiled astronomical tables, introduced Indian numerals (which became Arabic numerals), formulated the oldest known trigonometric tables, and prepared a geographic encyclopedia in cooperation with 69 other scholars.</a:t>
            </a:r>
            <a:endParaRPr lang="en-US" dirty="0">
              <a:solidFill>
                <a:srgbClr val="FFFF00"/>
              </a:solidFill>
            </a:endParaRPr>
          </a:p>
        </p:txBody>
      </p:sp>
      <p:pic>
        <p:nvPicPr>
          <p:cNvPr id="2050" name="Picture 2" descr="C:\Users\tanveer\Documents\Al_Khwarizmi.jpg"/>
          <p:cNvPicPr>
            <a:picLocks noChangeAspect="1" noChangeArrowheads="1"/>
          </p:cNvPicPr>
          <p:nvPr/>
        </p:nvPicPr>
        <p:blipFill>
          <a:blip r:embed="rId3"/>
          <a:srcRect/>
          <a:stretch>
            <a:fillRect/>
          </a:stretch>
        </p:blipFill>
        <p:spPr bwMode="auto">
          <a:xfrm>
            <a:off x="2971800" y="1219201"/>
            <a:ext cx="2895600" cy="1752600"/>
          </a:xfrm>
          <a:prstGeom prst="rect">
            <a:avLst/>
          </a:prstGeom>
          <a:noFill/>
        </p:spPr>
      </p:pic>
    </p:spTree>
  </p:cSld>
  <p:clrMapOvr>
    <a:masterClrMapping/>
  </p:clrMapOvr>
  <p:transition spd="slow">
    <p:wipe dir="d"/>
    <p:sndAc>
      <p:stSnd>
        <p:snd r:embed="rId2" name="camera.wav" builtIn="1"/>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26592"/>
          </a:xfrm>
        </p:spPr>
        <p:txBody>
          <a:bodyPr/>
          <a:lstStyle/>
          <a:p>
            <a:r>
              <a:rPr smtClean="0"/>
              <a:t>         </a:t>
            </a:r>
            <a:r>
              <a:rPr smtClean="0">
                <a:solidFill>
                  <a:srgbClr val="FFFF00"/>
                </a:solidFill>
              </a:rPr>
              <a:t>AL-KINDI</a:t>
            </a:r>
            <a:r>
              <a:rPr smtClean="0"/>
              <a:t> </a:t>
            </a:r>
            <a:r>
              <a:rPr smtClean="0">
                <a:solidFill>
                  <a:srgbClr val="FFFF00"/>
                </a:solidFill>
              </a:rPr>
              <a:t>&amp;</a:t>
            </a:r>
            <a:r>
              <a:rPr smtClean="0"/>
              <a:t> </a:t>
            </a:r>
            <a:r>
              <a:rPr smtClean="0">
                <a:solidFill>
                  <a:srgbClr val="FFFF00"/>
                </a:solidFill>
              </a:rPr>
              <a:t>AL-RAZI</a:t>
            </a:r>
            <a:endParaRPr lang="en-US" dirty="0"/>
          </a:p>
        </p:txBody>
      </p:sp>
      <p:sp>
        <p:nvSpPr>
          <p:cNvPr id="3" name="Text Placeholder 2"/>
          <p:cNvSpPr>
            <a:spLocks noGrp="1"/>
          </p:cNvSpPr>
          <p:nvPr>
            <p:ph type="body" idx="1"/>
          </p:nvPr>
        </p:nvSpPr>
        <p:spPr>
          <a:xfrm>
            <a:off x="0" y="2667000"/>
            <a:ext cx="9144000" cy="4191000"/>
          </a:xfrm>
        </p:spPr>
        <p:txBody>
          <a:bodyPr/>
          <a:lstStyle/>
          <a:p>
            <a:r>
              <a:rPr lang="en-US" dirty="0" smtClean="0">
                <a:solidFill>
                  <a:srgbClr val="FFFF00"/>
                </a:solidFill>
              </a:rPr>
              <a:t>=&gt; Bin Shaq Al-Kind: He was an intellectual of philosophy, physics, optics, medicine, mathematics &amp; metallurgy.</a:t>
            </a:r>
            <a:br>
              <a:rPr lang="en-US" dirty="0" smtClean="0">
                <a:solidFill>
                  <a:srgbClr val="FFFF00"/>
                </a:solidFill>
              </a:rPr>
            </a:br>
            <a:r>
              <a:rPr lang="en-US" dirty="0" smtClean="0">
                <a:solidFill>
                  <a:srgbClr val="FFFF00"/>
                </a:solidFill>
              </a:rPr>
              <a:t/>
            </a:r>
            <a:br>
              <a:rPr lang="en-US" dirty="0" smtClean="0">
                <a:solidFill>
                  <a:srgbClr val="FFFF00"/>
                </a:solidFill>
              </a:rPr>
            </a:br>
            <a:r>
              <a:rPr lang="en-US" dirty="0" smtClean="0">
                <a:solidFill>
                  <a:srgbClr val="FFFF00"/>
                </a:solidFill>
              </a:rPr>
              <a:t>=&gt; Al-Raze  was a physical and scientist of medicine, ophthalmology, smallpox, chemistry &amp; astronomy. His two most significant medical works are the Kitbag al-Mansur, which became well known in the West in Gerard of Cremona’s 12th-century Latin translation; and ‘Kitbag al-haw’, the “Comprehensive Book”. Among his numerous minor medical treatises is the famed Treatise on the Small Pox and Messes, which was translated into Latin later.</a:t>
            </a:r>
            <a:endParaRPr lang="en-US" dirty="0">
              <a:solidFill>
                <a:srgbClr val="FFFF00"/>
              </a:solidFill>
            </a:endParaRPr>
          </a:p>
        </p:txBody>
      </p:sp>
      <p:pic>
        <p:nvPicPr>
          <p:cNvPr id="3074" name="Picture 2" descr="C:\Users\tanveer\Documents\index.jpg"/>
          <p:cNvPicPr>
            <a:picLocks noChangeAspect="1" noChangeArrowheads="1"/>
          </p:cNvPicPr>
          <p:nvPr/>
        </p:nvPicPr>
        <p:blipFill>
          <a:blip r:embed="rId3"/>
          <a:srcRect/>
          <a:stretch>
            <a:fillRect/>
          </a:stretch>
        </p:blipFill>
        <p:spPr bwMode="auto">
          <a:xfrm>
            <a:off x="1219200" y="1066800"/>
            <a:ext cx="2743200" cy="1524000"/>
          </a:xfrm>
          <a:prstGeom prst="rect">
            <a:avLst/>
          </a:prstGeom>
          <a:noFill/>
        </p:spPr>
      </p:pic>
      <p:pic>
        <p:nvPicPr>
          <p:cNvPr id="3075" name="Picture 3" descr="C:\Users\tanveer\Documents\al-razi-1.jpg"/>
          <p:cNvPicPr>
            <a:picLocks noChangeAspect="1" noChangeArrowheads="1"/>
          </p:cNvPicPr>
          <p:nvPr/>
        </p:nvPicPr>
        <p:blipFill>
          <a:blip r:embed="rId4"/>
          <a:srcRect/>
          <a:stretch>
            <a:fillRect/>
          </a:stretch>
        </p:blipFill>
        <p:spPr bwMode="auto">
          <a:xfrm>
            <a:off x="4800600" y="1066800"/>
            <a:ext cx="2590800" cy="1600200"/>
          </a:xfrm>
          <a:prstGeom prst="rect">
            <a:avLst/>
          </a:prstGeom>
          <a:noFill/>
        </p:spPr>
      </p:pic>
    </p:spTree>
  </p:cSld>
  <p:clrMapOvr>
    <a:masterClrMapping/>
  </p:clrMapOvr>
  <p:transition spd="slow">
    <p:wipe/>
    <p:sndAc>
      <p:stSnd>
        <p:snd r:embed="rId2" name="camera.wav" builtIn="1"/>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4038600"/>
            <a:ext cx="9144000" cy="2819400"/>
          </a:xfrm>
        </p:spPr>
        <p:txBody>
          <a:bodyPr>
            <a:normAutofit fontScale="92500" lnSpcReduction="20000"/>
          </a:bodyPr>
          <a:lstStyle/>
          <a:p>
            <a:r>
              <a:rPr lang="en-US" dirty="0" smtClean="0">
                <a:solidFill>
                  <a:srgbClr val="FFFF00"/>
                </a:solidFill>
              </a:rPr>
              <a:t> Abu Radian Al-Bruin was a Persian scholar and scientist, one of the most learned men of his age and an outstanding intellectual figure. Al-</a:t>
            </a:r>
            <a:r>
              <a:rPr lang="en-US" dirty="0" err="1" smtClean="0">
                <a:solidFill>
                  <a:srgbClr val="FFFF00"/>
                </a:solidFill>
              </a:rPr>
              <a:t>Biruni’s</a:t>
            </a:r>
            <a:r>
              <a:rPr lang="en-US" dirty="0" smtClean="0">
                <a:solidFill>
                  <a:srgbClr val="FFFF00"/>
                </a:solidFill>
              </a:rPr>
              <a:t> most famous works are </a:t>
            </a:r>
            <a:r>
              <a:rPr lang="en-US" dirty="0" err="1" smtClean="0">
                <a:solidFill>
                  <a:srgbClr val="FFFF00"/>
                </a:solidFill>
              </a:rPr>
              <a:t>Athar</a:t>
            </a:r>
            <a:r>
              <a:rPr lang="en-US" dirty="0" smtClean="0">
                <a:solidFill>
                  <a:srgbClr val="FFFF00"/>
                </a:solidFill>
              </a:rPr>
              <a:t> al-</a:t>
            </a:r>
            <a:r>
              <a:rPr lang="en-US" dirty="0" err="1" smtClean="0">
                <a:solidFill>
                  <a:srgbClr val="FFFF00"/>
                </a:solidFill>
              </a:rPr>
              <a:t>baqiyah</a:t>
            </a:r>
            <a:r>
              <a:rPr lang="en-US" dirty="0" smtClean="0">
                <a:solidFill>
                  <a:srgbClr val="FFFF00"/>
                </a:solidFill>
              </a:rPr>
              <a:t> (Chronology of Ancient Nations); at-</a:t>
            </a:r>
            <a:r>
              <a:rPr lang="en-US" dirty="0" err="1" smtClean="0">
                <a:solidFill>
                  <a:srgbClr val="FFFF00"/>
                </a:solidFill>
              </a:rPr>
              <a:t>Tafhim</a:t>
            </a:r>
            <a:r>
              <a:rPr lang="en-US" dirty="0" smtClean="0">
                <a:solidFill>
                  <a:srgbClr val="FFFF00"/>
                </a:solidFill>
              </a:rPr>
              <a:t> (“Elements of Astrology”); al-</a:t>
            </a:r>
            <a:r>
              <a:rPr lang="en-US" dirty="0" err="1" smtClean="0">
                <a:solidFill>
                  <a:srgbClr val="FFFF00"/>
                </a:solidFill>
              </a:rPr>
              <a:t>Qanun</a:t>
            </a:r>
            <a:r>
              <a:rPr lang="en-US" dirty="0" smtClean="0">
                <a:solidFill>
                  <a:srgbClr val="FFFF00"/>
                </a:solidFill>
              </a:rPr>
              <a:t> al-</a:t>
            </a:r>
            <a:r>
              <a:rPr lang="en-US" dirty="0" err="1" smtClean="0">
                <a:solidFill>
                  <a:srgbClr val="FFFF00"/>
                </a:solidFill>
              </a:rPr>
              <a:t>Mas’udi</a:t>
            </a:r>
            <a:r>
              <a:rPr lang="en-US" dirty="0" smtClean="0">
                <a:solidFill>
                  <a:srgbClr val="FFFF00"/>
                </a:solidFill>
              </a:rPr>
              <a:t> (“The </a:t>
            </a:r>
            <a:r>
              <a:rPr lang="en-US" dirty="0" err="1" smtClean="0">
                <a:solidFill>
                  <a:srgbClr val="FFFF00"/>
                </a:solidFill>
              </a:rPr>
              <a:t>Mas’udi</a:t>
            </a:r>
            <a:r>
              <a:rPr lang="en-US" dirty="0" smtClean="0">
                <a:solidFill>
                  <a:srgbClr val="FFFF00"/>
                </a:solidFill>
              </a:rPr>
              <a:t> Canon”), a major work on astronomy, which he dedicated to Sultan </a:t>
            </a:r>
            <a:r>
              <a:rPr lang="en-US" dirty="0" err="1" smtClean="0">
                <a:solidFill>
                  <a:srgbClr val="FFFF00"/>
                </a:solidFill>
              </a:rPr>
              <a:t>Mas’ud</a:t>
            </a:r>
            <a:r>
              <a:rPr lang="en-US" dirty="0" smtClean="0">
                <a:solidFill>
                  <a:srgbClr val="FFFF00"/>
                </a:solidFill>
              </a:rPr>
              <a:t> of </a:t>
            </a:r>
            <a:r>
              <a:rPr lang="en-US" dirty="0" err="1" smtClean="0">
                <a:solidFill>
                  <a:srgbClr val="FFFF00"/>
                </a:solidFill>
              </a:rPr>
              <a:t>Ghazna</a:t>
            </a:r>
            <a:r>
              <a:rPr lang="en-US" dirty="0" smtClean="0">
                <a:solidFill>
                  <a:srgbClr val="FFFF00"/>
                </a:solidFill>
              </a:rPr>
              <a:t>; </a:t>
            </a:r>
            <a:r>
              <a:rPr lang="en-US" dirty="0" err="1" smtClean="0">
                <a:solidFill>
                  <a:srgbClr val="FFFF00"/>
                </a:solidFill>
              </a:rPr>
              <a:t>Ta’rikh</a:t>
            </a:r>
            <a:r>
              <a:rPr lang="en-US" dirty="0" smtClean="0">
                <a:solidFill>
                  <a:srgbClr val="FFFF00"/>
                </a:solidFill>
              </a:rPr>
              <a:t> al-Hind (“A History of India”); and </a:t>
            </a:r>
            <a:r>
              <a:rPr lang="en-US" dirty="0" err="1" smtClean="0">
                <a:solidFill>
                  <a:srgbClr val="FFFF00"/>
                </a:solidFill>
              </a:rPr>
              <a:t>Kitab</a:t>
            </a:r>
            <a:r>
              <a:rPr lang="en-US" dirty="0" smtClean="0">
                <a:solidFill>
                  <a:srgbClr val="FFFF00"/>
                </a:solidFill>
              </a:rPr>
              <a:t> as-</a:t>
            </a:r>
            <a:r>
              <a:rPr lang="en-US" dirty="0" err="1" smtClean="0">
                <a:solidFill>
                  <a:srgbClr val="FFFF00"/>
                </a:solidFill>
              </a:rPr>
              <a:t>Saydalah</a:t>
            </a:r>
            <a:r>
              <a:rPr lang="en-US" dirty="0" smtClean="0">
                <a:solidFill>
                  <a:srgbClr val="FFFF00"/>
                </a:solidFill>
              </a:rPr>
              <a:t>, a treatise on drugs used in medicine. In his works on astronomy, he discussed with approval the theory of the Earth’s rotation on its axis and made accurate calculations of latitude and longitude. He was the first one to determine the circumference earth. In his works on geography, he advanced the daring view that the valley of the Indus had once been a sea basin.</a:t>
            </a:r>
            <a:endParaRPr lang="en-US" dirty="0"/>
          </a:p>
        </p:txBody>
      </p:sp>
      <p:sp>
        <p:nvSpPr>
          <p:cNvPr id="4" name="Title 3"/>
          <p:cNvSpPr>
            <a:spLocks noGrp="1"/>
          </p:cNvSpPr>
          <p:nvPr>
            <p:ph type="title"/>
          </p:nvPr>
        </p:nvSpPr>
        <p:spPr>
          <a:xfrm>
            <a:off x="0" y="381000"/>
            <a:ext cx="9144000" cy="990600"/>
          </a:xfrm>
        </p:spPr>
        <p:txBody>
          <a:bodyPr/>
          <a:lstStyle/>
          <a:p>
            <a:r>
              <a:rPr smtClean="0">
                <a:solidFill>
                  <a:srgbClr val="FFFF00"/>
                </a:solidFill>
              </a:rPr>
              <a:t>                    AL-BIRUNI</a:t>
            </a:r>
            <a:endParaRPr lang="en-US" dirty="0">
              <a:solidFill>
                <a:srgbClr val="FFFF00"/>
              </a:solidFill>
            </a:endParaRPr>
          </a:p>
        </p:txBody>
      </p:sp>
      <p:pic>
        <p:nvPicPr>
          <p:cNvPr id="4098" name="Picture 2" descr="C:\Users\tanveer\Documents\BERUNI.jpg"/>
          <p:cNvPicPr>
            <a:picLocks noChangeAspect="1" noChangeArrowheads="1"/>
          </p:cNvPicPr>
          <p:nvPr/>
        </p:nvPicPr>
        <p:blipFill>
          <a:blip r:embed="rId3"/>
          <a:srcRect/>
          <a:stretch>
            <a:fillRect/>
          </a:stretch>
        </p:blipFill>
        <p:spPr bwMode="auto">
          <a:xfrm>
            <a:off x="3276600" y="1219200"/>
            <a:ext cx="2895600" cy="2743200"/>
          </a:xfrm>
          <a:prstGeom prst="rect">
            <a:avLst/>
          </a:prstGeom>
          <a:noFill/>
        </p:spPr>
      </p:pic>
    </p:spTree>
  </p:cSld>
  <p:clrMapOvr>
    <a:masterClrMapping/>
  </p:clrMapOvr>
  <p:transition spd="slow">
    <p:wipe dir="r"/>
    <p:sndAc>
      <p:stSnd>
        <p:snd r:embed="rId2" name="camera.wav" builtIn="1"/>
      </p:stSnd>
    </p:sndAc>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345</TotalTime>
  <Words>960</Words>
  <Application>Microsoft Office PowerPoint</Application>
  <PresentationFormat>On-screen Show (4:3)</PresentationFormat>
  <Paragraphs>41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Flow</vt:lpstr>
      <vt:lpstr>ISLAMIC CONTRIBUTION TO HUMAN CIVILIZATION</vt:lpstr>
      <vt:lpstr>    HUMAN CIVILIZATION</vt:lpstr>
      <vt:lpstr>              CIVILIZATION</vt:lpstr>
      <vt:lpstr>POSTULATES OF CIVILIZATION</vt:lpstr>
      <vt:lpstr>ISLAMIC CONTRIBUTION TO SCIENCE             MUSLIM SCIENTISTS              </vt:lpstr>
      <vt:lpstr>                 JABIR BIN HAYAN</vt:lpstr>
      <vt:lpstr>            AL KHUWARZIMI</vt:lpstr>
      <vt:lpstr>         AL-KINDI &amp; AL-RAZI</vt:lpstr>
      <vt:lpstr>                    AL-BIRUNI</vt:lpstr>
      <vt:lpstr>                   IBN-SINA</vt:lpstr>
      <vt:lpstr>ISLAMIC CONTRIBUTION TO      ARCHETACTURE</vt:lpstr>
      <vt:lpstr>    CONTRIBUTION TO ART</vt:lpstr>
      <vt:lpstr>             ISLAMIC ART</vt:lpstr>
      <vt:lpstr>    STATE RELIGION/IDEOLOGY</vt:lpstr>
      <vt:lpstr>  ISLAMIC FOODS FOR CIVILIZATION</vt:lpstr>
      <vt:lpstr>             ISLAMIC FOODS</vt:lpstr>
      <vt:lpstr>                 CONCLUSION</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ISLAMIC CONTRIBUTION TO HUMAN CIVILIZATION</dc:title>
  <dc:creator>tanveer</dc:creator>
  <cp:lastModifiedBy>user</cp:lastModifiedBy>
  <cp:revision>61</cp:revision>
  <dcterms:created xsi:type="dcterms:W3CDTF">2013-04-05T18:27:34Z</dcterms:created>
  <dcterms:modified xsi:type="dcterms:W3CDTF">2015-08-06T06:14:20Z</dcterms:modified>
</cp:coreProperties>
</file>