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9" r:id="rId6"/>
    <p:sldId id="260" r:id="rId7"/>
    <p:sldId id="261" r:id="rId8"/>
    <p:sldId id="262" r:id="rId9"/>
    <p:sldId id="280" r:id="rId10"/>
    <p:sldId id="263" r:id="rId11"/>
    <p:sldId id="266" r:id="rId12"/>
    <p:sldId id="281" r:id="rId13"/>
    <p:sldId id="267" r:id="rId14"/>
    <p:sldId id="284" r:id="rId15"/>
    <p:sldId id="282" r:id="rId16"/>
    <p:sldId id="270" r:id="rId17"/>
    <p:sldId id="283" r:id="rId18"/>
    <p:sldId id="271" r:id="rId19"/>
    <p:sldId id="272"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467A"/>
    <a:srgbClr val="CC66FF"/>
    <a:srgbClr val="CC3399"/>
    <a:srgbClr val="BC3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103050-4F1B-4E1F-B11F-ECB0B16D744D}"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4237-A5FD-4CD9-BC1E-89AD5B97E0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03050-4F1B-4E1F-B11F-ECB0B16D744D}"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4237-A5FD-4CD9-BC1E-89AD5B97E0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03050-4F1B-4E1F-B11F-ECB0B16D744D}"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4237-A5FD-4CD9-BC1E-89AD5B97E0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03050-4F1B-4E1F-B11F-ECB0B16D744D}"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4237-A5FD-4CD9-BC1E-89AD5B97E0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03050-4F1B-4E1F-B11F-ECB0B16D744D}"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4237-A5FD-4CD9-BC1E-89AD5B97E0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103050-4F1B-4E1F-B11F-ECB0B16D744D}"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C4237-A5FD-4CD9-BC1E-89AD5B97E0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103050-4F1B-4E1F-B11F-ECB0B16D744D}" type="datetimeFigureOut">
              <a:rPr lang="en-US" smtClean="0"/>
              <a:pPr/>
              <a:t>7/5/2020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C4237-A5FD-4CD9-BC1E-89AD5B97E0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103050-4F1B-4E1F-B11F-ECB0B16D744D}" type="datetimeFigureOut">
              <a:rPr lang="en-US" smtClean="0"/>
              <a:pPr/>
              <a:t>7/5/2020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C4237-A5FD-4CD9-BC1E-89AD5B97E0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03050-4F1B-4E1F-B11F-ECB0B16D744D}" type="datetimeFigureOut">
              <a:rPr lang="en-US" smtClean="0"/>
              <a:pPr/>
              <a:t>7/5/2020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C4237-A5FD-4CD9-BC1E-89AD5B97E0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03050-4F1B-4E1F-B11F-ECB0B16D744D}"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C4237-A5FD-4CD9-BC1E-89AD5B97E0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03050-4F1B-4E1F-B11F-ECB0B16D744D}"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C4237-A5FD-4CD9-BC1E-89AD5B97E0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03050-4F1B-4E1F-B11F-ECB0B16D744D}" type="datetimeFigureOut">
              <a:rPr lang="en-US" smtClean="0"/>
              <a:pPr/>
              <a:t>7/5/2020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C4237-A5FD-4CD9-BC1E-89AD5B97E0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80000"/>
            <a:lum/>
          </a:blip>
          <a:srcRect/>
          <a:stretch>
            <a:fillRect t="-25000" b="-25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19400" y="1066800"/>
            <a:ext cx="4038600" cy="5410200"/>
          </a:xfrm>
        </p:spPr>
        <p:txBody>
          <a:bodyPr>
            <a:normAutofit/>
          </a:bodyPr>
          <a:lstStyle/>
          <a:p>
            <a:r>
              <a:rPr lang="en-US" smtClean="0">
                <a:solidFill>
                  <a:schemeClr val="accent5">
                    <a:lumMod val="50000"/>
                  </a:schemeClr>
                </a:solidFill>
                <a:latin typeface="Rockwell" pitchFamily="18" charset="0"/>
              </a:rPr>
              <a:t>ISLAMIAT</a:t>
            </a:r>
            <a:endParaRPr lang="en-US" dirty="0">
              <a:solidFill>
                <a:schemeClr val="accent5">
                  <a:lumMod val="50000"/>
                </a:schemeClr>
              </a:solidFill>
              <a:latin typeface="Rockwell" pitchFamily="18" charset="0"/>
            </a:endParaRPr>
          </a:p>
          <a:p>
            <a:endParaRPr lang="en-US" dirty="0">
              <a:solidFill>
                <a:schemeClr val="accent5">
                  <a:lumMod val="50000"/>
                </a:schemeClr>
              </a:solidFill>
              <a:latin typeface="Rockwell" pitchFamily="18" charset="0"/>
            </a:endParaRPr>
          </a:p>
          <a:p>
            <a:r>
              <a:rPr lang="en-US" dirty="0">
                <a:solidFill>
                  <a:schemeClr val="accent5">
                    <a:lumMod val="50000"/>
                  </a:schemeClr>
                </a:solidFill>
                <a:latin typeface="Rockwell" pitchFamily="18" charset="0"/>
              </a:rPr>
              <a:t>Topic: Important Lesson Derived From The Life Of Holy Prophet </a:t>
            </a:r>
            <a:r>
              <a:rPr lang="en-US" dirty="0" smtClean="0">
                <a:solidFill>
                  <a:schemeClr val="accent5">
                    <a:lumMod val="50000"/>
                  </a:schemeClr>
                </a:solidFill>
                <a:latin typeface="Rockwell" pitchFamily="18" charset="0"/>
              </a:rPr>
              <a:t>S.A.W </a:t>
            </a:r>
            <a:r>
              <a:rPr lang="en-US" dirty="0">
                <a:solidFill>
                  <a:schemeClr val="accent5">
                    <a:lumMod val="50000"/>
                  </a:schemeClr>
                </a:solidFill>
                <a:latin typeface="Rockwell" pitchFamily="18" charset="0"/>
              </a:rPr>
              <a:t>In Makkah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60000"/>
              <a:lumOff val="40000"/>
            </a:schemeClr>
          </a:solidFill>
          <a:effectLst>
            <a:softEdge rad="63500"/>
          </a:effectLst>
        </p:spPr>
        <p:txBody>
          <a:bodyPr/>
          <a:lstStyle/>
          <a:p>
            <a:pPr algn="l"/>
            <a:r>
              <a:rPr lang="en-US" dirty="0" smtClean="0">
                <a:solidFill>
                  <a:srgbClr val="BC3267"/>
                </a:solidFill>
                <a:latin typeface="Rockwell" pitchFamily="18" charset="0"/>
              </a:rPr>
              <a:t>Kindness to all</a:t>
            </a:r>
            <a:endParaRPr lang="en-US" dirty="0">
              <a:solidFill>
                <a:srgbClr val="BC3267"/>
              </a:solidFill>
              <a:latin typeface="Rockwell" pitchFamily="18" charset="0"/>
            </a:endParaRPr>
          </a:p>
        </p:txBody>
      </p:sp>
      <p:sp>
        <p:nvSpPr>
          <p:cNvPr id="3" name="Content Placeholder 2"/>
          <p:cNvSpPr>
            <a:spLocks noGrp="1"/>
          </p:cNvSpPr>
          <p:nvPr>
            <p:ph idx="1"/>
          </p:nvPr>
        </p:nvSpPr>
        <p:spPr>
          <a:xfrm>
            <a:off x="457200" y="1447800"/>
            <a:ext cx="8229600" cy="5410200"/>
          </a:xfrm>
          <a:solidFill>
            <a:schemeClr val="bg2">
              <a:lumMod val="90000"/>
            </a:schemeClr>
          </a:solidFill>
          <a:effectLst>
            <a:softEdge rad="63500"/>
          </a:effectLst>
        </p:spPr>
        <p:txBody>
          <a:bodyPr>
            <a:normAutofit/>
          </a:bodyPr>
          <a:lstStyle/>
          <a:p>
            <a:pPr>
              <a:buNone/>
            </a:pPr>
            <a:r>
              <a:rPr lang="en-US" sz="2800" dirty="0" smtClean="0"/>
              <a:t> The courtesy and good etiquette of the Prophet (PBUH) are well known, as He was not only kind hearted to other fellow human beings mostly to the children but also to the animals.</a:t>
            </a:r>
          </a:p>
          <a:p>
            <a:pPr>
              <a:buNone/>
            </a:pPr>
            <a:r>
              <a:rPr lang="en-US" sz="2800" dirty="0" smtClean="0">
                <a:latin typeface="Rockwell" pitchFamily="18" charset="0"/>
              </a:rPr>
              <a:t>  </a:t>
            </a:r>
          </a:p>
          <a:p>
            <a:pPr algn="ctr">
              <a:buNone/>
            </a:pPr>
            <a:r>
              <a:rPr lang="en-US" sz="2800" dirty="0" smtClean="0">
                <a:latin typeface="Rockwell" pitchFamily="18" charset="0"/>
              </a:rPr>
              <a:t>  He (S.A.W.) said, </a:t>
            </a:r>
            <a:r>
              <a:rPr lang="en-US" sz="2800" dirty="0" smtClean="0">
                <a:solidFill>
                  <a:srgbClr val="7030A0"/>
                </a:solidFill>
                <a:latin typeface="Rockwell" pitchFamily="18" charset="0"/>
              </a:rPr>
              <a:t>“Wherever kindness is exhibited, it adorns the place”.</a:t>
            </a:r>
            <a:r>
              <a:rPr lang="en-US" sz="2800" dirty="0" smtClean="0"/>
              <a:t/>
            </a:r>
            <a:br>
              <a:rPr lang="en-US" sz="2800" dirty="0" smtClean="0"/>
            </a:br>
            <a:r>
              <a:rPr lang="en-US" sz="2800" dirty="0" smtClean="0"/>
              <a:t>                                                   (</a:t>
            </a:r>
            <a:r>
              <a:rPr lang="en-US" sz="2800" dirty="0" err="1" smtClean="0"/>
              <a:t>Kanzul-Ummaal</a:t>
            </a:r>
            <a:r>
              <a:rPr lang="en-US" sz="2800" dirty="0" smtClean="0"/>
              <a:t>) </a:t>
            </a:r>
            <a:endParaRPr lang="en-US" sz="2800" dirty="0" smtClean="0">
              <a:latin typeface="Rockwell"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1143000"/>
          </a:xfrm>
          <a:solidFill>
            <a:schemeClr val="accent5">
              <a:lumMod val="60000"/>
              <a:lumOff val="40000"/>
            </a:schemeClr>
          </a:solidFill>
          <a:ln>
            <a:solidFill>
              <a:schemeClr val="accent1"/>
            </a:solidFill>
          </a:ln>
          <a:effectLst>
            <a:softEdge rad="63500"/>
          </a:effectLst>
        </p:spPr>
        <p:txBody>
          <a:bodyPr/>
          <a:lstStyle/>
          <a:p>
            <a:pPr algn="l"/>
            <a:r>
              <a:rPr lang="en-US" dirty="0" smtClean="0">
                <a:solidFill>
                  <a:srgbClr val="CE467A"/>
                </a:solidFill>
                <a:latin typeface="Rockwell" pitchFamily="18" charset="0"/>
              </a:rPr>
              <a:t>Patience of Muhammad S.A.W </a:t>
            </a:r>
            <a:endParaRPr lang="en-US" dirty="0">
              <a:solidFill>
                <a:srgbClr val="CE467A"/>
              </a:solidFill>
              <a:latin typeface="Rockwell" pitchFamily="18" charset="0"/>
            </a:endParaRPr>
          </a:p>
        </p:txBody>
      </p:sp>
      <p:sp>
        <p:nvSpPr>
          <p:cNvPr id="3" name="Content Placeholder 2"/>
          <p:cNvSpPr>
            <a:spLocks noGrp="1"/>
          </p:cNvSpPr>
          <p:nvPr>
            <p:ph idx="1"/>
          </p:nvPr>
        </p:nvSpPr>
        <p:spPr>
          <a:xfrm>
            <a:off x="457200" y="1600200"/>
            <a:ext cx="8229600" cy="4876800"/>
          </a:xfrm>
          <a:solidFill>
            <a:schemeClr val="bg2">
              <a:lumMod val="90000"/>
            </a:schemeClr>
          </a:solidFill>
          <a:effectLst>
            <a:softEdge rad="63500"/>
          </a:effectLst>
        </p:spPr>
        <p:txBody>
          <a:bodyPr>
            <a:normAutofit/>
          </a:bodyPr>
          <a:lstStyle/>
          <a:p>
            <a:pPr>
              <a:buNone/>
            </a:pPr>
            <a:r>
              <a:rPr lang="en-US" sz="2800" dirty="0" smtClean="0">
                <a:latin typeface="Rockwell" pitchFamily="18" charset="0"/>
              </a:rPr>
              <a:t>Spreading the word of Islam made prophet Muhammad S.A.W poor and a social outsider, his life was threatened on more than one occasion,</a:t>
            </a:r>
          </a:p>
          <a:p>
            <a:pPr>
              <a:buNone/>
            </a:pPr>
            <a:r>
              <a:rPr lang="en-US" sz="2800" dirty="0" smtClean="0">
                <a:latin typeface="Rockwell" pitchFamily="18" charset="0"/>
              </a:rPr>
              <a:t> his family and his friend were derided and physically beaten, </a:t>
            </a:r>
          </a:p>
          <a:p>
            <a:pPr>
              <a:buNone/>
            </a:pPr>
            <a:r>
              <a:rPr lang="en-US" sz="2800" dirty="0" smtClean="0">
                <a:latin typeface="Rockwell" pitchFamily="18" charset="0"/>
              </a:rPr>
              <a:t> the visit to the city of Taif, hoping that people would listen and support his message to humanity, instead of support he found insults and injuries.</a:t>
            </a:r>
          </a:p>
        </p:txBody>
      </p:sp>
      <p:sp>
        <p:nvSpPr>
          <p:cNvPr id="4" name="Right Arrow 3"/>
          <p:cNvSpPr/>
          <p:nvPr/>
        </p:nvSpPr>
        <p:spPr>
          <a:xfrm>
            <a:off x="7010400" y="5943600"/>
            <a:ext cx="1371600" cy="30480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029199"/>
          </a:xfrm>
          <a:solidFill>
            <a:schemeClr val="bg2">
              <a:lumMod val="90000"/>
            </a:schemeClr>
          </a:solidFill>
          <a:effectLst>
            <a:softEdge rad="63500"/>
          </a:effectLst>
        </p:spPr>
        <p:txBody>
          <a:bodyPr/>
          <a:lstStyle/>
          <a:p>
            <a:pPr>
              <a:buNone/>
            </a:pPr>
            <a:r>
              <a:rPr lang="en-US" dirty="0" smtClean="0"/>
              <a:t>  </a:t>
            </a:r>
          </a:p>
          <a:p>
            <a:pPr>
              <a:lnSpc>
                <a:spcPct val="150000"/>
              </a:lnSpc>
              <a:buNone/>
            </a:pPr>
            <a:r>
              <a:rPr lang="en-US" dirty="0" smtClean="0"/>
              <a:t>    </a:t>
            </a:r>
            <a:r>
              <a:rPr lang="en-US" sz="2800" dirty="0" smtClean="0">
                <a:latin typeface="Rockwell" pitchFamily="18" charset="0"/>
              </a:rPr>
              <a:t>After all of those hardships and sorrows Muhammad S.A.W did not lose hope and continued his mission of spreading the words of Islam with patience and  serenity in every walk of life.</a:t>
            </a:r>
            <a:endParaRPr lang="en-US" dirty="0">
              <a:latin typeface="Rockwell"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077200" cy="1143000"/>
          </a:xfrm>
          <a:solidFill>
            <a:schemeClr val="accent5">
              <a:lumMod val="60000"/>
              <a:lumOff val="40000"/>
            </a:schemeClr>
          </a:solidFill>
          <a:effectLst>
            <a:softEdge rad="63500"/>
          </a:effectLst>
        </p:spPr>
        <p:txBody>
          <a:bodyPr vert="horz" anchor="t">
            <a:normAutofit fontScale="90000"/>
          </a:bodyPr>
          <a:lstStyle/>
          <a:p>
            <a:pPr algn="l"/>
            <a:r>
              <a:rPr lang="en-US" dirty="0" smtClean="0">
                <a:solidFill>
                  <a:srgbClr val="CE467A"/>
                </a:solidFill>
                <a:latin typeface="Rockwell" pitchFamily="18" charset="0"/>
              </a:rPr>
              <a:t>Treat neighbors with kindness</a:t>
            </a:r>
            <a:r>
              <a:rPr lang="en-US" dirty="0" smtClean="0">
                <a:latin typeface="Rockwell" pitchFamily="18" charset="0"/>
              </a:rPr>
              <a:t/>
            </a:r>
            <a:br>
              <a:rPr lang="en-US" dirty="0" smtClean="0">
                <a:latin typeface="Rockwell" pitchFamily="18" charset="0"/>
              </a:rPr>
            </a:br>
            <a:r>
              <a:rPr lang="en-US" dirty="0" smtClean="0">
                <a:latin typeface="Rockwell" pitchFamily="18" charset="0"/>
              </a:rPr>
              <a:t/>
            </a:r>
            <a:br>
              <a:rPr lang="en-US" dirty="0" smtClean="0">
                <a:latin typeface="Rockwell" pitchFamily="18" charset="0"/>
              </a:rPr>
            </a:br>
            <a:endParaRPr lang="en-US" dirty="0"/>
          </a:p>
        </p:txBody>
      </p:sp>
      <p:sp>
        <p:nvSpPr>
          <p:cNvPr id="3" name="Content Placeholder 2"/>
          <p:cNvSpPr>
            <a:spLocks noGrp="1"/>
          </p:cNvSpPr>
          <p:nvPr>
            <p:ph idx="1"/>
          </p:nvPr>
        </p:nvSpPr>
        <p:spPr>
          <a:xfrm>
            <a:off x="457200" y="1600200"/>
            <a:ext cx="8229600" cy="4876800"/>
          </a:xfrm>
          <a:solidFill>
            <a:schemeClr val="bg2">
              <a:lumMod val="90000"/>
            </a:schemeClr>
          </a:solidFill>
        </p:spPr>
        <p:txBody>
          <a:bodyPr>
            <a:normAutofit/>
          </a:bodyPr>
          <a:lstStyle/>
          <a:p>
            <a:pPr algn="just">
              <a:buNone/>
            </a:pPr>
            <a:r>
              <a:rPr lang="en-US" sz="2800" dirty="0" smtClean="0">
                <a:latin typeface="Rockwell" pitchFamily="18" charset="0"/>
              </a:rPr>
              <a:t> Islam told mankind that the best Muslim is the one who is best to his neighbors and our holy Prophet S.A.W verified this through his actions with his neighbors.</a:t>
            </a:r>
          </a:p>
          <a:p>
            <a:pPr algn="just">
              <a:buNone/>
            </a:pPr>
            <a:endParaRPr lang="en-US" sz="2800" dirty="0" smtClean="0">
              <a:latin typeface="Rockwell" pitchFamily="18" charset="0"/>
            </a:endParaRPr>
          </a:p>
          <a:p>
            <a:pPr algn="just">
              <a:buNone/>
            </a:pPr>
            <a:r>
              <a:rPr lang="en-US" sz="2800" dirty="0" smtClean="0">
                <a:latin typeface="Rockwell" pitchFamily="18" charset="0"/>
              </a:rPr>
              <a:t>Even with the non believers of Islam who tried a lot to harm him (S.A.W) but Muhammad S.A.W not only succeed to won their hearts through his kindness even he get them on the path of Islam too.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60000"/>
              <a:lumOff val="40000"/>
            </a:schemeClr>
          </a:solidFill>
          <a:effectLst>
            <a:softEdge rad="63500"/>
          </a:effectLst>
        </p:spPr>
        <p:txBody>
          <a:bodyPr>
            <a:normAutofit fontScale="90000"/>
          </a:bodyPr>
          <a:lstStyle/>
          <a:p>
            <a:r>
              <a:rPr lang="en-US" b="1" dirty="0" smtClean="0">
                <a:solidFill>
                  <a:srgbClr val="CE467A"/>
                </a:solidFill>
                <a:latin typeface="Rockwell" pitchFamily="18" charset="0"/>
              </a:rPr>
              <a:t>Disassociation From Worldly belongings</a:t>
            </a:r>
            <a:endParaRPr lang="en-US" dirty="0">
              <a:solidFill>
                <a:srgbClr val="CE467A"/>
              </a:solidFill>
              <a:latin typeface="Rockwell" pitchFamily="18" charset="0"/>
            </a:endParaRPr>
          </a:p>
        </p:txBody>
      </p:sp>
      <p:sp>
        <p:nvSpPr>
          <p:cNvPr id="3" name="Content Placeholder 2"/>
          <p:cNvSpPr>
            <a:spLocks noGrp="1"/>
          </p:cNvSpPr>
          <p:nvPr>
            <p:ph idx="1"/>
          </p:nvPr>
        </p:nvSpPr>
        <p:spPr>
          <a:solidFill>
            <a:schemeClr val="bg2">
              <a:lumMod val="90000"/>
            </a:schemeClr>
          </a:solidFill>
          <a:effectLst>
            <a:softEdge rad="63500"/>
          </a:effectLst>
        </p:spPr>
        <p:txBody>
          <a:bodyPr>
            <a:normAutofit/>
          </a:bodyPr>
          <a:lstStyle/>
          <a:p>
            <a:pPr algn="ctr">
              <a:buNone/>
            </a:pPr>
            <a:r>
              <a:rPr lang="en-US" sz="2800" dirty="0" smtClean="0">
                <a:latin typeface="Rockwell" pitchFamily="18" charset="0"/>
              </a:rPr>
              <a:t> </a:t>
            </a:r>
          </a:p>
          <a:p>
            <a:pPr algn="ctr">
              <a:buNone/>
            </a:pPr>
            <a:endParaRPr lang="en-US" sz="2800" dirty="0" smtClean="0">
              <a:latin typeface="Rockwell" pitchFamily="18" charset="0"/>
            </a:endParaRPr>
          </a:p>
          <a:p>
            <a:pPr algn="ctr">
              <a:buNone/>
            </a:pPr>
            <a:r>
              <a:rPr lang="en-US" sz="2800" dirty="0" smtClean="0">
                <a:latin typeface="Rockwell" pitchFamily="18" charset="0"/>
              </a:rPr>
              <a:t>Prophet Muhammad (PBUH) did not want anything of this world, rather whatever He had He spent it on other people and helped them to solve their material problems and issues. </a:t>
            </a:r>
            <a:endParaRPr lang="en-US" sz="2800" dirty="0">
              <a:latin typeface="Rockwell"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60000"/>
              <a:lumOff val="40000"/>
            </a:schemeClr>
          </a:solidFill>
          <a:effectLst>
            <a:softEdge rad="63500"/>
          </a:effectLst>
        </p:spPr>
        <p:txBody>
          <a:bodyPr/>
          <a:lstStyle/>
          <a:p>
            <a:pPr algn="l"/>
            <a:r>
              <a:rPr lang="en-US" dirty="0" smtClean="0">
                <a:solidFill>
                  <a:srgbClr val="CE467A"/>
                </a:solidFill>
                <a:latin typeface="Rockwell" pitchFamily="18" charset="0"/>
              </a:rPr>
              <a:t>Simplicity</a:t>
            </a:r>
            <a:endParaRPr lang="en-US" dirty="0">
              <a:solidFill>
                <a:srgbClr val="CE467A"/>
              </a:solidFill>
              <a:latin typeface="Rockwell" pitchFamily="18" charset="0"/>
            </a:endParaRPr>
          </a:p>
        </p:txBody>
      </p:sp>
      <p:sp>
        <p:nvSpPr>
          <p:cNvPr id="5" name="Content Placeholder 2"/>
          <p:cNvSpPr>
            <a:spLocks noGrp="1"/>
          </p:cNvSpPr>
          <p:nvPr>
            <p:ph idx="1"/>
          </p:nvPr>
        </p:nvSpPr>
        <p:spPr>
          <a:solidFill>
            <a:schemeClr val="bg2">
              <a:lumMod val="90000"/>
            </a:schemeClr>
          </a:solidFill>
          <a:effectLst>
            <a:softEdge rad="63500"/>
          </a:effectLst>
        </p:spPr>
        <p:txBody>
          <a:bodyPr>
            <a:normAutofit/>
          </a:bodyPr>
          <a:lstStyle/>
          <a:p>
            <a:pPr>
              <a:buNone/>
            </a:pPr>
            <a:r>
              <a:rPr lang="en-US" sz="2800" dirty="0" smtClean="0">
                <a:latin typeface="Rockwell" pitchFamily="18" charset="0"/>
              </a:rPr>
              <a:t>Simple living was one of the principles of his life.</a:t>
            </a:r>
          </a:p>
          <a:p>
            <a:pPr>
              <a:buNone/>
            </a:pPr>
            <a:endParaRPr lang="en-US" sz="2800" dirty="0" smtClean="0">
              <a:latin typeface="Rockwell" pitchFamily="18" charset="0"/>
            </a:endParaRPr>
          </a:p>
          <a:p>
            <a:pPr>
              <a:buNone/>
            </a:pPr>
            <a:r>
              <a:rPr lang="en-US" sz="2800" dirty="0" smtClean="0">
                <a:latin typeface="Rockwell" pitchFamily="18" charset="0"/>
              </a:rPr>
              <a:t> He took simple food, wore simple clothes and travelled in a simple manner. </a:t>
            </a:r>
          </a:p>
          <a:p>
            <a:pPr>
              <a:buNone/>
            </a:pPr>
            <a:endParaRPr lang="en-US" sz="2800" dirty="0" smtClean="0">
              <a:latin typeface="Rockwell" pitchFamily="18" charset="0"/>
            </a:endParaRPr>
          </a:p>
          <a:p>
            <a:pPr>
              <a:buNone/>
            </a:pPr>
            <a:r>
              <a:rPr lang="en-US" sz="2800" dirty="0" smtClean="0">
                <a:latin typeface="Rockwell" pitchFamily="18" charset="0"/>
              </a:rPr>
              <a:t>He slept mostly on a mat, set on uncovered ground and milked his goat with his own hands.</a:t>
            </a:r>
            <a:endParaRPr lang="en-US" sz="2800" dirty="0">
              <a:latin typeface="Rockwell"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a:solidFill>
            <a:schemeClr val="accent5">
              <a:lumMod val="60000"/>
              <a:lumOff val="40000"/>
            </a:schemeClr>
          </a:solidFill>
          <a:effectLst>
            <a:softEdge rad="63500"/>
          </a:effectLst>
        </p:spPr>
        <p:txBody>
          <a:bodyPr/>
          <a:lstStyle/>
          <a:p>
            <a:pPr algn="l"/>
            <a:r>
              <a:rPr lang="en-US" dirty="0" smtClean="0">
                <a:solidFill>
                  <a:srgbClr val="CE467A"/>
                </a:solidFill>
                <a:latin typeface="Rockwell" pitchFamily="18" charset="0"/>
              </a:rPr>
              <a:t>Forgiveness</a:t>
            </a:r>
            <a:endParaRPr lang="en-US" dirty="0">
              <a:solidFill>
                <a:srgbClr val="CE467A"/>
              </a:solidFill>
              <a:latin typeface="Rockwell" pitchFamily="18" charset="0"/>
            </a:endParaRPr>
          </a:p>
        </p:txBody>
      </p:sp>
      <p:sp>
        <p:nvSpPr>
          <p:cNvPr id="3" name="Content Placeholder 2"/>
          <p:cNvSpPr>
            <a:spLocks noGrp="1"/>
          </p:cNvSpPr>
          <p:nvPr>
            <p:ph idx="1"/>
          </p:nvPr>
        </p:nvSpPr>
        <p:spPr>
          <a:xfrm>
            <a:off x="457200" y="1600200"/>
            <a:ext cx="8229600" cy="5029200"/>
          </a:xfrm>
          <a:solidFill>
            <a:schemeClr val="bg2">
              <a:lumMod val="90000"/>
            </a:schemeClr>
          </a:solidFill>
          <a:effectLst>
            <a:softEdge rad="63500"/>
          </a:effectLst>
        </p:spPr>
        <p:txBody>
          <a:bodyPr>
            <a:normAutofit/>
          </a:bodyPr>
          <a:lstStyle/>
          <a:p>
            <a:pPr>
              <a:buNone/>
            </a:pPr>
            <a:endParaRPr lang="en-US" sz="2800" dirty="0" smtClean="0">
              <a:latin typeface="Rockwell" pitchFamily="18" charset="0"/>
            </a:endParaRPr>
          </a:p>
          <a:p>
            <a:pPr algn="just"/>
            <a:r>
              <a:rPr lang="en-US" sz="2800" dirty="0" smtClean="0">
                <a:latin typeface="Rockwell" pitchFamily="18" charset="0"/>
              </a:rPr>
              <a:t>The sympathetic behavior of the Prophet (PBUH) was highly extraordinary. </a:t>
            </a:r>
          </a:p>
          <a:p>
            <a:pPr algn="just"/>
            <a:r>
              <a:rPr lang="en-US" sz="2800" dirty="0" smtClean="0">
                <a:latin typeface="Rockwell" pitchFamily="18" charset="0"/>
              </a:rPr>
              <a:t>He never took revenge for personal matters. </a:t>
            </a:r>
          </a:p>
          <a:p>
            <a:pPr algn="just"/>
            <a:r>
              <a:rPr lang="en-US" sz="2800" dirty="0" smtClean="0">
                <a:latin typeface="Rockwell" pitchFamily="18" charset="0"/>
              </a:rPr>
              <a:t>He forgave all the non believers after winning the last battle of Makkah. </a:t>
            </a:r>
          </a:p>
          <a:p>
            <a:pPr algn="just"/>
            <a:r>
              <a:rPr lang="en-US" sz="2800" dirty="0" smtClean="0">
                <a:latin typeface="Rockwell" pitchFamily="18" charset="0"/>
              </a:rPr>
              <a:t>This kind and courteous manners of Muhammad (PBUH) made the (non believers) to embrace Islam. </a:t>
            </a:r>
            <a:endParaRPr lang="en-US" sz="2800" dirty="0">
              <a:latin typeface="Rockwell"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effectLst>
            <a:softEdge rad="63500"/>
          </a:effectLst>
        </p:spPr>
        <p:txBody>
          <a:bodyPr/>
          <a:lstStyle/>
          <a:p>
            <a:pPr algn="l"/>
            <a:r>
              <a:rPr lang="en-US" dirty="0" smtClean="0">
                <a:solidFill>
                  <a:srgbClr val="CE467A"/>
                </a:solidFill>
                <a:latin typeface="Rockwell" pitchFamily="18" charset="0"/>
              </a:rPr>
              <a:t>Social</a:t>
            </a:r>
            <a:r>
              <a:rPr lang="en-US" dirty="0" smtClean="0">
                <a:solidFill>
                  <a:srgbClr val="CE467A"/>
                </a:solidFill>
              </a:rPr>
              <a:t> </a:t>
            </a:r>
            <a:r>
              <a:rPr lang="en-US" dirty="0" smtClean="0">
                <a:solidFill>
                  <a:srgbClr val="CE467A"/>
                </a:solidFill>
                <a:latin typeface="Rockwell" pitchFamily="18" charset="0"/>
              </a:rPr>
              <a:t>Behavior</a:t>
            </a:r>
            <a:endParaRPr lang="en-US" dirty="0">
              <a:solidFill>
                <a:srgbClr val="CE467A"/>
              </a:solidFill>
              <a:latin typeface="Rockwell" pitchFamily="18" charset="0"/>
            </a:endParaRPr>
          </a:p>
        </p:txBody>
      </p:sp>
      <p:sp>
        <p:nvSpPr>
          <p:cNvPr id="3" name="Content Placeholder 2"/>
          <p:cNvSpPr>
            <a:spLocks noGrp="1"/>
          </p:cNvSpPr>
          <p:nvPr>
            <p:ph idx="1"/>
          </p:nvPr>
        </p:nvSpPr>
        <p:spPr>
          <a:xfrm>
            <a:off x="457200" y="1600200"/>
            <a:ext cx="8229600" cy="4800600"/>
          </a:xfrm>
          <a:solidFill>
            <a:schemeClr val="bg2">
              <a:lumMod val="90000"/>
            </a:schemeClr>
          </a:solidFill>
          <a:effectLst>
            <a:softEdge rad="63500"/>
          </a:effectLst>
        </p:spPr>
        <p:txBody>
          <a:bodyPr>
            <a:normAutofit/>
          </a:bodyPr>
          <a:lstStyle/>
          <a:p>
            <a:pPr>
              <a:buNone/>
            </a:pPr>
            <a:r>
              <a:rPr lang="en-US" sz="2800" dirty="0" smtClean="0">
                <a:latin typeface="Rockwell" pitchFamily="18" charset="0"/>
              </a:rPr>
              <a:t>In his social life the Holy Prophet was always kind, cheerful and polite to the people, took a lead in greeting all, including the children and the slaves. </a:t>
            </a:r>
          </a:p>
          <a:p>
            <a:pPr>
              <a:buNone/>
            </a:pPr>
            <a:endParaRPr lang="en-US" sz="2800" dirty="0" smtClean="0">
              <a:latin typeface="Rockwell" pitchFamily="18" charset="0"/>
            </a:endParaRPr>
          </a:p>
          <a:p>
            <a:pPr>
              <a:buNone/>
            </a:pPr>
            <a:r>
              <a:rPr lang="en-US" sz="2800" dirty="0" smtClean="0">
                <a:latin typeface="Rockwell" pitchFamily="18" charset="0"/>
              </a:rPr>
              <a:t>If anyone was ill, he went to see him and if anyone had any trouble, he made every effort to solve his problem. </a:t>
            </a:r>
            <a:endParaRPr lang="en-US" sz="2800" dirty="0">
              <a:latin typeface="Rockwell"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a:solidFill>
            <a:schemeClr val="accent5">
              <a:lumMod val="60000"/>
              <a:lumOff val="40000"/>
            </a:schemeClr>
          </a:solidFill>
          <a:effectLst>
            <a:softEdge rad="63500"/>
          </a:effectLst>
        </p:spPr>
        <p:txBody>
          <a:bodyPr/>
          <a:lstStyle/>
          <a:p>
            <a:pPr algn="l"/>
            <a:r>
              <a:rPr lang="en-US" dirty="0" smtClean="0">
                <a:solidFill>
                  <a:srgbClr val="CE467A"/>
                </a:solidFill>
                <a:latin typeface="Rockwell" pitchFamily="18" charset="0"/>
              </a:rPr>
              <a:t>Honesty </a:t>
            </a:r>
            <a:endParaRPr lang="en-US" dirty="0">
              <a:solidFill>
                <a:srgbClr val="CE467A"/>
              </a:solidFill>
              <a:latin typeface="Rockwell" pitchFamily="18" charset="0"/>
            </a:endParaRPr>
          </a:p>
        </p:txBody>
      </p:sp>
      <p:sp>
        <p:nvSpPr>
          <p:cNvPr id="3" name="Content Placeholder 2"/>
          <p:cNvSpPr>
            <a:spLocks noGrp="1"/>
          </p:cNvSpPr>
          <p:nvPr>
            <p:ph idx="1"/>
          </p:nvPr>
        </p:nvSpPr>
        <p:spPr>
          <a:solidFill>
            <a:schemeClr val="bg2">
              <a:lumMod val="90000"/>
            </a:schemeClr>
          </a:solidFill>
          <a:effectLst>
            <a:softEdge rad="63500"/>
          </a:effectLst>
        </p:spPr>
        <p:txBody>
          <a:bodyPr/>
          <a:lstStyle/>
          <a:p>
            <a:pPr algn="ctr">
              <a:buNone/>
            </a:pPr>
            <a:r>
              <a:rPr lang="en-GB" dirty="0" smtClean="0">
                <a:latin typeface="Rockwell" pitchFamily="18" charset="0"/>
              </a:rPr>
              <a:t>   </a:t>
            </a:r>
          </a:p>
          <a:p>
            <a:pPr algn="ctr">
              <a:buNone/>
            </a:pPr>
            <a:r>
              <a:rPr lang="en-GB" sz="2800" dirty="0" smtClean="0">
                <a:latin typeface="Rockwell" pitchFamily="18" charset="0"/>
              </a:rPr>
              <a:t>Though Muhammad (S.A.W) grew up in such a soiled society, but both his friends and his enemies regarded him as the best model of chastity and virtue </a:t>
            </a:r>
            <a:r>
              <a:rPr lang="en-GB" sz="2800" dirty="0" smtClean="0">
                <a:solidFill>
                  <a:srgbClr val="CE467A"/>
                </a:solidFill>
                <a:latin typeface="Rockwell" pitchFamily="18" charset="0"/>
              </a:rPr>
              <a:t>Sadiq</a:t>
            </a:r>
            <a:r>
              <a:rPr lang="en-GB" sz="2800" dirty="0" smtClean="0">
                <a:latin typeface="Rockwell" pitchFamily="18" charset="0"/>
              </a:rPr>
              <a:t> and </a:t>
            </a:r>
            <a:r>
              <a:rPr lang="en-GB" sz="2800" dirty="0" smtClean="0">
                <a:solidFill>
                  <a:srgbClr val="CE467A"/>
                </a:solidFill>
                <a:latin typeface="Rockwell" pitchFamily="18" charset="0"/>
              </a:rPr>
              <a:t>Amin</a:t>
            </a:r>
            <a:r>
              <a:rPr lang="en-GB" sz="2800" dirty="0" smtClean="0">
                <a:latin typeface="Rockwell" pitchFamily="18" charset="0"/>
              </a:rPr>
              <a:t> just because of his (S.A.W) </a:t>
            </a:r>
            <a:r>
              <a:rPr lang="en-GB" sz="2800" u="sng" dirty="0" smtClean="0">
                <a:latin typeface="Rockwell" pitchFamily="18" charset="0"/>
              </a:rPr>
              <a:t>honesty</a:t>
            </a:r>
            <a:r>
              <a:rPr lang="en-GB" sz="2800" dirty="0" smtClean="0">
                <a:latin typeface="Rockwell" pitchFamily="18" charset="0"/>
              </a:rPr>
              <a:t> and </a:t>
            </a:r>
            <a:r>
              <a:rPr lang="en-GB" sz="2800" u="sng" dirty="0" smtClean="0">
                <a:latin typeface="Rockwell" pitchFamily="18" charset="0"/>
              </a:rPr>
              <a:t>truthfulness</a:t>
            </a:r>
            <a:r>
              <a:rPr lang="en-GB" sz="2800" dirty="0" smtClean="0">
                <a:latin typeface="Rockwell" pitchFamily="18" charset="0"/>
              </a:rPr>
              <a:t> in every step of life. </a:t>
            </a:r>
            <a:endParaRPr lang="en-US" dirty="0">
              <a:latin typeface="Rockwell"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60000"/>
              <a:lumOff val="40000"/>
            </a:schemeClr>
          </a:solidFill>
          <a:effectLst>
            <a:softEdge rad="63500"/>
          </a:effectLst>
        </p:spPr>
        <p:txBody>
          <a:bodyPr/>
          <a:lstStyle/>
          <a:p>
            <a:r>
              <a:rPr lang="en-US" dirty="0" smtClean="0">
                <a:solidFill>
                  <a:srgbClr val="CE467A"/>
                </a:solidFill>
                <a:latin typeface="Rockwell" pitchFamily="18" charset="0"/>
              </a:rPr>
              <a:t>Summary</a:t>
            </a:r>
            <a:endParaRPr lang="en-US" dirty="0">
              <a:solidFill>
                <a:srgbClr val="CE467A"/>
              </a:solidFill>
              <a:latin typeface="Rockwell" pitchFamily="18" charset="0"/>
            </a:endParaRPr>
          </a:p>
        </p:txBody>
      </p:sp>
      <p:sp>
        <p:nvSpPr>
          <p:cNvPr id="3" name="Content Placeholder 2"/>
          <p:cNvSpPr>
            <a:spLocks noGrp="1"/>
          </p:cNvSpPr>
          <p:nvPr>
            <p:ph idx="1"/>
          </p:nvPr>
        </p:nvSpPr>
        <p:spPr>
          <a:solidFill>
            <a:schemeClr val="bg2">
              <a:lumMod val="90000"/>
            </a:schemeClr>
          </a:solidFill>
          <a:effectLst>
            <a:softEdge rad="63500"/>
          </a:effectLst>
        </p:spPr>
        <p:txBody>
          <a:bodyPr>
            <a:normAutofit/>
          </a:bodyPr>
          <a:lstStyle/>
          <a:p>
            <a:pPr algn="ctr">
              <a:buNone/>
            </a:pPr>
            <a:r>
              <a:rPr lang="en-US" sz="2800" dirty="0" smtClean="0">
                <a:latin typeface="Rockwell" pitchFamily="18" charset="0"/>
              </a:rPr>
              <a:t>Hence the prophet Muhammad’s S.A.W every part of life is well balanced and on the whole is the model of perfection.</a:t>
            </a:r>
            <a:r>
              <a:rPr lang="en-US" sz="2800" dirty="0">
                <a:latin typeface="Rockwell" pitchFamily="18" charset="0"/>
              </a:rPr>
              <a:t> </a:t>
            </a:r>
            <a:r>
              <a:rPr lang="en-US" sz="2800" dirty="0" smtClean="0">
                <a:latin typeface="Rockwell" pitchFamily="18" charset="0"/>
              </a:rPr>
              <a:t> </a:t>
            </a:r>
          </a:p>
          <a:p>
            <a:pPr algn="ctr"/>
            <a:endParaRPr lang="en-US" sz="2800" dirty="0" smtClean="0">
              <a:latin typeface="Rockwell" pitchFamily="18" charset="0"/>
            </a:endParaRPr>
          </a:p>
          <a:p>
            <a:pPr algn="ctr">
              <a:buNone/>
            </a:pPr>
            <a:r>
              <a:rPr lang="en-US" sz="2800" dirty="0" smtClean="0">
                <a:latin typeface="Rockwell" pitchFamily="18" charset="0"/>
              </a:rPr>
              <a:t>We can get success from both hereafter and worldly life, if we only follow the footsteps of our holy prophet S.A.W.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a:effectLst>
            <a:softEdge rad="63500"/>
          </a:effectLst>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Rockwell" pitchFamily="18" charset="0"/>
              </a:rPr>
              <a:t>Contents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Rockwell" pitchFamily="18" charset="0"/>
            </a:endParaRPr>
          </a:p>
        </p:txBody>
      </p:sp>
      <p:sp>
        <p:nvSpPr>
          <p:cNvPr id="5" name="Round Diagonal Corner Rectangle 4"/>
          <p:cNvSpPr/>
          <p:nvPr/>
        </p:nvSpPr>
        <p:spPr>
          <a:xfrm>
            <a:off x="609600" y="1371600"/>
            <a:ext cx="7772400" cy="5105400"/>
          </a:xfrm>
          <a:prstGeom prst="round2DiagRect">
            <a:avLst/>
          </a:prstGeom>
          <a:solidFill>
            <a:schemeClr val="accent2">
              <a:lumMod val="40000"/>
              <a:lumOff val="60000"/>
            </a:schemeClr>
          </a:solidFill>
          <a:effectLst>
            <a:softEdge rad="63500"/>
          </a:effectLst>
        </p:spPr>
        <p:style>
          <a:lnRef idx="2">
            <a:schemeClr val="accent1">
              <a:shade val="50000"/>
            </a:schemeClr>
          </a:lnRef>
          <a:fillRef idx="1002">
            <a:schemeClr val="dk2"/>
          </a:fillRef>
          <a:effectRef idx="0">
            <a:schemeClr val="accent1"/>
          </a:effectRef>
          <a:fontRef idx="minor">
            <a:schemeClr val="lt1"/>
          </a:fontRef>
        </p:style>
        <p:txBody>
          <a:bodyPr numCol="2" rtlCol="0" anchor="ctr"/>
          <a:lstStyle/>
          <a:p>
            <a:pPr>
              <a:buNone/>
            </a:pPr>
            <a:endParaRPr lang="en-US" sz="3200" dirty="0" smtClean="0">
              <a:solidFill>
                <a:schemeClr val="tx1"/>
              </a:solidFill>
              <a:effectLst>
                <a:innerShdw blurRad="114300">
                  <a:prstClr val="black"/>
                </a:innerShdw>
              </a:effectLst>
              <a:latin typeface="Baskerville Old Face" pitchFamily="18" charset="0"/>
              <a:ea typeface="SimSun-ExtB" pitchFamily="49" charset="-122"/>
            </a:endParaRPr>
          </a:p>
          <a:p>
            <a:pPr>
              <a:buFont typeface="Wingdings" pitchFamily="2" charset="2"/>
              <a:buChar char="q"/>
            </a:pPr>
            <a:r>
              <a:rPr lang="en-US" sz="3200" dirty="0" smtClean="0">
                <a:solidFill>
                  <a:schemeClr val="tx1"/>
                </a:solidFill>
                <a:effectLst>
                  <a:innerShdw blurRad="114300">
                    <a:prstClr val="black"/>
                  </a:innerShdw>
                </a:effectLst>
                <a:latin typeface="Baskerville Old Face" pitchFamily="18" charset="0"/>
                <a:ea typeface="SimSun-ExtB" pitchFamily="49" charset="-122"/>
              </a:rPr>
              <a:t>Early life of holy prophet S.A.W</a:t>
            </a:r>
          </a:p>
          <a:p>
            <a:pPr>
              <a:buFont typeface="Wingdings" pitchFamily="2" charset="2"/>
              <a:buChar char="q"/>
            </a:pPr>
            <a:r>
              <a:rPr lang="en-US" sz="3200" dirty="0" smtClean="0">
                <a:solidFill>
                  <a:schemeClr val="tx1"/>
                </a:solidFill>
                <a:effectLst>
                  <a:innerShdw blurRad="114300">
                    <a:prstClr val="black"/>
                  </a:innerShdw>
                </a:effectLst>
                <a:latin typeface="Baskerville Old Face" pitchFamily="18" charset="0"/>
                <a:ea typeface="SimSun-ExtB" pitchFamily="49" charset="-122"/>
              </a:rPr>
              <a:t>Important messages </a:t>
            </a:r>
          </a:p>
          <a:p>
            <a:pPr>
              <a:buFont typeface="Arial" pitchFamily="34" charset="0"/>
              <a:buChar char="•"/>
            </a:pPr>
            <a:r>
              <a:rPr lang="en-US" sz="3200" dirty="0" smtClean="0">
                <a:solidFill>
                  <a:schemeClr val="tx1"/>
                </a:solidFill>
                <a:effectLst>
                  <a:innerShdw blurRad="114300">
                    <a:prstClr val="black"/>
                  </a:innerShdw>
                </a:effectLst>
                <a:latin typeface="Baskerville Old Face" pitchFamily="18" charset="0"/>
                <a:ea typeface="SimSun-ExtB" pitchFamily="49" charset="-122"/>
              </a:rPr>
              <a:t>Tauheed (oneness of    God)</a:t>
            </a:r>
          </a:p>
          <a:p>
            <a:pPr>
              <a:buFont typeface="Arial" pitchFamily="34" charset="0"/>
              <a:buChar char="•"/>
            </a:pPr>
            <a:r>
              <a:rPr lang="en-US" sz="3200" dirty="0" smtClean="0">
                <a:solidFill>
                  <a:schemeClr val="tx1"/>
                </a:solidFill>
                <a:effectLst>
                  <a:innerShdw blurRad="114300">
                    <a:prstClr val="black"/>
                  </a:innerShdw>
                </a:effectLst>
                <a:latin typeface="Baskerville Old Face" pitchFamily="18" charset="0"/>
                <a:ea typeface="SimSun-ExtB" pitchFamily="49" charset="-122"/>
              </a:rPr>
              <a:t> Kindness to all</a:t>
            </a:r>
          </a:p>
          <a:p>
            <a:pPr>
              <a:buFont typeface="Arial" pitchFamily="34" charset="0"/>
              <a:buChar char="•"/>
            </a:pPr>
            <a:r>
              <a:rPr lang="en-US" sz="3200" dirty="0" smtClean="0">
                <a:solidFill>
                  <a:schemeClr val="tx1"/>
                </a:solidFill>
                <a:effectLst>
                  <a:innerShdw blurRad="114300">
                    <a:prstClr val="black"/>
                  </a:innerShdw>
                </a:effectLst>
                <a:latin typeface="Baskerville Old Face" pitchFamily="18" charset="0"/>
                <a:ea typeface="SimSun-ExtB" pitchFamily="49" charset="-122"/>
              </a:rPr>
              <a:t>Patience (Sabr)</a:t>
            </a:r>
          </a:p>
          <a:p>
            <a:pPr>
              <a:buFont typeface="Arial" pitchFamily="34" charset="0"/>
              <a:buChar char="•"/>
            </a:pPr>
            <a:r>
              <a:rPr lang="en-US" sz="3200" dirty="0" smtClean="0">
                <a:solidFill>
                  <a:schemeClr val="tx1"/>
                </a:solidFill>
                <a:effectLst>
                  <a:innerShdw blurRad="114300">
                    <a:prstClr val="black"/>
                  </a:innerShdw>
                </a:effectLst>
                <a:latin typeface="Baskerville Old Face" pitchFamily="18" charset="0"/>
                <a:ea typeface="SimSun-ExtB" pitchFamily="49" charset="-122"/>
              </a:rPr>
              <a:t>Honesty</a:t>
            </a:r>
          </a:p>
          <a:p>
            <a:pPr>
              <a:buFont typeface="Arial" pitchFamily="34" charset="0"/>
              <a:buChar char="•"/>
            </a:pPr>
            <a:r>
              <a:rPr lang="en-US" sz="3200" dirty="0" smtClean="0">
                <a:solidFill>
                  <a:schemeClr val="tx1"/>
                </a:solidFill>
                <a:effectLst>
                  <a:innerShdw blurRad="114300">
                    <a:prstClr val="black"/>
                  </a:innerShdw>
                </a:effectLst>
                <a:latin typeface="Baskerville Old Face" pitchFamily="18" charset="0"/>
                <a:ea typeface="SimSun-ExtB" pitchFamily="49" charset="-122"/>
              </a:rPr>
              <a:t>Social behavior</a:t>
            </a:r>
          </a:p>
          <a:p>
            <a:pPr>
              <a:buFont typeface="Arial" pitchFamily="34" charset="0"/>
              <a:buChar char="•"/>
            </a:pPr>
            <a:r>
              <a:rPr lang="en-US" sz="3200" dirty="0" smtClean="0">
                <a:solidFill>
                  <a:schemeClr val="tx1"/>
                </a:solidFill>
                <a:effectLst>
                  <a:innerShdw blurRad="114300">
                    <a:prstClr val="black"/>
                  </a:innerShdw>
                </a:effectLst>
                <a:latin typeface="Baskerville Old Face" pitchFamily="18" charset="0"/>
                <a:ea typeface="SimSun-ExtB" pitchFamily="49" charset="-122"/>
              </a:rPr>
              <a:t>Simplicity</a:t>
            </a:r>
          </a:p>
          <a:p>
            <a:pPr>
              <a:buFont typeface="Arial" pitchFamily="34" charset="0"/>
              <a:buChar char="•"/>
            </a:pPr>
            <a:r>
              <a:rPr lang="en-US" sz="3200" dirty="0" smtClean="0">
                <a:solidFill>
                  <a:schemeClr val="tx1"/>
                </a:solidFill>
                <a:effectLst>
                  <a:innerShdw blurRad="114300">
                    <a:prstClr val="black"/>
                  </a:innerShdw>
                </a:effectLst>
                <a:latin typeface="Baskerville Old Face" pitchFamily="18" charset="0"/>
                <a:ea typeface="SimSun-ExtB" pitchFamily="49" charset="-122"/>
              </a:rPr>
              <a:t>Treat neighbors with kindness</a:t>
            </a:r>
          </a:p>
          <a:p>
            <a:pPr>
              <a:buFont typeface="Arial" pitchFamily="34" charset="0"/>
              <a:buChar char="•"/>
            </a:pPr>
            <a:r>
              <a:rPr lang="en-US" sz="3200" dirty="0" smtClean="0">
                <a:solidFill>
                  <a:schemeClr val="tx1"/>
                </a:solidFill>
                <a:effectLst>
                  <a:innerShdw blurRad="114300">
                    <a:prstClr val="black"/>
                  </a:innerShdw>
                </a:effectLst>
                <a:latin typeface="Baskerville Old Face" pitchFamily="18" charset="0"/>
                <a:ea typeface="SimSun-ExtB" pitchFamily="49" charset="-122"/>
              </a:rPr>
              <a:t>Disassociation from worldly belongings</a:t>
            </a:r>
          </a:p>
          <a:p>
            <a:pPr>
              <a:buFont typeface="Arial" pitchFamily="34" charset="0"/>
              <a:buChar char="•"/>
            </a:pPr>
            <a:r>
              <a:rPr lang="en-US" sz="3200" dirty="0" smtClean="0">
                <a:solidFill>
                  <a:schemeClr val="tx1"/>
                </a:solidFill>
                <a:effectLst>
                  <a:innerShdw blurRad="114300">
                    <a:prstClr val="black"/>
                  </a:innerShdw>
                </a:effectLst>
                <a:latin typeface="Baskerville Old Face" pitchFamily="18" charset="0"/>
                <a:ea typeface="SimSun-ExtB" pitchFamily="49" charset="-122"/>
              </a:rPr>
              <a:t>Forgiveness</a:t>
            </a:r>
          </a:p>
          <a:p>
            <a:pPr>
              <a:buFont typeface="Arial" pitchFamily="34" charset="0"/>
              <a:buChar char="•"/>
            </a:pPr>
            <a:r>
              <a:rPr lang="en-US" sz="3200" dirty="0" smtClean="0">
                <a:solidFill>
                  <a:schemeClr val="tx1"/>
                </a:solidFill>
                <a:effectLst>
                  <a:innerShdw blurRad="114300">
                    <a:prstClr val="black"/>
                  </a:innerShdw>
                </a:effectLst>
                <a:latin typeface="Baskerville Old Face" pitchFamily="18" charset="0"/>
                <a:ea typeface="SimSun-ExtB" pitchFamily="49" charset="-122"/>
              </a:rPr>
              <a:t>Equality</a:t>
            </a:r>
          </a:p>
          <a:p>
            <a:r>
              <a:rPr lang="en-US" sz="3200" dirty="0" smtClean="0">
                <a:solidFill>
                  <a:schemeClr val="tx1"/>
                </a:solidFill>
                <a:effectLst>
                  <a:innerShdw blurRad="114300">
                    <a:prstClr val="black"/>
                  </a:innerShdw>
                </a:effectLst>
                <a:latin typeface="Baskerville Old Face" pitchFamily="18" charset="0"/>
                <a:ea typeface="SimSun-ExtB" pitchFamily="49" charset="-122"/>
              </a:rPr>
              <a:t>Summary</a:t>
            </a:r>
          </a:p>
          <a:p>
            <a:pPr>
              <a:buNone/>
            </a:pPr>
            <a:endParaRPr lang="en-US" sz="2000" dirty="0" smtClean="0">
              <a:solidFill>
                <a:schemeClr val="tx1"/>
              </a:solidFill>
              <a:effectLst>
                <a:innerShdw blurRad="114300">
                  <a:prstClr val="black"/>
                </a:innerShdw>
              </a:effectLst>
            </a:endParaRPr>
          </a:p>
          <a:p>
            <a:pPr>
              <a:buNone/>
            </a:pPr>
            <a:endParaRPr lang="en-US" dirty="0">
              <a:solidFill>
                <a:schemeClr val="tx1"/>
              </a:solidFill>
              <a:effectLst>
                <a:innerShdw blurRad="114300">
                  <a:prstClr val="black"/>
                </a:inn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3886200"/>
            <a:ext cx="7772400" cy="1905000"/>
          </a:xfrm>
          <a:prstGeom prst="rect">
            <a:avLst/>
          </a:prstGeom>
          <a:solidFill>
            <a:schemeClr val="accent2">
              <a:lumMod val="60000"/>
              <a:lumOff val="40000"/>
            </a:schemeClr>
          </a:solidFill>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5800" y="1066800"/>
            <a:ext cx="8229600" cy="2697163"/>
          </a:xfrm>
          <a:solidFill>
            <a:srgbClr val="CE467A"/>
          </a:solidFill>
          <a:scene3d>
            <a:camera prst="perspectiveRight"/>
            <a:lightRig rig="threePt" dir="t"/>
          </a:scene3d>
        </p:spPr>
        <p:txBody>
          <a:bodyPr anchor="ctr">
            <a:noAutofit/>
          </a:bodyPr>
          <a:lstStyle/>
          <a:p>
            <a:pPr algn="ctr">
              <a:buNone/>
            </a:pPr>
            <a:r>
              <a:rPr lang="en-US" sz="16600" b="1" dirty="0" smtClean="0">
                <a:latin typeface="Gigi" pitchFamily="82" charset="0"/>
              </a:rPr>
              <a:t>                                              </a:t>
            </a:r>
            <a:r>
              <a:rPr lang="en-US" sz="23900" b="1" dirty="0" smtClean="0">
                <a:latin typeface="Gigi" pitchFamily="82" charset="0"/>
              </a:rPr>
              <a:t>Thank</a:t>
            </a:r>
            <a:r>
              <a:rPr lang="en-US" sz="16600" b="1" dirty="0" smtClean="0">
                <a:latin typeface="Gigi" pitchFamily="82" charset="0"/>
              </a:rPr>
              <a:t> you</a:t>
            </a:r>
            <a:endParaRPr lang="en-US" sz="16600" b="1" dirty="0">
              <a:latin typeface="Gigi"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edefined Process 3"/>
          <p:cNvSpPr/>
          <p:nvPr/>
        </p:nvSpPr>
        <p:spPr>
          <a:xfrm>
            <a:off x="838200" y="1219200"/>
            <a:ext cx="7543800" cy="954107"/>
          </a:xfrm>
          <a:prstGeom prst="flowChartPredefinedProcess">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n-US" sz="2800" b="1" dirty="0" smtClean="0">
                <a:ln w="12700">
                  <a:solidFill>
                    <a:schemeClr val="tx2">
                      <a:satMod val="155000"/>
                    </a:schemeClr>
                  </a:solidFill>
                  <a:prstDash val="solid"/>
                </a:ln>
                <a:solidFill>
                  <a:schemeClr val="accent4">
                    <a:lumMod val="75000"/>
                  </a:schemeClr>
                </a:solidFill>
                <a:effectLst>
                  <a:outerShdw blurRad="41275" dist="20320" dir="1800000" algn="tl" rotWithShape="0">
                    <a:srgbClr val="000000">
                      <a:alpha val="40000"/>
                    </a:srgbClr>
                  </a:outerShdw>
                </a:effectLst>
                <a:latin typeface="Segoe Print" pitchFamily="2" charset="0"/>
              </a:rPr>
              <a:t>Muhammad S.A.W youth and marriage</a:t>
            </a:r>
            <a:endParaRPr lang="en-US" sz="2800" b="1" dirty="0">
              <a:ln w="12700">
                <a:solidFill>
                  <a:schemeClr val="tx2">
                    <a:satMod val="155000"/>
                  </a:schemeClr>
                </a:solidFill>
                <a:prstDash val="solid"/>
              </a:ln>
              <a:solidFill>
                <a:schemeClr val="accent4">
                  <a:lumMod val="75000"/>
                </a:schemeClr>
              </a:solidFill>
              <a:effectLst>
                <a:outerShdw blurRad="41275" dist="20320" dir="1800000" algn="tl" rotWithShape="0">
                  <a:srgbClr val="000000">
                    <a:alpha val="40000"/>
                  </a:srgbClr>
                </a:outerShdw>
              </a:effectLst>
              <a:latin typeface="Segoe Print" pitchFamily="2" charset="0"/>
            </a:endParaRPr>
          </a:p>
        </p:txBody>
      </p:sp>
      <p:sp>
        <p:nvSpPr>
          <p:cNvPr id="6" name="Title 1"/>
          <p:cNvSpPr txBox="1">
            <a:spLocks/>
          </p:cNvSpPr>
          <p:nvPr/>
        </p:nvSpPr>
        <p:spPr>
          <a:xfrm>
            <a:off x="914400" y="228600"/>
            <a:ext cx="7391400" cy="990600"/>
          </a:xfrm>
          <a:prstGeom prst="rect">
            <a:avLst/>
          </a:prstGeom>
          <a:effectLst>
            <a:outerShdw blurRad="40000" dist="20000" dir="5400000" rotWithShape="0">
              <a:srgbClr val="000000">
                <a:alpha val="38000"/>
              </a:srgbClr>
            </a:outerShdw>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dk1"/>
                </a:solidFill>
                <a:effectLst/>
                <a:uLnTx/>
                <a:uFillTx/>
                <a:latin typeface="Georgia" pitchFamily="18" charset="0"/>
                <a:ea typeface="+mn-ea"/>
                <a:cs typeface="+mn-cs"/>
              </a:rPr>
              <a:t>Early life of Holy Prophet S.A.W</a:t>
            </a:r>
          </a:p>
        </p:txBody>
      </p:sp>
      <p:sp>
        <p:nvSpPr>
          <p:cNvPr id="7" name="Content Placeholder 6"/>
          <p:cNvSpPr>
            <a:spLocks noGrp="1"/>
          </p:cNvSpPr>
          <p:nvPr>
            <p:ph idx="1"/>
          </p:nvPr>
        </p:nvSpPr>
        <p:spPr>
          <a:xfrm>
            <a:off x="457200" y="2362200"/>
            <a:ext cx="8229600" cy="4221163"/>
          </a:xfrm>
          <a:solidFill>
            <a:schemeClr val="bg2">
              <a:lumMod val="90000"/>
            </a:schemeClr>
          </a:solidFill>
          <a:effectLst>
            <a:softEdge rad="63500"/>
          </a:effectLst>
        </p:spPr>
        <p:txBody>
          <a:bodyPr>
            <a:normAutofit/>
          </a:bodyPr>
          <a:lstStyle/>
          <a:p>
            <a:r>
              <a:rPr lang="en-US" sz="2400" dirty="0" smtClean="0">
                <a:latin typeface="Rockwell" pitchFamily="18" charset="0"/>
              </a:rPr>
              <a:t>When he (Prophet S.A.W) was at the age of 13, started business trips with his uncle Abu Talib at Syria. when he was at the age of 23, his(Muhammad S.A.W)  2nd trip in Syria was delegate by hazrat Khadija (RadhiallahAnha) a rich merchant widow.</a:t>
            </a:r>
          </a:p>
          <a:p>
            <a:pPr>
              <a:buNone/>
            </a:pPr>
            <a:endParaRPr lang="en-US" sz="2400" dirty="0" smtClean="0">
              <a:latin typeface="Rockwell" pitchFamily="18" charset="0"/>
            </a:endParaRPr>
          </a:p>
          <a:p>
            <a:r>
              <a:rPr lang="en-US" sz="2400" dirty="0" smtClean="0">
                <a:latin typeface="Rockwell" pitchFamily="18" charset="0"/>
              </a:rPr>
              <a:t>Through this trip hazrat Khadija (RA) inspired by our holy prophet S.A.W’s honesty and his humility. Therefore hazrat Khadija (RA) sent to him a marriage proposal which was accepted by Holy Prophet (S.A.W). </a:t>
            </a:r>
            <a:endParaRPr lang="en-US" sz="2400" dirty="0">
              <a:latin typeface="Rockwell"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40000" dist="20000" dir="5400000" rotWithShape="0">
              <a:srgbClr val="000000">
                <a:alpha val="38000"/>
              </a:srgbClr>
            </a:outerShdw>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r>
              <a:rPr lang="en-US" sz="3600" dirty="0" smtClean="0">
                <a:latin typeface="Georgia" pitchFamily="18" charset="0"/>
              </a:rPr>
              <a:t>Early life of Holy Prophet S.A.W</a:t>
            </a:r>
            <a:endParaRPr lang="en-US" sz="3600" dirty="0">
              <a:latin typeface="Georgia" pitchFamily="18" charset="0"/>
            </a:endParaRPr>
          </a:p>
        </p:txBody>
      </p:sp>
      <p:sp>
        <p:nvSpPr>
          <p:cNvPr id="5" name="Content Placeholder 4"/>
          <p:cNvSpPr>
            <a:spLocks noGrp="1"/>
          </p:cNvSpPr>
          <p:nvPr>
            <p:ph idx="1"/>
          </p:nvPr>
        </p:nvSpPr>
        <p:spPr>
          <a:xfrm>
            <a:off x="457200" y="2590800"/>
            <a:ext cx="8229600" cy="3886200"/>
          </a:xfrm>
          <a:solidFill>
            <a:schemeClr val="bg2">
              <a:lumMod val="90000"/>
            </a:schemeClr>
          </a:solidFill>
          <a:effectLst>
            <a:softEdge rad="63500"/>
          </a:effectLst>
        </p:spPr>
        <p:txBody>
          <a:bodyPr>
            <a:noAutofit/>
          </a:bodyPr>
          <a:lstStyle/>
          <a:p>
            <a:pPr>
              <a:buNone/>
            </a:pPr>
            <a:r>
              <a:rPr lang="en-US" sz="2400" dirty="0" smtClean="0">
                <a:latin typeface="Rockwell" pitchFamily="18" charset="0"/>
              </a:rPr>
              <a:t>The Holy Prophet Muhammad (S.A.W) Was born in Makkah, on Monday 12th Rabi-ul-Awwal, in the year 571 A.D. His father Abdullah died few weeks before his (Prophet S.A.W) birth.</a:t>
            </a:r>
          </a:p>
          <a:p>
            <a:pPr>
              <a:buNone/>
            </a:pPr>
            <a:endParaRPr lang="en-US" sz="2400" dirty="0" smtClean="0">
              <a:latin typeface="Rockwell" pitchFamily="18" charset="0"/>
            </a:endParaRPr>
          </a:p>
          <a:p>
            <a:pPr>
              <a:buNone/>
            </a:pPr>
            <a:r>
              <a:rPr lang="en-US" sz="2400" dirty="0" smtClean="0">
                <a:latin typeface="Rockwell" pitchFamily="18" charset="0"/>
              </a:rPr>
              <a:t>At the age of 6 his (Prophet S.A.W) Mother hazrat Amina (Allah be pleased with her) died.  At the age of 8, his (Prophet S.A.W) Grandfather Abdul Muttalib died. Then he (Prophet S.A.W) came up in the guardian of his uncle Abu Talib (Allah be pleased with him).</a:t>
            </a:r>
            <a:endParaRPr lang="en-US" sz="2400" dirty="0">
              <a:latin typeface="Rockwell" pitchFamily="18" charset="0"/>
            </a:endParaRPr>
          </a:p>
        </p:txBody>
      </p:sp>
      <p:sp>
        <p:nvSpPr>
          <p:cNvPr id="4" name="Round Diagonal Corner Rectangle 3"/>
          <p:cNvSpPr/>
          <p:nvPr/>
        </p:nvSpPr>
        <p:spPr>
          <a:xfrm>
            <a:off x="762000" y="1371600"/>
            <a:ext cx="7620000" cy="1055608"/>
          </a:xfrm>
          <a:prstGeom prst="round2DiagRect">
            <a:avLst/>
          </a:prstGeom>
          <a:solidFill>
            <a:schemeClr val="accent2">
              <a:lumMod val="40000"/>
              <a:lumOff val="60000"/>
            </a:schemeClr>
          </a:solidFill>
          <a:ln>
            <a:solidFill>
              <a:schemeClr val="accent2">
                <a:lumMod val="75000"/>
              </a:schemeClr>
            </a:solidFill>
          </a:ln>
          <a:effectLst>
            <a:glow rad="228600">
              <a:schemeClr val="accent2">
                <a:satMod val="175000"/>
                <a:alpha val="40000"/>
              </a:schemeClr>
            </a:glow>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bodyPr>
          <a:lstStyle/>
          <a:p>
            <a:pPr algn="ctr"/>
            <a:r>
              <a:rPr 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egoe Print" pitchFamily="2" charset="0"/>
              </a:rPr>
              <a:t>Muhammad s.a.w</a:t>
            </a:r>
          </a:p>
          <a:p>
            <a:pPr algn="ct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egoe Print" pitchFamily="2" charset="0"/>
              </a:rPr>
              <a:t>Birth and childhood</a:t>
            </a:r>
            <a:endParaRPr 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egoe Print"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a:solidFill>
            <a:schemeClr val="bg2">
              <a:lumMod val="90000"/>
            </a:schemeClr>
          </a:solidFill>
          <a:effectLst>
            <a:softEdge rad="63500"/>
          </a:effectLst>
        </p:spPr>
        <p:txBody>
          <a:bodyPr/>
          <a:lstStyle/>
          <a:p>
            <a:pPr>
              <a:buNone/>
            </a:pPr>
            <a:r>
              <a:rPr lang="en-US" sz="2800" dirty="0" smtClean="0">
                <a:latin typeface="Rockwell" pitchFamily="18" charset="0"/>
              </a:rPr>
              <a:t> </a:t>
            </a:r>
          </a:p>
          <a:p>
            <a:pPr>
              <a:buNone/>
            </a:pPr>
            <a:r>
              <a:rPr lang="en-US" sz="2800" dirty="0" smtClean="0">
                <a:latin typeface="Rockwell" pitchFamily="18" charset="0"/>
              </a:rPr>
              <a:t> At that time, Khadija (RA) was twice widowed and forty years old and our Holy prophet (S.A.W) was 25 years old. </a:t>
            </a:r>
          </a:p>
          <a:p>
            <a:pPr>
              <a:buNone/>
            </a:pPr>
            <a:endParaRPr lang="en-US" sz="2800" dirty="0" smtClean="0">
              <a:latin typeface="Rockwell" pitchFamily="18" charset="0"/>
            </a:endParaRPr>
          </a:p>
          <a:p>
            <a:pPr>
              <a:buNone/>
            </a:pPr>
            <a:r>
              <a:rPr lang="en-US" sz="2800" dirty="0" smtClean="0">
                <a:latin typeface="Rockwell" pitchFamily="18" charset="0"/>
              </a:rPr>
              <a:t>Khadija (RA) and Muhammad (S.A.W) were the parents </a:t>
            </a:r>
            <a:r>
              <a:rPr lang="en-US" sz="2800" smtClean="0">
                <a:latin typeface="Rockwell" pitchFamily="18" charset="0"/>
              </a:rPr>
              <a:t>of seven </a:t>
            </a:r>
            <a:r>
              <a:rPr lang="en-US" sz="2800" dirty="0" smtClean="0">
                <a:latin typeface="Rockwell" pitchFamily="18" charset="0"/>
              </a:rPr>
              <a:t>children, four daughters </a:t>
            </a:r>
            <a:r>
              <a:rPr lang="en-US" sz="2800" smtClean="0">
                <a:latin typeface="Rockwell" pitchFamily="18" charset="0"/>
              </a:rPr>
              <a:t>and three </a:t>
            </a:r>
            <a:r>
              <a:rPr lang="en-US" sz="2800" dirty="0" smtClean="0">
                <a:latin typeface="Rockwell" pitchFamily="18" charset="0"/>
              </a:rPr>
              <a:t>sons.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prstGeom prst="rect">
            <a:avLst/>
          </a:prstGeom>
          <a:effectLst>
            <a:outerShdw blurRad="40000" dist="20000" dir="5400000" rotWithShape="0">
              <a:srgbClr val="000000">
                <a:alpha val="38000"/>
              </a:srgbClr>
            </a:outerShdw>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dk1"/>
                </a:solidFill>
                <a:effectLst/>
                <a:uLnTx/>
                <a:uFillTx/>
                <a:latin typeface="Georgia" pitchFamily="18" charset="0"/>
                <a:ea typeface="+mn-ea"/>
                <a:cs typeface="+mn-cs"/>
              </a:rPr>
              <a:t>Early life of Holy Prophet S.A.W</a:t>
            </a:r>
          </a:p>
        </p:txBody>
      </p:sp>
      <p:sp>
        <p:nvSpPr>
          <p:cNvPr id="4" name="Content Placeholder 3"/>
          <p:cNvSpPr>
            <a:spLocks noGrp="1"/>
          </p:cNvSpPr>
          <p:nvPr>
            <p:ph idx="1"/>
          </p:nvPr>
        </p:nvSpPr>
        <p:spPr>
          <a:xfrm>
            <a:off x="457200" y="1981200"/>
            <a:ext cx="8229600" cy="4419600"/>
          </a:xfrm>
          <a:solidFill>
            <a:schemeClr val="bg2">
              <a:lumMod val="90000"/>
            </a:schemeClr>
          </a:solidFill>
          <a:ln>
            <a:solidFill>
              <a:schemeClr val="accent1"/>
            </a:solidFill>
          </a:ln>
          <a:effectLst>
            <a:softEdge rad="63500"/>
          </a:effectLst>
        </p:spPr>
        <p:txBody>
          <a:bodyPr>
            <a:normAutofit/>
          </a:bodyPr>
          <a:lstStyle/>
          <a:p>
            <a:pPr>
              <a:buNone/>
            </a:pPr>
            <a:r>
              <a:rPr lang="en-US" sz="2800" dirty="0" smtClean="0">
                <a:latin typeface="Rockwell" pitchFamily="18" charset="0"/>
              </a:rPr>
              <a:t>  When Prophet Muhammad (PBUH) was almost forty, he frequently visited a cave named                   “ Hira” which was only two miles from Makkah.</a:t>
            </a:r>
          </a:p>
          <a:p>
            <a:pPr>
              <a:buNone/>
            </a:pPr>
            <a:r>
              <a:rPr lang="en-US" sz="2800" dirty="0" smtClean="0">
                <a:latin typeface="Rockwell" pitchFamily="18" charset="0"/>
              </a:rPr>
              <a:t>   Angel Jibraeel (a.s) bring 1st revelation there;</a:t>
            </a:r>
          </a:p>
          <a:p>
            <a:pPr>
              <a:buNone/>
            </a:pPr>
            <a:endParaRPr lang="en-US" sz="2800" dirty="0" smtClean="0">
              <a:latin typeface="Rockwell" pitchFamily="18" charset="0"/>
            </a:endParaRPr>
          </a:p>
          <a:p>
            <a:pPr algn="ctr">
              <a:buNone/>
            </a:pPr>
            <a:r>
              <a:rPr lang="en-US" sz="2800" dirty="0" smtClean="0">
                <a:latin typeface="Rockwell" pitchFamily="18" charset="0"/>
              </a:rPr>
              <a:t>   “ </a:t>
            </a:r>
            <a:r>
              <a:rPr lang="en-US" sz="2800" dirty="0" smtClean="0">
                <a:solidFill>
                  <a:schemeClr val="accent4">
                    <a:lumMod val="75000"/>
                  </a:schemeClr>
                </a:solidFill>
                <a:latin typeface="Rockwell" pitchFamily="18" charset="0"/>
              </a:rPr>
              <a:t>Recite, in the name of the Allah, who created man from a clot of  blood</a:t>
            </a:r>
            <a:r>
              <a:rPr lang="en-US" sz="2800" dirty="0" smtClean="0">
                <a:latin typeface="Rockwell" pitchFamily="18" charset="0"/>
              </a:rPr>
              <a:t>” ( Surah Alaq )</a:t>
            </a:r>
          </a:p>
          <a:p>
            <a:pPr>
              <a:buNone/>
            </a:pPr>
            <a:endParaRPr lang="en-US" sz="3300" dirty="0" smtClean="0">
              <a:latin typeface="Rockwell" pitchFamily="18" charset="0"/>
            </a:endParaRPr>
          </a:p>
        </p:txBody>
      </p:sp>
      <p:sp>
        <p:nvSpPr>
          <p:cNvPr id="7" name="Round Diagonal Corner Rectangle 6"/>
          <p:cNvSpPr/>
          <p:nvPr/>
        </p:nvSpPr>
        <p:spPr>
          <a:xfrm>
            <a:off x="1066800" y="1219200"/>
            <a:ext cx="7262538" cy="757654"/>
          </a:xfrm>
          <a:prstGeom prst="round2DiagRect">
            <a:avLst/>
          </a:prstGeom>
          <a:solidFill>
            <a:schemeClr val="accent2">
              <a:lumMod val="40000"/>
              <a:lumOff val="60000"/>
            </a:schemeClr>
          </a:solidFill>
          <a:ln/>
        </p:spPr>
        <p:style>
          <a:lnRef idx="1">
            <a:schemeClr val="dk1"/>
          </a:lnRef>
          <a:fillRef idx="2">
            <a:schemeClr val="dk1"/>
          </a:fillRef>
          <a:effectRef idx="1">
            <a:schemeClr val="dk1"/>
          </a:effectRef>
          <a:fontRef idx="minor">
            <a:schemeClr val="dk1"/>
          </a:fontRef>
        </p:style>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lnSpc>
                <a:spcPct val="150000"/>
              </a:lnSpc>
            </a:pPr>
            <a:r>
              <a:rPr lang="en-US" sz="2800" b="1" dirty="0" smtClean="0">
                <a:ln>
                  <a:prstDash val="solid"/>
                </a:ln>
                <a:solidFill>
                  <a:schemeClr val="accent4">
                    <a:lumMod val="75000"/>
                  </a:schemeClr>
                </a:solidFill>
                <a:effectLst>
                  <a:innerShdw blurRad="63500" dist="50800" dir="16200000">
                    <a:prstClr val="black">
                      <a:alpha val="50000"/>
                    </a:prstClr>
                  </a:innerShdw>
                </a:effectLst>
                <a:latin typeface="Segoe Print" pitchFamily="2" charset="0"/>
              </a:rPr>
              <a:t>Muhammad S.A.W –Divine Revelations</a:t>
            </a:r>
            <a:endParaRPr lang="en-US" sz="2800" b="1" dirty="0">
              <a:ln>
                <a:prstDash val="solid"/>
              </a:ln>
              <a:solidFill>
                <a:schemeClr val="accent4">
                  <a:lumMod val="75000"/>
                </a:schemeClr>
              </a:solidFill>
              <a:effectLst>
                <a:innerShdw blurRad="63500" dist="50800" dir="16200000">
                  <a:prstClr val="black">
                    <a:alpha val="50000"/>
                  </a:prstClr>
                </a:innerShdw>
              </a:effectLst>
              <a:latin typeface="Segoe Print"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60000"/>
              <a:lumOff val="40000"/>
            </a:schemeClr>
          </a:solidFill>
          <a:ln/>
          <a:effectLst>
            <a:outerShdw blurRad="50800" dist="38100" dir="5400000" algn="t" rotWithShape="0">
              <a:prstClr val="black">
                <a:alpha val="40000"/>
              </a:prstClr>
            </a:outerShdw>
            <a:softEdge rad="63500"/>
          </a:effectLst>
        </p:spPr>
        <p:style>
          <a:lnRef idx="1">
            <a:schemeClr val="accent5"/>
          </a:lnRef>
          <a:fillRef idx="2">
            <a:schemeClr val="accent5"/>
          </a:fillRef>
          <a:effectRef idx="1">
            <a:schemeClr val="accent5"/>
          </a:effectRef>
          <a:fontRef idx="minor">
            <a:schemeClr val="dk1"/>
          </a:fontRef>
        </p:style>
        <p:txBody>
          <a:bodyPr>
            <a:noAutofit/>
            <a:scene3d>
              <a:camera prst="orthographicFront"/>
              <a:lightRig rig="threePt" dir="t"/>
            </a:scene3d>
            <a:sp3d extrusionH="57150">
              <a:bevelT w="38100" h="38100"/>
            </a:sp3d>
          </a:bodyPr>
          <a:lstStyle/>
          <a:p>
            <a:r>
              <a:rPr lang="en-US" sz="3600" dirty="0" smtClean="0">
                <a:ln>
                  <a:solidFill>
                    <a:schemeClr val="accent5">
                      <a:lumMod val="50000"/>
                    </a:schemeClr>
                  </a:solidFill>
                </a:ln>
                <a:latin typeface="Rockwell" pitchFamily="18" charset="0"/>
              </a:rPr>
              <a:t>I</a:t>
            </a:r>
            <a:r>
              <a:rPr lang="en-US" sz="3600" dirty="0" smtClean="0">
                <a:ln>
                  <a:solidFill>
                    <a:schemeClr val="accent5">
                      <a:lumMod val="50000"/>
                    </a:schemeClr>
                  </a:solidFill>
                </a:ln>
                <a:solidFill>
                  <a:schemeClr val="accent4">
                    <a:lumMod val="75000"/>
                  </a:schemeClr>
                </a:solidFill>
                <a:latin typeface="Rockwell" pitchFamily="18" charset="0"/>
              </a:rPr>
              <a:t>mportant messages derived from the Makki life of Holy Prophet S.A.W</a:t>
            </a:r>
            <a:endParaRPr lang="en-US" sz="3600" dirty="0">
              <a:ln>
                <a:solidFill>
                  <a:schemeClr val="accent5">
                    <a:lumMod val="50000"/>
                  </a:schemeClr>
                </a:solidFill>
              </a:ln>
              <a:solidFill>
                <a:schemeClr val="accent4">
                  <a:lumMod val="75000"/>
                </a:schemeClr>
              </a:solidFill>
              <a:latin typeface="Rockwell" pitchFamily="18" charset="0"/>
            </a:endParaRPr>
          </a:p>
        </p:txBody>
      </p:sp>
      <p:sp>
        <p:nvSpPr>
          <p:cNvPr id="6" name="Content Placeholder 5"/>
          <p:cNvSpPr>
            <a:spLocks noGrp="1"/>
          </p:cNvSpPr>
          <p:nvPr>
            <p:ph idx="1"/>
          </p:nvPr>
        </p:nvSpPr>
        <p:spPr>
          <a:xfrm>
            <a:off x="457200" y="1600200"/>
            <a:ext cx="8229600" cy="5029200"/>
          </a:xfrm>
          <a:solidFill>
            <a:schemeClr val="bg2">
              <a:lumMod val="90000"/>
            </a:schemeClr>
          </a:solidFill>
          <a:effectLst>
            <a:softEdge rad="63500"/>
          </a:effectLst>
        </p:spPr>
        <p:txBody>
          <a:bodyPr>
            <a:normAutofit/>
          </a:bodyPr>
          <a:lstStyle/>
          <a:p>
            <a:r>
              <a:rPr lang="en-US" sz="2800" dirty="0" smtClean="0">
                <a:latin typeface="Rockwell" pitchFamily="18" charset="0"/>
              </a:rPr>
              <a:t>The life of Prophet Muhammad (p.b.u.h) is full of numerous examples that demonstrate his status as a role model for all the Muslims of the world.</a:t>
            </a:r>
          </a:p>
          <a:p>
            <a:endParaRPr lang="en-US" sz="2800" dirty="0" smtClean="0">
              <a:latin typeface="Rockwell" pitchFamily="18" charset="0"/>
            </a:endParaRPr>
          </a:p>
          <a:p>
            <a:pPr>
              <a:buNone/>
            </a:pPr>
            <a:r>
              <a:rPr lang="en-US" sz="2800" dirty="0" smtClean="0">
                <a:latin typeface="Rockwell" pitchFamily="18" charset="0"/>
              </a:rPr>
              <a:t>   The Quran describes the personality of the great Prophet Muhammad S.A.W in these words:</a:t>
            </a:r>
          </a:p>
          <a:p>
            <a:pPr algn="just">
              <a:buNone/>
            </a:pPr>
            <a:r>
              <a:rPr lang="en-US" sz="2800" i="1" dirty="0" smtClean="0">
                <a:latin typeface="Rockwell" pitchFamily="18" charset="0"/>
              </a:rPr>
              <a:t> “</a:t>
            </a:r>
            <a:r>
              <a:rPr lang="en-US" sz="2800" i="1" dirty="0" smtClean="0">
                <a:solidFill>
                  <a:schemeClr val="accent4">
                    <a:lumMod val="75000"/>
                  </a:schemeClr>
                </a:solidFill>
                <a:latin typeface="Rockwell" pitchFamily="18" charset="0"/>
              </a:rPr>
              <a:t>And you (stand) on an exalted(glorious) standard of character</a:t>
            </a:r>
            <a:r>
              <a:rPr lang="en-US" sz="2800" i="1" dirty="0" smtClean="0">
                <a:latin typeface="Rockwell" pitchFamily="18" charset="0"/>
              </a:rPr>
              <a:t>.”</a:t>
            </a:r>
            <a:r>
              <a:rPr lang="en-US" sz="2800" dirty="0" smtClean="0">
                <a:latin typeface="Rockwell" pitchFamily="18" charset="0"/>
              </a:rPr>
              <a:t>  (</a:t>
            </a:r>
            <a:r>
              <a:rPr lang="en-US" sz="2800" dirty="0" smtClean="0">
                <a:solidFill>
                  <a:schemeClr val="accent4">
                    <a:lumMod val="75000"/>
                  </a:schemeClr>
                </a:solidFill>
                <a:latin typeface="Rockwell" pitchFamily="18" charset="0"/>
              </a:rPr>
              <a:t>68:4</a:t>
            </a:r>
            <a:r>
              <a:rPr lang="en-US" sz="2800" dirty="0" smtClean="0">
                <a:latin typeface="Rockwell" pitchFamily="18" charset="0"/>
              </a:rPr>
              <a:t>)</a:t>
            </a:r>
          </a:p>
          <a:p>
            <a:pPr>
              <a:buNone/>
            </a:pPr>
            <a:endParaRPr lang="en-US" sz="2800" dirty="0">
              <a:latin typeface="Rockwell"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19200"/>
          </a:xfrm>
          <a:solidFill>
            <a:schemeClr val="accent5">
              <a:lumMod val="60000"/>
              <a:lumOff val="40000"/>
            </a:schemeClr>
          </a:solidFill>
          <a:effectLst>
            <a:outerShdw blurRad="40000" dist="20000" dir="5400000" rotWithShape="0">
              <a:srgbClr val="000000">
                <a:alpha val="38000"/>
              </a:srgbClr>
            </a:outerShdw>
            <a:softEdge rad="63500"/>
          </a:effectLst>
        </p:spPr>
        <p:style>
          <a:lnRef idx="3">
            <a:schemeClr val="lt1"/>
          </a:lnRef>
          <a:fillRef idx="1">
            <a:schemeClr val="accent5"/>
          </a:fillRef>
          <a:effectRef idx="1">
            <a:schemeClr val="accent5"/>
          </a:effectRef>
          <a:fontRef idx="minor">
            <a:schemeClr val="lt1"/>
          </a:fontRef>
        </p:style>
        <p:txBody>
          <a:bodyPr anchor="t">
            <a:noAutofit/>
          </a:bodyPr>
          <a:lstStyle/>
          <a:p>
            <a:r>
              <a:rPr lang="en-US" sz="4000" u="sng" dirty="0" smtClean="0">
                <a:ln>
                  <a:solidFill>
                    <a:schemeClr val="accent5">
                      <a:lumMod val="50000"/>
                    </a:schemeClr>
                  </a:solidFill>
                </a:ln>
                <a:solidFill>
                  <a:schemeClr val="tx2"/>
                </a:solidFill>
                <a:latin typeface="Rockwell" pitchFamily="18" charset="0"/>
              </a:rPr>
              <a:t>Important messages</a:t>
            </a:r>
            <a:r>
              <a:rPr lang="en-US" sz="4000" dirty="0" smtClean="0">
                <a:ln>
                  <a:solidFill>
                    <a:schemeClr val="accent5">
                      <a:lumMod val="50000"/>
                    </a:schemeClr>
                  </a:solidFill>
                </a:ln>
                <a:solidFill>
                  <a:schemeClr val="tx2"/>
                </a:solidFill>
                <a:latin typeface="Rockwell" pitchFamily="18" charset="0"/>
              </a:rPr>
              <a:t/>
            </a:r>
            <a:br>
              <a:rPr lang="en-US" sz="4000" dirty="0" smtClean="0">
                <a:ln>
                  <a:solidFill>
                    <a:schemeClr val="accent5">
                      <a:lumMod val="50000"/>
                    </a:schemeClr>
                  </a:solidFill>
                </a:ln>
                <a:solidFill>
                  <a:schemeClr val="tx2"/>
                </a:solidFill>
                <a:latin typeface="Rockwell" pitchFamily="18" charset="0"/>
              </a:rPr>
            </a:br>
            <a:r>
              <a:rPr lang="en-US" sz="4000" i="1" dirty="0" smtClean="0">
                <a:solidFill>
                  <a:srgbClr val="CE467A"/>
                </a:solidFill>
                <a:latin typeface="Rockwell" pitchFamily="18" charset="0"/>
              </a:rPr>
              <a:t/>
            </a:r>
            <a:br>
              <a:rPr lang="en-US" sz="4000" i="1" dirty="0" smtClean="0">
                <a:solidFill>
                  <a:srgbClr val="CE467A"/>
                </a:solidFill>
                <a:latin typeface="Rockwell" pitchFamily="18" charset="0"/>
              </a:rPr>
            </a:br>
            <a:endParaRPr lang="en-US" sz="4000" dirty="0">
              <a:solidFill>
                <a:schemeClr val="tx2"/>
              </a:solidFill>
            </a:endParaRPr>
          </a:p>
        </p:txBody>
      </p:sp>
      <p:sp>
        <p:nvSpPr>
          <p:cNvPr id="3" name="Content Placeholder 2"/>
          <p:cNvSpPr>
            <a:spLocks noGrp="1"/>
          </p:cNvSpPr>
          <p:nvPr>
            <p:ph idx="1"/>
          </p:nvPr>
        </p:nvSpPr>
        <p:spPr>
          <a:xfrm>
            <a:off x="457200" y="1981200"/>
            <a:ext cx="8229600" cy="4419600"/>
          </a:xfrm>
          <a:solidFill>
            <a:schemeClr val="bg2">
              <a:lumMod val="90000"/>
            </a:schemeClr>
          </a:solidFill>
          <a:effectLst>
            <a:softEdge rad="63500"/>
          </a:effectLst>
        </p:spPr>
        <p:txBody>
          <a:bodyPr numCol="1">
            <a:normAutofit fontScale="85000" lnSpcReduction="20000"/>
          </a:bodyPr>
          <a:lstStyle/>
          <a:p>
            <a:pPr>
              <a:buNone/>
            </a:pPr>
            <a:endParaRPr lang="en-US" sz="3900" i="1" dirty="0" smtClean="0">
              <a:solidFill>
                <a:srgbClr val="CE467A"/>
              </a:solidFill>
              <a:latin typeface="Rockwell" pitchFamily="18" charset="0"/>
            </a:endParaRPr>
          </a:p>
          <a:p>
            <a:pPr>
              <a:buNone/>
            </a:pPr>
            <a:r>
              <a:rPr lang="en-US" sz="3900" i="1" dirty="0" smtClean="0">
                <a:solidFill>
                  <a:srgbClr val="CE467A"/>
                </a:solidFill>
                <a:latin typeface="Rockwell" pitchFamily="18" charset="0"/>
              </a:rPr>
              <a:t>TAUHEED (oneness of God) </a:t>
            </a:r>
            <a:endParaRPr lang="en-US" sz="3900" dirty="0" smtClean="0">
              <a:latin typeface="Rockwell" pitchFamily="18" charset="0"/>
            </a:endParaRPr>
          </a:p>
          <a:p>
            <a:pPr algn="ctr">
              <a:buNone/>
            </a:pPr>
            <a:endParaRPr lang="en-US" sz="2800" dirty="0" smtClean="0">
              <a:latin typeface="Rockwell" pitchFamily="18" charset="0"/>
            </a:endParaRPr>
          </a:p>
          <a:p>
            <a:pPr algn="ctr">
              <a:lnSpc>
                <a:spcPct val="150000"/>
              </a:lnSpc>
              <a:buNone/>
            </a:pPr>
            <a:r>
              <a:rPr lang="en-US" sz="2800" dirty="0" smtClean="0">
                <a:latin typeface="Rockwell" pitchFamily="18" charset="0"/>
              </a:rPr>
              <a:t> Tauheed or the faith in the Oneness of Allah is the first and the main code of Islam. It means that Allah is the Only Creator and Sustainer of the universe.</a:t>
            </a:r>
          </a:p>
          <a:p>
            <a:pPr algn="just">
              <a:buNone/>
            </a:pPr>
            <a:endParaRPr lang="en-US" sz="2800" dirty="0" smtClean="0">
              <a:latin typeface="Rockwell" pitchFamily="18" charset="0"/>
            </a:endParaRPr>
          </a:p>
          <a:p>
            <a:pPr algn="ctr">
              <a:buNone/>
            </a:pPr>
            <a:endParaRPr lang="en-US" sz="2800" dirty="0" smtClean="0">
              <a:latin typeface="Rockwell" pitchFamily="18" charset="0"/>
            </a:endParaRPr>
          </a:p>
          <a:p>
            <a:pPr algn="just">
              <a:buNone/>
            </a:pPr>
            <a:r>
              <a:rPr lang="en-US" sz="2800" dirty="0" smtClean="0">
                <a:latin typeface="Rockwell" pitchFamily="18" charset="0"/>
              </a:rPr>
              <a:t/>
            </a:r>
            <a:br>
              <a:rPr lang="en-US" sz="2800" dirty="0" smtClean="0">
                <a:latin typeface="Rockwell" pitchFamily="18" charset="0"/>
              </a:rPr>
            </a:br>
            <a:endParaRPr lang="en-US" sz="2800" dirty="0">
              <a:latin typeface="Rockwell" pitchFamily="18" charset="0"/>
            </a:endParaRPr>
          </a:p>
        </p:txBody>
      </p:sp>
      <p:sp>
        <p:nvSpPr>
          <p:cNvPr id="4" name="Right Arrow 3"/>
          <p:cNvSpPr/>
          <p:nvPr/>
        </p:nvSpPr>
        <p:spPr>
          <a:xfrm>
            <a:off x="7010400" y="5943600"/>
            <a:ext cx="1371600" cy="30480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solidFill>
            <a:schemeClr val="bg2">
              <a:lumMod val="90000"/>
            </a:schemeClr>
          </a:solidFill>
          <a:effectLst>
            <a:softEdge rad="63500"/>
          </a:effectLst>
        </p:spPr>
        <p:txBody>
          <a:bodyPr>
            <a:normAutofit/>
          </a:bodyPr>
          <a:lstStyle/>
          <a:p>
            <a:pPr>
              <a:lnSpc>
                <a:spcPct val="150000"/>
              </a:lnSpc>
              <a:buNone/>
            </a:pPr>
            <a:r>
              <a:rPr lang="en-US" sz="2800" dirty="0" smtClean="0">
                <a:latin typeface="Rockwell" pitchFamily="18" charset="0"/>
              </a:rPr>
              <a:t>   All the Prophets  had the same essential message. The message was </a:t>
            </a:r>
            <a:r>
              <a:rPr lang="en-US" sz="2800" dirty="0" smtClean="0">
                <a:solidFill>
                  <a:srgbClr val="CE467A"/>
                </a:solidFill>
                <a:latin typeface="Rockwell" pitchFamily="18" charset="0"/>
              </a:rPr>
              <a:t>Tauheed</a:t>
            </a:r>
            <a:r>
              <a:rPr lang="en-US" sz="2800" dirty="0" smtClean="0">
                <a:latin typeface="Rockwell" pitchFamily="18" charset="0"/>
              </a:rPr>
              <a:t> , Allah is one,  he has no partners and he has no sons. </a:t>
            </a:r>
          </a:p>
          <a:p>
            <a:pPr>
              <a:lnSpc>
                <a:spcPct val="150000"/>
              </a:lnSpc>
              <a:buNone/>
            </a:pPr>
            <a:r>
              <a:rPr lang="en-US" sz="2800" dirty="0" smtClean="0">
                <a:latin typeface="Rockwell" pitchFamily="18" charset="0"/>
              </a:rPr>
              <a:t>  Hence, our Holy Prophet S.A.W gave us this message by his exemplary life that we should only worship Allah and recognize him as our supreme Lord. </a:t>
            </a:r>
            <a:endParaRPr lang="en-US" sz="2800" dirty="0">
              <a:latin typeface="Rockwell"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2213</TotalTime>
  <Words>1109</Words>
  <Application>Microsoft Office PowerPoint</Application>
  <PresentationFormat>On-screen Show (4:3)</PresentationFormat>
  <Paragraphs>98</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SimSun-ExtB</vt:lpstr>
      <vt:lpstr>Arial</vt:lpstr>
      <vt:lpstr>Baskerville Old Face</vt:lpstr>
      <vt:lpstr>Calibri</vt:lpstr>
      <vt:lpstr>Georgia</vt:lpstr>
      <vt:lpstr>Gigi</vt:lpstr>
      <vt:lpstr>Rockwell</vt:lpstr>
      <vt:lpstr>Segoe Print</vt:lpstr>
      <vt:lpstr>Wingdings</vt:lpstr>
      <vt:lpstr>Office Theme</vt:lpstr>
      <vt:lpstr>PowerPoint Presentation</vt:lpstr>
      <vt:lpstr>Contents</vt:lpstr>
      <vt:lpstr>PowerPoint Presentation</vt:lpstr>
      <vt:lpstr>Early life of Holy Prophet S.A.W</vt:lpstr>
      <vt:lpstr>PowerPoint Presentation</vt:lpstr>
      <vt:lpstr>Early life of Holy Prophet S.A.W</vt:lpstr>
      <vt:lpstr>Important messages derived from the Makki life of Holy Prophet S.A.W</vt:lpstr>
      <vt:lpstr>Important messages  </vt:lpstr>
      <vt:lpstr>PowerPoint Presentation</vt:lpstr>
      <vt:lpstr>Kindness to all</vt:lpstr>
      <vt:lpstr>Patience of Muhammad S.A.W </vt:lpstr>
      <vt:lpstr>PowerPoint Presentation</vt:lpstr>
      <vt:lpstr>Treat neighbors with kindness  </vt:lpstr>
      <vt:lpstr>Disassociation From Worldly belongings</vt:lpstr>
      <vt:lpstr>Simplicity</vt:lpstr>
      <vt:lpstr>Forgiveness</vt:lpstr>
      <vt:lpstr>Social Behavior</vt:lpstr>
      <vt:lpstr>Honesty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DELL 5540</cp:lastModifiedBy>
  <cp:revision>13</cp:revision>
  <dcterms:created xsi:type="dcterms:W3CDTF">2016-11-05T08:56:15Z</dcterms:created>
  <dcterms:modified xsi:type="dcterms:W3CDTF">2020-07-05T03:58:03Z</dcterms:modified>
</cp:coreProperties>
</file>