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8" r:id="rId5"/>
    <p:sldId id="259" r:id="rId6"/>
    <p:sldId id="260"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52" autoAdjust="0"/>
    <p:restoredTop sz="91756" autoAdjust="0"/>
  </p:normalViewPr>
  <p:slideViewPr>
    <p:cSldViewPr>
      <p:cViewPr varScale="1">
        <p:scale>
          <a:sx n="67" d="100"/>
          <a:sy n="67" d="100"/>
        </p:scale>
        <p:origin x="5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289F028-CA52-4BF1-AB8A-C5A6C06C2D15}"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A11A-4C1D-4785-8283-B91982F8F45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89F028-CA52-4BF1-AB8A-C5A6C06C2D15}"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89F028-CA52-4BF1-AB8A-C5A6C06C2D15}" type="datetimeFigureOut">
              <a:rPr lang="en-US" smtClean="0"/>
              <a:pPr/>
              <a:t>8/8/2020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89F028-CA52-4BF1-AB8A-C5A6C06C2D15}"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89F028-CA52-4BF1-AB8A-C5A6C06C2D15}"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A11A-4C1D-4785-8283-B91982F8F45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89F028-CA52-4BF1-AB8A-C5A6C06C2D15}"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89F028-CA52-4BF1-AB8A-C5A6C06C2D15}" type="datetimeFigureOut">
              <a:rPr lang="en-US" smtClean="0"/>
              <a:pPr/>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89F028-CA52-4BF1-AB8A-C5A6C06C2D15}"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9F028-CA52-4BF1-AB8A-C5A6C06C2D15}" type="datetimeFigureOut">
              <a:rPr lang="en-US" smtClean="0"/>
              <a:pPr/>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0A11A-4C1D-4785-8283-B91982F8F454}" type="slidenum">
              <a:rPr lang="en-US" smtClean="0"/>
              <a:pPr/>
              <a:t>‹#›</a:t>
            </a:fld>
            <a:endParaRPr lang="en-US"/>
          </a:p>
        </p:txBody>
      </p:sp>
    </p:spTree>
  </p:cSld>
  <p:clrMapOvr>
    <a:masterClrMapping/>
  </p:clrMapOvr>
  <p:transition spd="slow">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89F028-CA52-4BF1-AB8A-C5A6C06C2D15}"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A11A-4C1D-4785-8283-B91982F8F45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spd="slow">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289F028-CA52-4BF1-AB8A-C5A6C06C2D15}" type="datetimeFigureOut">
              <a:rPr lang="en-US" smtClean="0"/>
              <a:pPr/>
              <a:t>8/8/2020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5E0A11A-4C1D-4785-8283-B91982F8F45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289F028-CA52-4BF1-AB8A-C5A6C06C2D15}" type="datetimeFigureOut">
              <a:rPr lang="en-US" smtClean="0"/>
              <a:pPr/>
              <a:t>8/8/2020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5E0A11A-4C1D-4785-8283-B91982F8F4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dir="d"/>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8077200" cy="1673352"/>
          </a:xfrm>
        </p:spPr>
        <p:txBody>
          <a:bodyPr/>
          <a:lstStyle/>
          <a:p>
            <a:r>
              <a:rPr lang="en-US" dirty="0" smtClean="0"/>
              <a:t>Islamic culture and civilization</a:t>
            </a:r>
            <a:endParaRPr lang="en-US" dirty="0"/>
          </a:p>
        </p:txBody>
      </p:sp>
    </p:spTree>
  </p:cSld>
  <p:clrMapOvr>
    <a:masterClrMapping/>
  </p:clrMapOvr>
  <p:transition spd="slow">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DISTINGUISHING ASPECTS OF ISLAM </a:t>
            </a:r>
            <a:endParaRPr lang="en-US" dirty="0"/>
          </a:p>
        </p:txBody>
      </p:sp>
      <p:sp>
        <p:nvSpPr>
          <p:cNvPr id="3" name="Content Placeholder 2"/>
          <p:cNvSpPr>
            <a:spLocks noGrp="1"/>
          </p:cNvSpPr>
          <p:nvPr>
            <p:ph idx="1"/>
          </p:nvPr>
        </p:nvSpPr>
        <p:spPr/>
        <p:txBody>
          <a:bodyPr/>
          <a:lstStyle/>
          <a:p>
            <a:r>
              <a:rPr lang="en-US" dirty="0" smtClean="0"/>
              <a:t>The Islamic view of life is revolutionary and reformative movement. </a:t>
            </a:r>
            <a:r>
              <a:rPr lang="en-US" dirty="0" smtClean="0">
                <a:solidFill>
                  <a:srgbClr val="00B050"/>
                </a:solidFill>
              </a:rPr>
              <a:t>Holy prophet (P.B.U.H) </a:t>
            </a:r>
            <a:r>
              <a:rPr lang="en-US" dirty="0" smtClean="0"/>
              <a:t>did not confine himself to just deliver the message of </a:t>
            </a:r>
            <a:r>
              <a:rPr lang="en-US" dirty="0" smtClean="0">
                <a:solidFill>
                  <a:srgbClr val="00B050"/>
                </a:solidFill>
              </a:rPr>
              <a:t>Allah</a:t>
            </a:r>
            <a:r>
              <a:rPr lang="en-US" dirty="0" smtClean="0"/>
              <a:t> .but for the welfare of man,He organized </a:t>
            </a:r>
            <a:r>
              <a:rPr lang="en-US" dirty="0" err="1" smtClean="0"/>
              <a:t>muslims</a:t>
            </a:r>
            <a:r>
              <a:rPr lang="en-US" dirty="0" smtClean="0"/>
              <a:t> in a society and made it obligatory that the creed should  be propagated throughout the world      </a:t>
            </a:r>
            <a:endParaRPr lang="en-US" dirty="0"/>
          </a:p>
        </p:txBody>
      </p:sp>
    </p:spTree>
  </p:cSld>
  <p:clrMapOvr>
    <a:masterClrMapping/>
  </p:clrMapOvr>
  <p:transition spd="slow">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Verses  of Holy Quran regarding civilization </a:t>
            </a:r>
            <a:endParaRPr lang="en-US" dirty="0"/>
          </a:p>
        </p:txBody>
      </p:sp>
      <p:sp>
        <p:nvSpPr>
          <p:cNvPr id="3" name="Content Placeholder 2"/>
          <p:cNvSpPr>
            <a:spLocks noGrp="1"/>
          </p:cNvSpPr>
          <p:nvPr>
            <p:ph idx="1"/>
          </p:nvPr>
        </p:nvSpPr>
        <p:spPr/>
        <p:txBody>
          <a:bodyPr/>
          <a:lstStyle/>
          <a:p>
            <a:r>
              <a:rPr lang="en-US" dirty="0" smtClean="0"/>
              <a:t>We have given Adam respect and greatness we have given them air and sea for their means and granted live hood by clear and dignified things(</a:t>
            </a:r>
            <a:r>
              <a:rPr lang="en-US" dirty="0" err="1" smtClean="0"/>
              <a:t>Surat</a:t>
            </a:r>
            <a:r>
              <a:rPr lang="en-US" dirty="0" smtClean="0"/>
              <a:t> </a:t>
            </a:r>
            <a:r>
              <a:rPr lang="en-US" dirty="0" err="1" smtClean="0"/>
              <a:t>Bani</a:t>
            </a:r>
            <a:r>
              <a:rPr lang="en-US" dirty="0" smtClean="0"/>
              <a:t> Israel </a:t>
            </a:r>
            <a:r>
              <a:rPr lang="en-US" dirty="0" err="1" smtClean="0"/>
              <a:t>Ayat</a:t>
            </a:r>
            <a:r>
              <a:rPr lang="en-US" dirty="0" smtClean="0"/>
              <a:t> :70)</a:t>
            </a:r>
          </a:p>
          <a:p>
            <a:r>
              <a:rPr lang="en-US" dirty="0" smtClean="0"/>
              <a:t>We have granted superiority over all creatures (</a:t>
            </a:r>
            <a:r>
              <a:rPr lang="en-US" dirty="0" err="1" smtClean="0"/>
              <a:t>Bani</a:t>
            </a:r>
            <a:r>
              <a:rPr lang="en-US" dirty="0" smtClean="0"/>
              <a:t> </a:t>
            </a:r>
            <a:r>
              <a:rPr lang="en-US" dirty="0" err="1" smtClean="0"/>
              <a:t>israel</a:t>
            </a:r>
            <a:r>
              <a:rPr lang="en-US" dirty="0" smtClean="0"/>
              <a:t>)</a:t>
            </a:r>
          </a:p>
        </p:txBody>
      </p:sp>
    </p:spTree>
  </p:cSld>
  <p:clrMapOvr>
    <a:masterClrMapping/>
  </p:clrMapOvr>
  <p:transition spd="slow">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Verses of Holy Quran regarding civilization </a:t>
            </a:r>
            <a:endParaRPr lang="en-US" dirty="0"/>
          </a:p>
        </p:txBody>
      </p:sp>
      <p:sp>
        <p:nvSpPr>
          <p:cNvPr id="3" name="Content Placeholder 2"/>
          <p:cNvSpPr>
            <a:spLocks noGrp="1"/>
          </p:cNvSpPr>
          <p:nvPr>
            <p:ph idx="1"/>
          </p:nvPr>
        </p:nvSpPr>
        <p:spPr/>
        <p:txBody>
          <a:bodyPr>
            <a:normAutofit/>
          </a:bodyPr>
          <a:lstStyle/>
          <a:p>
            <a:r>
              <a:rPr lang="en-US" dirty="0" smtClean="0"/>
              <a:t>It is up to Allah who to grant wisdom and without doubt wisdom is a great blessing of </a:t>
            </a:r>
            <a:r>
              <a:rPr lang="en-US" dirty="0" smtClean="0">
                <a:solidFill>
                  <a:srgbClr val="00B050"/>
                </a:solidFill>
              </a:rPr>
              <a:t>Allah</a:t>
            </a:r>
            <a:r>
              <a:rPr lang="en-US" dirty="0" smtClean="0"/>
              <a:t> .only people with wisdom  Accept </a:t>
            </a:r>
          </a:p>
          <a:p>
            <a:r>
              <a:rPr lang="en-US" dirty="0" smtClean="0"/>
              <a:t>Preaching of Allah(</a:t>
            </a:r>
            <a:r>
              <a:rPr lang="en-US" dirty="0" err="1" smtClean="0"/>
              <a:t>Surat</a:t>
            </a:r>
            <a:r>
              <a:rPr lang="en-US" dirty="0" smtClean="0"/>
              <a:t> al </a:t>
            </a:r>
            <a:r>
              <a:rPr lang="en-US" dirty="0" err="1" smtClean="0"/>
              <a:t>Baqra</a:t>
            </a:r>
            <a:r>
              <a:rPr lang="en-US" dirty="0" smtClean="0"/>
              <a:t> </a:t>
            </a:r>
            <a:r>
              <a:rPr lang="en-US" dirty="0" err="1" smtClean="0"/>
              <a:t>Ayat</a:t>
            </a:r>
            <a:r>
              <a:rPr lang="en-US" dirty="0" smtClean="0"/>
              <a:t> no 269) </a:t>
            </a:r>
          </a:p>
        </p:txBody>
      </p:sp>
    </p:spTree>
  </p:cSld>
  <p:clrMapOvr>
    <a:masterClrMapping/>
  </p:clrMapOvr>
  <p:transition spd="slow">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created human in the best shape yet he has fallen in to pits but the people who accepted Islam and did good deeds there is a great bounty for them(</a:t>
            </a:r>
            <a:r>
              <a:rPr lang="en-US" dirty="0" err="1" smtClean="0"/>
              <a:t>Sorat</a:t>
            </a:r>
            <a:r>
              <a:rPr lang="en-US" dirty="0" smtClean="0"/>
              <a:t> al </a:t>
            </a:r>
            <a:r>
              <a:rPr lang="en-US" dirty="0" err="1" smtClean="0"/>
              <a:t>yaqeen</a:t>
            </a:r>
            <a:r>
              <a:rPr lang="en-US" dirty="0" smtClean="0"/>
              <a:t> </a:t>
            </a:r>
            <a:r>
              <a:rPr lang="en-US" dirty="0" err="1" smtClean="0"/>
              <a:t>ayat</a:t>
            </a:r>
            <a:r>
              <a:rPr lang="en-US" dirty="0" smtClean="0"/>
              <a:t> 2-4)</a:t>
            </a:r>
          </a:p>
          <a:p>
            <a:endParaRPr lang="en-US" dirty="0"/>
          </a:p>
        </p:txBody>
      </p:sp>
      <p:sp>
        <p:nvSpPr>
          <p:cNvPr id="4" name="Title 1"/>
          <p:cNvSpPr>
            <a:spLocks noGrp="1"/>
          </p:cNvSpPr>
          <p:nvPr>
            <p:ph type="title"/>
          </p:nvPr>
        </p:nvSpPr>
        <p:spPr>
          <a:xfrm>
            <a:off x="457200" y="155448"/>
            <a:ext cx="8229600" cy="1252728"/>
          </a:xfrm>
        </p:spPr>
        <p:txBody>
          <a:bodyPr>
            <a:normAutofit fontScale="90000"/>
          </a:bodyPr>
          <a:lstStyle/>
          <a:p>
            <a:r>
              <a:rPr lang="en-US" dirty="0" smtClean="0"/>
              <a:t>Verses of Holy Quran regarding civilization </a:t>
            </a:r>
            <a:endParaRPr lang="en-US" dirty="0"/>
          </a:p>
        </p:txBody>
      </p:sp>
    </p:spTree>
  </p:cSld>
  <p:clrMapOvr>
    <a:masterClrMapping/>
  </p:clrMapOvr>
  <p:transition spd="slow">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848812">
            <a:off x="-429349" y="3444882"/>
            <a:ext cx="9833914" cy="1862048"/>
          </a:xfrm>
          <a:prstGeom prst="rect">
            <a:avLst/>
          </a:prstGeom>
          <a:noFill/>
        </p:spPr>
        <p:txBody>
          <a:bodyPr wrap="square" lIns="91440" tIns="45720" rIns="91440" bIns="45720">
            <a:spAutoFit/>
          </a:bodyPr>
          <a:lstStyle/>
          <a:p>
            <a:pPr algn="ctr"/>
            <a:r>
              <a:rPr lang="en-US" sz="115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115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spd="slow">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 and human civilization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Among the first category of people of there is no permanent basis of joint cooperation they have to suffer a life which is based on the fact selfishness and desire .</a:t>
            </a:r>
          </a:p>
          <a:p>
            <a:r>
              <a:rPr lang="en-US" dirty="0" smtClean="0"/>
              <a:t>In the 2</a:t>
            </a:r>
            <a:r>
              <a:rPr lang="en-US" baseline="30000" dirty="0" smtClean="0"/>
              <a:t>nd</a:t>
            </a:r>
            <a:r>
              <a:rPr lang="en-US" dirty="0" smtClean="0"/>
              <a:t> category  we see that many religious teachings have been degraded and in their present form  in cable of </a:t>
            </a:r>
            <a:r>
              <a:rPr lang="en-US" dirty="0" err="1" smtClean="0"/>
              <a:t>guidence</a:t>
            </a:r>
            <a:r>
              <a:rPr lang="en-US" dirty="0" smtClean="0"/>
              <a:t> . </a:t>
            </a:r>
          </a:p>
          <a:p>
            <a:r>
              <a:rPr lang="en-US" dirty="0" smtClean="0"/>
              <a:t>Buddhism and communism and many other religions do not provide holy bliss and does not cut off a person from the society.                                                  </a:t>
            </a:r>
            <a:endParaRPr lang="en-US" dirty="0"/>
          </a:p>
        </p:txBody>
      </p:sp>
    </p:spTree>
  </p:cSld>
  <p:clrMapOvr>
    <a:masterClrMapping/>
  </p:clrMapOvr>
  <p:transition spd="slow">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ISLAM AND HUMAN CIVILIZATION </a:t>
            </a:r>
            <a:endParaRPr lang="en-US" dirty="0"/>
          </a:p>
        </p:txBody>
      </p:sp>
      <p:sp>
        <p:nvSpPr>
          <p:cNvPr id="3" name="Content Placeholder 2"/>
          <p:cNvSpPr>
            <a:spLocks noGrp="1"/>
          </p:cNvSpPr>
          <p:nvPr>
            <p:ph idx="1"/>
          </p:nvPr>
        </p:nvSpPr>
        <p:spPr>
          <a:xfrm>
            <a:off x="304800" y="1524001"/>
            <a:ext cx="8382000" cy="5334000"/>
          </a:xfrm>
        </p:spPr>
        <p:txBody>
          <a:bodyPr>
            <a:normAutofit/>
          </a:bodyPr>
          <a:lstStyle/>
          <a:p>
            <a:r>
              <a:rPr lang="en-US" dirty="0" smtClean="0"/>
              <a:t>Man is a living normal and cultured being  his life depends on support of other human beings .He can not reach or even the equipment of life without civilization.</a:t>
            </a:r>
          </a:p>
          <a:p>
            <a:r>
              <a:rPr lang="en-US" dirty="0" smtClean="0"/>
              <a:t>There are two types of people inhabiting earth first is the group of those who take guidance from the supposition of the mental power and second those who seek leadership from shock and religious teachings </a:t>
            </a:r>
          </a:p>
          <a:p>
            <a:pPr>
              <a:buNone/>
            </a:pPr>
            <a:r>
              <a:rPr lang="en-US" dirty="0" smtClean="0"/>
              <a:t>  </a:t>
            </a:r>
            <a:endParaRPr lang="en-US" dirty="0"/>
          </a:p>
        </p:txBody>
      </p:sp>
    </p:spTree>
  </p:cSld>
  <p:clrMapOvr>
    <a:masterClrMapping/>
  </p:clrMapOvr>
  <p:transition spd="slow">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dirty="0" smtClean="0"/>
              <a:t>Islamic                                       European</a:t>
            </a:r>
            <a:br>
              <a:rPr lang="en-US" dirty="0" smtClean="0"/>
            </a:br>
            <a:r>
              <a:rPr lang="en-US" dirty="0" smtClean="0"/>
              <a:t>Culture   </a:t>
            </a:r>
            <a:r>
              <a:rPr lang="en-US" dirty="0" err="1" smtClean="0"/>
              <a:t>Moveing</a:t>
            </a:r>
            <a:r>
              <a:rPr lang="en-US" dirty="0" smtClean="0"/>
              <a:t> to                  Culture   </a:t>
            </a:r>
            <a:endParaRPr lang="en-US" dirty="0"/>
          </a:p>
        </p:txBody>
      </p:sp>
      <p:pic>
        <p:nvPicPr>
          <p:cNvPr id="1027" name="Picture 3" descr="C:\Users\Asif Hussain Soomro\Desktop\na1213-muslim-headgear.jpg"/>
          <p:cNvPicPr>
            <a:picLocks noChangeAspect="1" noChangeArrowheads="1"/>
          </p:cNvPicPr>
          <p:nvPr/>
        </p:nvPicPr>
        <p:blipFill>
          <a:blip r:embed="rId2"/>
          <a:srcRect/>
          <a:stretch>
            <a:fillRect/>
          </a:stretch>
        </p:blipFill>
        <p:spPr bwMode="auto">
          <a:xfrm>
            <a:off x="1" y="1371601"/>
            <a:ext cx="3962400" cy="1600200"/>
          </a:xfrm>
          <a:prstGeom prst="rect">
            <a:avLst/>
          </a:prstGeom>
          <a:noFill/>
        </p:spPr>
      </p:pic>
      <p:pic>
        <p:nvPicPr>
          <p:cNvPr id="1028" name="Picture 4" descr="C:\Users\Asif Hussain Soomro\Desktop\Untitled.png"/>
          <p:cNvPicPr>
            <a:picLocks noChangeAspect="1" noChangeArrowheads="1"/>
          </p:cNvPicPr>
          <p:nvPr/>
        </p:nvPicPr>
        <p:blipFill>
          <a:blip r:embed="rId3"/>
          <a:srcRect/>
          <a:stretch>
            <a:fillRect/>
          </a:stretch>
        </p:blipFill>
        <p:spPr bwMode="auto">
          <a:xfrm>
            <a:off x="3657600" y="3657600"/>
            <a:ext cx="1824037" cy="2376968"/>
          </a:xfrm>
          <a:prstGeom prst="rect">
            <a:avLst/>
          </a:prstGeom>
          <a:noFill/>
        </p:spPr>
      </p:pic>
      <p:grpSp>
        <p:nvGrpSpPr>
          <p:cNvPr id="12" name="Group 11"/>
          <p:cNvGrpSpPr/>
          <p:nvPr/>
        </p:nvGrpSpPr>
        <p:grpSpPr>
          <a:xfrm>
            <a:off x="0" y="4724400"/>
            <a:ext cx="3036410" cy="2133600"/>
            <a:chOff x="0" y="3124200"/>
            <a:chExt cx="3036410" cy="2133600"/>
          </a:xfrm>
        </p:grpSpPr>
        <p:pic>
          <p:nvPicPr>
            <p:cNvPr id="1026" name="Picture 2" descr="C:\Users\Asif Hussain Soomro\Desktop\Imam_Ali_bin_Musa_Al_Reza_Scan.jpg"/>
            <p:cNvPicPr>
              <a:picLocks noChangeAspect="1" noChangeArrowheads="1"/>
            </p:cNvPicPr>
            <p:nvPr/>
          </p:nvPicPr>
          <p:blipFill>
            <a:blip r:embed="rId4"/>
            <a:srcRect/>
            <a:stretch>
              <a:fillRect/>
            </a:stretch>
          </p:blipFill>
          <p:spPr bwMode="auto">
            <a:xfrm>
              <a:off x="0" y="3124200"/>
              <a:ext cx="1386840" cy="2133600"/>
            </a:xfrm>
            <a:prstGeom prst="rect">
              <a:avLst/>
            </a:prstGeom>
            <a:noFill/>
          </p:spPr>
        </p:pic>
        <p:pic>
          <p:nvPicPr>
            <p:cNvPr id="1029" name="Picture 5" descr="C:\Users\Asif Hussain Soomro\Desktop\sas.png"/>
            <p:cNvPicPr>
              <a:picLocks noChangeAspect="1" noChangeArrowheads="1"/>
            </p:cNvPicPr>
            <p:nvPr/>
          </p:nvPicPr>
          <p:blipFill>
            <a:blip r:embed="rId5"/>
            <a:srcRect/>
            <a:stretch>
              <a:fillRect/>
            </a:stretch>
          </p:blipFill>
          <p:spPr bwMode="auto">
            <a:xfrm>
              <a:off x="1371600" y="3124200"/>
              <a:ext cx="1664810" cy="2133600"/>
            </a:xfrm>
            <a:prstGeom prst="rect">
              <a:avLst/>
            </a:prstGeom>
            <a:noFill/>
          </p:spPr>
        </p:pic>
      </p:grpSp>
      <p:pic>
        <p:nvPicPr>
          <p:cNvPr id="1032" name="Picture 8" descr="C:\Users\Asif Hussain Soomro\Desktop\dsds.png"/>
          <p:cNvPicPr>
            <a:picLocks noChangeAspect="1" noChangeArrowheads="1"/>
          </p:cNvPicPr>
          <p:nvPr/>
        </p:nvPicPr>
        <p:blipFill>
          <a:blip r:embed="rId6"/>
          <a:srcRect/>
          <a:stretch>
            <a:fillRect/>
          </a:stretch>
        </p:blipFill>
        <p:spPr bwMode="auto">
          <a:xfrm>
            <a:off x="6781800" y="2971800"/>
            <a:ext cx="2438400" cy="1676400"/>
          </a:xfrm>
          <a:prstGeom prst="rect">
            <a:avLst/>
          </a:prstGeom>
          <a:noFill/>
        </p:spPr>
      </p:pic>
      <p:pic>
        <p:nvPicPr>
          <p:cNvPr id="1033" name="Picture 9"/>
          <p:cNvPicPr>
            <a:picLocks noChangeAspect="1" noChangeArrowheads="1"/>
          </p:cNvPicPr>
          <p:nvPr/>
        </p:nvPicPr>
        <p:blipFill>
          <a:blip r:embed="rId7"/>
          <a:srcRect/>
          <a:stretch>
            <a:fillRect/>
          </a:stretch>
        </p:blipFill>
        <p:spPr bwMode="auto">
          <a:xfrm>
            <a:off x="0" y="2895600"/>
            <a:ext cx="2552700" cy="1800225"/>
          </a:xfrm>
          <a:prstGeom prst="rect">
            <a:avLst/>
          </a:prstGeom>
          <a:noFill/>
          <a:ln w="9525">
            <a:noFill/>
            <a:miter lim="800000"/>
            <a:headEnd/>
            <a:tailEnd/>
          </a:ln>
          <a:effectLst/>
        </p:spPr>
      </p:pic>
      <p:pic>
        <p:nvPicPr>
          <p:cNvPr id="1034" name="Picture 10" descr="C:\Users\Asif Hussain Soomro\Desktop\images.jpeg"/>
          <p:cNvPicPr>
            <a:picLocks noChangeAspect="1" noChangeArrowheads="1"/>
          </p:cNvPicPr>
          <p:nvPr/>
        </p:nvPicPr>
        <p:blipFill>
          <a:blip r:embed="rId8"/>
          <a:srcRect/>
          <a:stretch>
            <a:fillRect/>
          </a:stretch>
        </p:blipFill>
        <p:spPr bwMode="auto">
          <a:xfrm>
            <a:off x="2514600" y="2971800"/>
            <a:ext cx="1752600" cy="1752600"/>
          </a:xfrm>
          <a:prstGeom prst="rect">
            <a:avLst/>
          </a:prstGeom>
          <a:noFill/>
        </p:spPr>
      </p:pic>
      <p:pic>
        <p:nvPicPr>
          <p:cNvPr id="1035" name="Picture 11" descr="C:\Users\Asif Hussain Soomro\Desktop\images-2.jpeg"/>
          <p:cNvPicPr>
            <a:picLocks noChangeAspect="1" noChangeArrowheads="1"/>
          </p:cNvPicPr>
          <p:nvPr/>
        </p:nvPicPr>
        <p:blipFill>
          <a:blip r:embed="rId9"/>
          <a:srcRect/>
          <a:stretch>
            <a:fillRect/>
          </a:stretch>
        </p:blipFill>
        <p:spPr bwMode="auto">
          <a:xfrm>
            <a:off x="4876800" y="1524000"/>
            <a:ext cx="1828800" cy="2209800"/>
          </a:xfrm>
          <a:prstGeom prst="rect">
            <a:avLst/>
          </a:prstGeom>
          <a:noFill/>
        </p:spPr>
      </p:pic>
      <p:pic>
        <p:nvPicPr>
          <p:cNvPr id="1036" name="Picture 12"/>
          <p:cNvPicPr>
            <a:picLocks noChangeAspect="1" noChangeArrowheads="1"/>
          </p:cNvPicPr>
          <p:nvPr/>
        </p:nvPicPr>
        <p:blipFill>
          <a:blip r:embed="rId10"/>
          <a:srcRect/>
          <a:stretch>
            <a:fillRect/>
          </a:stretch>
        </p:blipFill>
        <p:spPr bwMode="auto">
          <a:xfrm>
            <a:off x="3048000" y="4724400"/>
            <a:ext cx="1181100" cy="2133600"/>
          </a:xfrm>
          <a:prstGeom prst="rect">
            <a:avLst/>
          </a:prstGeom>
          <a:noFill/>
          <a:ln w="9525">
            <a:noFill/>
            <a:miter lim="800000"/>
            <a:headEnd/>
            <a:tailEnd/>
          </a:ln>
          <a:effectLst/>
        </p:spPr>
      </p:pic>
      <p:pic>
        <p:nvPicPr>
          <p:cNvPr id="1037" name="Picture 13" descr="C:\Users\Asif Hussain Soomro\Desktop\219209_xcitefun-abaya-plush.jpeg"/>
          <p:cNvPicPr>
            <a:picLocks noChangeAspect="1" noChangeArrowheads="1"/>
          </p:cNvPicPr>
          <p:nvPr/>
        </p:nvPicPr>
        <p:blipFill>
          <a:blip r:embed="rId11" cstate="print"/>
          <a:srcRect/>
          <a:stretch>
            <a:fillRect/>
          </a:stretch>
        </p:blipFill>
        <p:spPr bwMode="auto">
          <a:xfrm>
            <a:off x="4114800" y="1447800"/>
            <a:ext cx="1209675" cy="2743200"/>
          </a:xfrm>
          <a:prstGeom prst="rect">
            <a:avLst/>
          </a:prstGeom>
          <a:noFill/>
        </p:spPr>
      </p:pic>
      <p:pic>
        <p:nvPicPr>
          <p:cNvPr id="1038" name="Picture 14"/>
          <p:cNvPicPr>
            <a:picLocks noChangeAspect="1" noChangeArrowheads="1"/>
          </p:cNvPicPr>
          <p:nvPr/>
        </p:nvPicPr>
        <p:blipFill>
          <a:blip r:embed="rId12"/>
          <a:srcRect/>
          <a:stretch>
            <a:fillRect/>
          </a:stretch>
        </p:blipFill>
        <p:spPr bwMode="auto">
          <a:xfrm>
            <a:off x="4267200" y="4191001"/>
            <a:ext cx="1143000" cy="2667000"/>
          </a:xfrm>
          <a:prstGeom prst="rect">
            <a:avLst/>
          </a:prstGeom>
          <a:noFill/>
          <a:ln w="9525">
            <a:noFill/>
            <a:miter lim="800000"/>
            <a:headEnd/>
            <a:tailEnd/>
          </a:ln>
          <a:effectLst/>
        </p:spPr>
      </p:pic>
      <p:pic>
        <p:nvPicPr>
          <p:cNvPr id="18" name="Picture 6" descr="C:\Users\Asif Hussain Soomro\Desktop\sdsd.png"/>
          <p:cNvPicPr>
            <a:picLocks noChangeAspect="1" noChangeArrowheads="1"/>
          </p:cNvPicPr>
          <p:nvPr/>
        </p:nvPicPr>
        <p:blipFill>
          <a:blip r:embed="rId13"/>
          <a:srcRect/>
          <a:stretch>
            <a:fillRect/>
          </a:stretch>
        </p:blipFill>
        <p:spPr bwMode="auto">
          <a:xfrm>
            <a:off x="6629400" y="1447801"/>
            <a:ext cx="2523357" cy="1752600"/>
          </a:xfrm>
          <a:prstGeom prst="rect">
            <a:avLst/>
          </a:prstGeom>
          <a:noFill/>
        </p:spPr>
      </p:pic>
      <p:pic>
        <p:nvPicPr>
          <p:cNvPr id="1039" name="Picture 15" descr="C:\Users\Asif Hussain Soomro\Desktop\Untitled.png"/>
          <p:cNvPicPr>
            <a:picLocks noChangeAspect="1" noChangeArrowheads="1"/>
          </p:cNvPicPr>
          <p:nvPr/>
        </p:nvPicPr>
        <p:blipFill>
          <a:blip r:embed="rId3"/>
          <a:srcRect/>
          <a:stretch>
            <a:fillRect/>
          </a:stretch>
        </p:blipFill>
        <p:spPr bwMode="auto">
          <a:xfrm>
            <a:off x="8081962" y="4648200"/>
            <a:ext cx="1138238" cy="2209800"/>
          </a:xfrm>
          <a:prstGeom prst="rect">
            <a:avLst/>
          </a:prstGeom>
          <a:noFill/>
        </p:spPr>
      </p:pic>
      <p:pic>
        <p:nvPicPr>
          <p:cNvPr id="1040" name="Picture 16" descr="C:\Users\Asif Hussain Soomro\Desktop\latest-stylish-dp-for-boys-1.jpeg"/>
          <p:cNvPicPr>
            <a:picLocks noChangeAspect="1" noChangeArrowheads="1"/>
          </p:cNvPicPr>
          <p:nvPr/>
        </p:nvPicPr>
        <p:blipFill>
          <a:blip r:embed="rId14"/>
          <a:srcRect/>
          <a:stretch>
            <a:fillRect/>
          </a:stretch>
        </p:blipFill>
        <p:spPr bwMode="auto">
          <a:xfrm>
            <a:off x="7010400" y="4648200"/>
            <a:ext cx="1143000" cy="2209800"/>
          </a:xfrm>
          <a:prstGeom prst="rect">
            <a:avLst/>
          </a:prstGeom>
          <a:noFill/>
        </p:spPr>
      </p:pic>
      <p:pic>
        <p:nvPicPr>
          <p:cNvPr id="1041" name="Picture 17" descr="C:\Users\Asif Hussain Soomro\Desktop\Male_dress_code_in_Western_culture.png"/>
          <p:cNvPicPr>
            <a:picLocks noChangeAspect="1" noChangeArrowheads="1"/>
          </p:cNvPicPr>
          <p:nvPr/>
        </p:nvPicPr>
        <p:blipFill>
          <a:blip r:embed="rId15" cstate="print"/>
          <a:srcRect/>
          <a:stretch>
            <a:fillRect/>
          </a:stretch>
        </p:blipFill>
        <p:spPr bwMode="auto">
          <a:xfrm>
            <a:off x="5486400" y="3733800"/>
            <a:ext cx="1524000" cy="3124200"/>
          </a:xfrm>
          <a:prstGeom prst="rect">
            <a:avLst/>
          </a:prstGeom>
          <a:noFill/>
        </p:spPr>
      </p:pic>
    </p:spTree>
  </p:cSld>
  <p:clrMapOvr>
    <a:masterClrMapping/>
  </p:clrMapOvr>
  <p:transition spd="slow">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person aspects </a:t>
            </a:r>
            <a:endParaRPr lang="en-US" dirty="0"/>
          </a:p>
        </p:txBody>
      </p:sp>
      <p:sp>
        <p:nvSpPr>
          <p:cNvPr id="3" name="Content Placeholder 2"/>
          <p:cNvSpPr>
            <a:spLocks noGrp="1"/>
          </p:cNvSpPr>
          <p:nvPr>
            <p:ph idx="1"/>
          </p:nvPr>
        </p:nvSpPr>
        <p:spPr/>
        <p:txBody>
          <a:bodyPr>
            <a:normAutofit lnSpcReduction="10000"/>
          </a:bodyPr>
          <a:lstStyle/>
          <a:p>
            <a:r>
              <a:rPr lang="en-US" dirty="0" smtClean="0"/>
              <a:t>Islamic code of life is based all-powerful the world acting in unity has no right to alter or to change his laws . Because </a:t>
            </a:r>
            <a:r>
              <a:rPr lang="en-US" dirty="0" smtClean="0">
                <a:solidFill>
                  <a:srgbClr val="00B050"/>
                </a:solidFill>
              </a:rPr>
              <a:t>Allah</a:t>
            </a:r>
            <a:r>
              <a:rPr lang="en-US" dirty="0" smtClean="0"/>
              <a:t> is the maker of man and the universe.</a:t>
            </a:r>
          </a:p>
          <a:p>
            <a:r>
              <a:rPr lang="en-US" dirty="0" smtClean="0"/>
              <a:t>The </a:t>
            </a:r>
            <a:r>
              <a:rPr lang="en-US" dirty="0" err="1" smtClean="0"/>
              <a:t>islamic</a:t>
            </a:r>
            <a:r>
              <a:rPr lang="en-US" dirty="0" smtClean="0"/>
              <a:t> code is detailed and systematic , a circle which has no aspect of human life  however in significant ,over steps.</a:t>
            </a:r>
          </a:p>
          <a:p>
            <a:r>
              <a:rPr lang="en-US" dirty="0" smtClean="0"/>
              <a:t>This code embraces political ,social , economic matters . His public and personal life,             </a:t>
            </a:r>
            <a:endParaRPr lang="en-US" dirty="0"/>
          </a:p>
        </p:txBody>
      </p:sp>
    </p:spTree>
  </p:cSld>
  <p:clrMapOvr>
    <a:masterClrMapping/>
  </p:clrMapOvr>
  <p:transition spd="slow">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 distinguishing aspects </a:t>
            </a:r>
            <a:endParaRPr lang="en-US" dirty="0"/>
          </a:p>
        </p:txBody>
      </p:sp>
      <p:sp>
        <p:nvSpPr>
          <p:cNvPr id="3" name="Content Placeholder 2"/>
          <p:cNvSpPr>
            <a:spLocks noGrp="1"/>
          </p:cNvSpPr>
          <p:nvPr>
            <p:ph idx="1"/>
          </p:nvPr>
        </p:nvSpPr>
        <p:spPr/>
        <p:txBody>
          <a:bodyPr/>
          <a:lstStyle/>
          <a:p>
            <a:r>
              <a:rPr lang="en-US" dirty="0" smtClean="0"/>
              <a:t>Internatonal relation and laws are all confined in the Islamic system.</a:t>
            </a:r>
          </a:p>
          <a:p>
            <a:r>
              <a:rPr lang="en-US" dirty="0" smtClean="0"/>
              <a:t>The reformation of soul and faith are: </a:t>
            </a:r>
          </a:p>
          <a:p>
            <a:r>
              <a:rPr lang="en-US" dirty="0" smtClean="0"/>
              <a:t>oneness of </a:t>
            </a:r>
            <a:r>
              <a:rPr lang="en-US" dirty="0" smtClean="0">
                <a:solidFill>
                  <a:srgbClr val="00B050"/>
                </a:solidFill>
              </a:rPr>
              <a:t>Allah</a:t>
            </a:r>
          </a:p>
          <a:p>
            <a:r>
              <a:rPr lang="en-US" dirty="0" smtClean="0"/>
              <a:t>Faith on the </a:t>
            </a:r>
            <a:r>
              <a:rPr lang="en-US" dirty="0" smtClean="0">
                <a:solidFill>
                  <a:srgbClr val="00B050"/>
                </a:solidFill>
              </a:rPr>
              <a:t>Holy prophet (P.B.U.H)</a:t>
            </a:r>
          </a:p>
          <a:p>
            <a:r>
              <a:rPr lang="en-US" dirty="0" smtClean="0"/>
              <a:t>Faith on life after death </a:t>
            </a:r>
            <a:endParaRPr lang="en-US" dirty="0"/>
          </a:p>
        </p:txBody>
      </p:sp>
    </p:spTree>
  </p:cSld>
  <p:clrMapOvr>
    <a:masterClrMapping/>
  </p:clrMapOvr>
  <p:transition spd="slow">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DISTINGUISHING ASSPECTS OF ISLAM </a:t>
            </a:r>
            <a:endParaRPr lang="en-US" dirty="0"/>
          </a:p>
        </p:txBody>
      </p:sp>
      <p:sp>
        <p:nvSpPr>
          <p:cNvPr id="3" name="Content Placeholder 2"/>
          <p:cNvSpPr>
            <a:spLocks noGrp="1"/>
          </p:cNvSpPr>
          <p:nvPr>
            <p:ph idx="1"/>
          </p:nvPr>
        </p:nvSpPr>
        <p:spPr/>
        <p:txBody>
          <a:bodyPr>
            <a:normAutofit/>
          </a:bodyPr>
          <a:lstStyle/>
          <a:p>
            <a:r>
              <a:rPr lang="en-US" dirty="0" smtClean="0"/>
              <a:t>Islam strikes a balance between individualism and collectivism and every person is answerable to </a:t>
            </a:r>
            <a:r>
              <a:rPr lang="en-US" dirty="0" smtClean="0">
                <a:solidFill>
                  <a:srgbClr val="00B050"/>
                </a:solidFill>
              </a:rPr>
              <a:t>Allah</a:t>
            </a:r>
            <a:r>
              <a:rPr lang="en-US" dirty="0" smtClean="0"/>
              <a:t> . we are enjoined to live together not to forsake other but to help others and not to create difficulties for them</a:t>
            </a:r>
          </a:p>
          <a:p>
            <a:r>
              <a:rPr lang="en-US" b="1" dirty="0" smtClean="0"/>
              <a:t>Complete balance</a:t>
            </a:r>
          </a:p>
          <a:p>
            <a:r>
              <a:rPr lang="en-US" dirty="0" smtClean="0"/>
              <a:t>Islam, has kept a complete balance between different aspects numerous reformers and philosophers are divided between the </a:t>
            </a:r>
            <a:r>
              <a:rPr lang="en-US" smtClean="0"/>
              <a:t>world </a:t>
            </a:r>
            <a:endParaRPr lang="en-US" dirty="0" smtClean="0"/>
          </a:p>
          <a:p>
            <a:endParaRPr lang="en-US" b="1" dirty="0"/>
          </a:p>
        </p:txBody>
      </p:sp>
    </p:spTree>
  </p:cSld>
  <p:clrMapOvr>
    <a:masterClrMapping/>
  </p:clrMapOvr>
  <p:transition spd="slow">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DISTINGUISHING ASPECTS OF ISLAM</a:t>
            </a:r>
            <a:endParaRPr lang="en-US" dirty="0"/>
          </a:p>
        </p:txBody>
      </p:sp>
      <p:sp>
        <p:nvSpPr>
          <p:cNvPr id="3" name="Content Placeholder 2"/>
          <p:cNvSpPr>
            <a:spLocks noGrp="1"/>
          </p:cNvSpPr>
          <p:nvPr>
            <p:ph idx="1"/>
          </p:nvPr>
        </p:nvSpPr>
        <p:spPr/>
        <p:txBody>
          <a:bodyPr/>
          <a:lstStyle/>
          <a:p>
            <a:r>
              <a:rPr lang="en-US" dirty="0" smtClean="0"/>
              <a:t>And the religion but Islam has kept a complete balance between all aspects of life </a:t>
            </a:r>
          </a:p>
          <a:p>
            <a:r>
              <a:rPr lang="en-US" b="1" dirty="0" smtClean="0"/>
              <a:t>Simple and logical  </a:t>
            </a:r>
          </a:p>
          <a:p>
            <a:r>
              <a:rPr lang="en-US" dirty="0" smtClean="0"/>
              <a:t>In Islam there is no place for the worship of any being other than </a:t>
            </a:r>
            <a:r>
              <a:rPr lang="en-US" dirty="0" smtClean="0">
                <a:solidFill>
                  <a:srgbClr val="00B050"/>
                </a:solidFill>
              </a:rPr>
              <a:t>Allah</a:t>
            </a:r>
            <a:r>
              <a:rPr lang="en-US" dirty="0" smtClean="0"/>
              <a:t>,it,s teaching are very simple and practical unlike other religion no one have any exclusive rights in Islam </a:t>
            </a:r>
          </a:p>
          <a:p>
            <a:endParaRPr lang="en-US" dirty="0"/>
          </a:p>
        </p:txBody>
      </p:sp>
    </p:spTree>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aspects of </a:t>
            </a:r>
            <a:r>
              <a:rPr lang="en-US" dirty="0" err="1" smtClean="0"/>
              <a:t>islam</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Stability and change </a:t>
            </a:r>
            <a:endParaRPr lang="en-US" dirty="0" smtClean="0"/>
          </a:p>
          <a:p>
            <a:r>
              <a:rPr lang="en-US" dirty="0" smtClean="0"/>
              <a:t>Islam is the only religion which strikes balance between consistency and change which proves itself beneficial. The laws   given by Holy Quran and </a:t>
            </a:r>
            <a:r>
              <a:rPr lang="en-US" dirty="0" err="1" smtClean="0"/>
              <a:t>Sunnah</a:t>
            </a:r>
            <a:r>
              <a:rPr lang="en-US" dirty="0" smtClean="0"/>
              <a:t> are eternal and the whole world acting in </a:t>
            </a:r>
            <a:r>
              <a:rPr lang="en-US" dirty="0" err="1" smtClean="0"/>
              <a:t>unision</a:t>
            </a:r>
            <a:r>
              <a:rPr lang="en-US" dirty="0" smtClean="0"/>
              <a:t> has no authority to bring any change. Islam has given such principal and laws to mankind that are for all times and which are  not affected by the passage of time or change of climate.</a:t>
            </a:r>
            <a:endParaRPr lang="en-US" dirty="0"/>
          </a:p>
        </p:txBody>
      </p:sp>
    </p:spTree>
  </p:cSld>
  <p:clrMapOvr>
    <a:masterClrMapping/>
  </p:clrMapOvr>
  <p:transition spd="slow">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340</TotalTime>
  <Words>659</Words>
  <Application>Microsoft Office PowerPoint</Application>
  <PresentationFormat>On-screen Show (4:3)</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Wingdings</vt:lpstr>
      <vt:lpstr>Wingdings 2</vt:lpstr>
      <vt:lpstr>Wingdings 3</vt:lpstr>
      <vt:lpstr>Module</vt:lpstr>
      <vt:lpstr>Islamic culture and civilization</vt:lpstr>
      <vt:lpstr>Islam and human civilization</vt:lpstr>
      <vt:lpstr>ISLAM AND HUMAN CIVILIZATION </vt:lpstr>
      <vt:lpstr>Islamic                                       European Culture   Moveing to                  Culture   </vt:lpstr>
      <vt:lpstr>Islamic person aspects </vt:lpstr>
      <vt:lpstr>Islam distinguishing aspects </vt:lpstr>
      <vt:lpstr>DISTINGUISHING ASSPECTS OF ISLAM </vt:lpstr>
      <vt:lpstr>DISTINGUISHING ASPECTS OF ISLAM</vt:lpstr>
      <vt:lpstr>Distinguishing aspects of islam</vt:lpstr>
      <vt:lpstr>DISTINGUISHING ASPECTS OF ISLAM </vt:lpstr>
      <vt:lpstr>Verses  of Holy Quran regarding civilization </vt:lpstr>
      <vt:lpstr>Verses of Holy Quran regarding civilization </vt:lpstr>
      <vt:lpstr>Verses of Holy Quran regarding civilization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culture and civilization</dc:title>
  <dc:creator>Citi Computer</dc:creator>
  <cp:lastModifiedBy>DELL 5540</cp:lastModifiedBy>
  <cp:revision>97</cp:revision>
  <dcterms:created xsi:type="dcterms:W3CDTF">2001-12-31T19:03:03Z</dcterms:created>
  <dcterms:modified xsi:type="dcterms:W3CDTF">2020-08-08T04:54:31Z</dcterms:modified>
</cp:coreProperties>
</file>