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61" r:id="rId6"/>
    <p:sldId id="262" r:id="rId7"/>
    <p:sldId id="263" r:id="rId8"/>
    <p:sldId id="275"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E3FB89C-A5FF-4DF1-8194-53C58E2D1295}" type="datetimeFigureOut">
              <a:rPr lang="en-US" smtClean="0"/>
              <a:pPr/>
              <a:t>11/28/2013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E8705F7-0087-4479-BF89-10B9A785B8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3FB89C-A5FF-4DF1-8194-53C58E2D1295}" type="datetimeFigureOut">
              <a:rPr lang="en-US" smtClean="0"/>
              <a:pPr/>
              <a:t>11/28/2013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05F7-0087-4479-BF89-10B9A785B8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3FB89C-A5FF-4DF1-8194-53C58E2D1295}" type="datetimeFigureOut">
              <a:rPr lang="en-US" smtClean="0"/>
              <a:pPr/>
              <a:t>11/28/2013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05F7-0087-4479-BF89-10B9A785B8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3FB89C-A5FF-4DF1-8194-53C58E2D1295}" type="datetimeFigureOut">
              <a:rPr lang="en-US" smtClean="0"/>
              <a:pPr/>
              <a:t>11/28/2013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05F7-0087-4479-BF89-10B9A785B8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3FB89C-A5FF-4DF1-8194-53C58E2D1295}" type="datetimeFigureOut">
              <a:rPr lang="en-US" smtClean="0"/>
              <a:pPr/>
              <a:t>11/28/2013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05F7-0087-4479-BF89-10B9A785B8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3FB89C-A5FF-4DF1-8194-53C58E2D1295}" type="datetimeFigureOut">
              <a:rPr lang="en-US" smtClean="0"/>
              <a:pPr/>
              <a:t>11/28/2013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05F7-0087-4479-BF89-10B9A785B8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E3FB89C-A5FF-4DF1-8194-53C58E2D1295}" type="datetimeFigureOut">
              <a:rPr lang="en-US" smtClean="0"/>
              <a:pPr/>
              <a:t>11/28/2013</a:t>
            </a:fld>
            <a:endParaRPr lang="en-US"/>
          </a:p>
        </p:txBody>
      </p:sp>
      <p:sp>
        <p:nvSpPr>
          <p:cNvPr id="27" name="Slide Number Placeholder 26"/>
          <p:cNvSpPr>
            <a:spLocks noGrp="1"/>
          </p:cNvSpPr>
          <p:nvPr>
            <p:ph type="sldNum" sz="quarter" idx="11"/>
          </p:nvPr>
        </p:nvSpPr>
        <p:spPr/>
        <p:txBody>
          <a:bodyPr rtlCol="0"/>
          <a:lstStyle/>
          <a:p>
            <a:fld id="{4E8705F7-0087-4479-BF89-10B9A785B8F8}"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E3FB89C-A5FF-4DF1-8194-53C58E2D1295}" type="datetimeFigureOut">
              <a:rPr lang="en-US" smtClean="0"/>
              <a:pPr/>
              <a:t>11/28/2013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E8705F7-0087-4479-BF89-10B9A785B8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FB89C-A5FF-4DF1-8194-53C58E2D1295}" type="datetimeFigureOut">
              <a:rPr lang="en-US" smtClean="0"/>
              <a:pPr/>
              <a:t>11/28/2013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8705F7-0087-4479-BF89-10B9A785B8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3FB89C-A5FF-4DF1-8194-53C58E2D1295}" type="datetimeFigureOut">
              <a:rPr lang="en-US" smtClean="0"/>
              <a:pPr/>
              <a:t>11/28/2013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05F7-0087-4479-BF89-10B9A785B8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3FB89C-A5FF-4DF1-8194-53C58E2D1295}" type="datetimeFigureOut">
              <a:rPr lang="en-US" smtClean="0"/>
              <a:pPr/>
              <a:t>11/28/2013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05F7-0087-4479-BF89-10B9A785B8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E3FB89C-A5FF-4DF1-8194-53C58E2D1295}" type="datetimeFigureOut">
              <a:rPr lang="en-US" smtClean="0"/>
              <a:pPr/>
              <a:t>11/28/2013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E8705F7-0087-4479-BF89-10B9A785B8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Muhammad_ibn_Idris_ash-Shafi'i" TargetMode="External"/><Relationship Id="rId3" Type="http://schemas.openxmlformats.org/officeDocument/2006/relationships/hyperlink" Target="http://en.wikipedia.org/wiki/Mecca" TargetMode="External"/><Relationship Id="rId7" Type="http://schemas.openxmlformats.org/officeDocument/2006/relationships/hyperlink" Target="http://en.wikipedia.org/wiki/Abu_Sufyan_ibn_Harb" TargetMode="External"/><Relationship Id="rId2" Type="http://schemas.openxmlformats.org/officeDocument/2006/relationships/hyperlink" Target="http://en.wikipedia.org/wiki/Muhammad" TargetMode="External"/><Relationship Id="rId1" Type="http://schemas.openxmlformats.org/officeDocument/2006/relationships/slideLayout" Target="../slideLayouts/slideLayout2.xml"/><Relationship Id="rId6" Type="http://schemas.openxmlformats.org/officeDocument/2006/relationships/hyperlink" Target="http://en.wikipedia.org/wiki/Umar" TargetMode="External"/><Relationship Id="rId5" Type="http://schemas.openxmlformats.org/officeDocument/2006/relationships/hyperlink" Target="http://en.wikipedia.org/wiki/Abu_Bakr" TargetMode="External"/><Relationship Id="rId4" Type="http://schemas.openxmlformats.org/officeDocument/2006/relationships/hyperlink" Target="http://en.wikipedia.org/wiki/Caliph"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Ghusl" TargetMode="External"/><Relationship Id="rId2" Type="http://schemas.openxmlformats.org/officeDocument/2006/relationships/hyperlink" Target="http://en.wikipedia.org/wiki/Wudhu"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Zakat" TargetMode="External"/><Relationship Id="rId2" Type="http://schemas.openxmlformats.org/officeDocument/2006/relationships/hyperlink" Target="http://en.wikipedia.org/wiki/Al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1371600" y="4648200"/>
            <a:ext cx="6400800" cy="1752600"/>
          </a:xfrm>
        </p:spPr>
        <p:txBody>
          <a:bodyPr/>
          <a:lstStyle/>
          <a:p>
            <a:r>
              <a:rPr lang="en-US" dirty="0" smtClean="0"/>
              <a:t>ISLAMIC LAW AND JURIPRUDENCE</a:t>
            </a:r>
          </a:p>
          <a:p>
            <a:endParaRPr lang="en-US" dirty="0"/>
          </a:p>
        </p:txBody>
      </p:sp>
      <p:pic>
        <p:nvPicPr>
          <p:cNvPr id="4" name="Picture 3" descr="Islamic_Wallpaper_Quran_002-1366x768.jpg"/>
          <p:cNvPicPr>
            <a:picLocks noChangeAspect="1"/>
          </p:cNvPicPr>
          <p:nvPr/>
        </p:nvPicPr>
        <p:blipFill>
          <a:blip r:embed="rId2"/>
          <a:stretch>
            <a:fillRect/>
          </a:stretch>
        </p:blipFill>
        <p:spPr>
          <a:xfrm>
            <a:off x="0" y="0"/>
            <a:ext cx="9144000" cy="4495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BASIC LAW OF ISLAMIC LAW AND JURISPRUDENCE</a:t>
            </a:r>
            <a:endParaRPr lang="en-US" dirty="0"/>
          </a:p>
        </p:txBody>
      </p:sp>
      <p:sp>
        <p:nvSpPr>
          <p:cNvPr id="3" name="Content Placeholder 2"/>
          <p:cNvSpPr>
            <a:spLocks noGrp="1"/>
          </p:cNvSpPr>
          <p:nvPr>
            <p:ph idx="1"/>
          </p:nvPr>
        </p:nvSpPr>
        <p:spPr/>
        <p:txBody>
          <a:bodyPr>
            <a:normAutofit lnSpcReduction="10000"/>
          </a:bodyPr>
          <a:lstStyle/>
          <a:p>
            <a:endParaRPr lang="en-US" sz="2000" b="1" dirty="0" smtClean="0"/>
          </a:p>
          <a:p>
            <a:pPr>
              <a:buNone/>
            </a:pPr>
            <a:r>
              <a:rPr lang="en-US" b="1" dirty="0" smtClean="0"/>
              <a:t>Criminal jurisprudence</a:t>
            </a:r>
          </a:p>
          <a:p>
            <a:pPr algn="ctr">
              <a:buNone/>
            </a:pPr>
            <a:r>
              <a:rPr lang="en-US" sz="2000" dirty="0" smtClean="0"/>
              <a:t>The concept of justice embodied in </a:t>
            </a:r>
            <a:r>
              <a:rPr lang="en-US" sz="2000" dirty="0" err="1" smtClean="0"/>
              <a:t>sharia</a:t>
            </a:r>
            <a:r>
              <a:rPr lang="en-US" sz="2000" dirty="0" smtClean="0"/>
              <a:t> is different from that of secular Western law</a:t>
            </a:r>
          </a:p>
          <a:p>
            <a:r>
              <a:rPr lang="en-US" sz="2000" dirty="0" smtClean="0"/>
              <a:t>Crime in Islam is sin. one must ultimately answer to God on the Day of </a:t>
            </a:r>
            <a:r>
              <a:rPr lang="en-US" sz="2000" dirty="0" err="1" smtClean="0"/>
              <a:t>Judgement</a:t>
            </a:r>
            <a:r>
              <a:rPr lang="en-US" sz="2000" dirty="0" smtClean="0"/>
              <a:t>.</a:t>
            </a:r>
          </a:p>
          <a:p>
            <a:r>
              <a:rPr lang="en-US" sz="2000" dirty="0" smtClean="0"/>
              <a:t>human rights. </a:t>
            </a:r>
          </a:p>
          <a:p>
            <a:r>
              <a:rPr lang="en-US" sz="2000" dirty="0" smtClean="0"/>
              <a:t>crimes of adultery</a:t>
            </a:r>
          </a:p>
          <a:p>
            <a:r>
              <a:rPr lang="en-US" sz="2000" dirty="0" smtClean="0"/>
              <a:t>Blasphemy</a:t>
            </a:r>
          </a:p>
          <a:p>
            <a:r>
              <a:rPr lang="en-US" sz="2000" dirty="0" smtClean="0"/>
              <a:t>Apostasy</a:t>
            </a:r>
          </a:p>
          <a:p>
            <a:r>
              <a:rPr lang="en-US" sz="2000" dirty="0" smtClean="0"/>
              <a:t>Homosexuality</a:t>
            </a:r>
          </a:p>
          <a:p>
            <a:r>
              <a:rPr lang="en-US" sz="2000" dirty="0" smtClean="0"/>
              <a:t>crime of theft</a:t>
            </a:r>
          </a:p>
          <a:p>
            <a:r>
              <a:rPr lang="en-US" sz="2000" dirty="0" smtClean="0"/>
              <a:t>public intoxication.</a:t>
            </a:r>
            <a:endParaRPr lang="en-US" sz="2000" b="1" dirty="0" smtClean="0"/>
          </a:p>
          <a:p>
            <a:endParaRPr lang="en-US" dirty="0"/>
          </a:p>
        </p:txBody>
      </p:sp>
      <p:pic>
        <p:nvPicPr>
          <p:cNvPr id="4" name="Picture 3" descr="crime33.jpg"/>
          <p:cNvPicPr>
            <a:picLocks noChangeAspect="1"/>
          </p:cNvPicPr>
          <p:nvPr/>
        </p:nvPicPr>
        <p:blipFill>
          <a:blip r:embed="rId2"/>
          <a:stretch>
            <a:fillRect/>
          </a:stretch>
        </p:blipFill>
        <p:spPr>
          <a:xfrm>
            <a:off x="4886324" y="4226386"/>
            <a:ext cx="3881437" cy="26316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BASIC LAW OF ISLAMIC LAW AND JURISPRUDENCE</a:t>
            </a:r>
            <a:endParaRPr lang="en-US" dirty="0"/>
          </a:p>
        </p:txBody>
      </p:sp>
      <p:sp>
        <p:nvSpPr>
          <p:cNvPr id="3" name="Content Placeholder 2"/>
          <p:cNvSpPr>
            <a:spLocks noGrp="1"/>
          </p:cNvSpPr>
          <p:nvPr>
            <p:ph idx="1"/>
          </p:nvPr>
        </p:nvSpPr>
        <p:spPr/>
        <p:txBody>
          <a:bodyPr/>
          <a:lstStyle/>
          <a:p>
            <a:r>
              <a:rPr lang="en-US" dirty="0" smtClean="0"/>
              <a:t>Muhammad is reported to have said: "He who plays with dice is like the one who handles the flesh and blood of swine." </a:t>
            </a:r>
            <a:r>
              <a:rPr lang="en-US" dirty="0" err="1" smtClean="0"/>
              <a:t>Abd</a:t>
            </a:r>
            <a:r>
              <a:rPr lang="en-US" dirty="0" smtClean="0"/>
              <a:t>-Allah </a:t>
            </a:r>
            <a:r>
              <a:rPr lang="en-US" dirty="0" err="1" smtClean="0"/>
              <a:t>ibn</a:t>
            </a:r>
            <a:r>
              <a:rPr lang="en-US" dirty="0" smtClean="0"/>
              <a:t> </a:t>
            </a:r>
            <a:r>
              <a:rPr lang="en-US" dirty="0" err="1" smtClean="0"/>
              <a:t>Amr</a:t>
            </a:r>
            <a:r>
              <a:rPr lang="en-US" dirty="0" smtClean="0"/>
              <a:t> reported that Muhammad prohibited all games of chance and card playing that caused financial gain or loss.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BASIC LAW OF ISLAMIC LAW AND JURISPRUDENCE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i="1" dirty="0" smtClean="0"/>
              <a:t>Penalties</a:t>
            </a:r>
          </a:p>
          <a:p>
            <a:pPr>
              <a:buNone/>
            </a:pPr>
            <a:r>
              <a:rPr lang="en-US" sz="2600" dirty="0" smtClean="0"/>
              <a:t>The punishment depends on whether the criminal was convicted of </a:t>
            </a:r>
            <a:r>
              <a:rPr lang="en-US" sz="2600" dirty="0" err="1" smtClean="0"/>
              <a:t>qesas</a:t>
            </a:r>
            <a:r>
              <a:rPr lang="en-US" sz="2600" dirty="0" smtClean="0"/>
              <a:t>, </a:t>
            </a:r>
            <a:r>
              <a:rPr lang="en-US" sz="2600" dirty="0" err="1" smtClean="0"/>
              <a:t>hudud</a:t>
            </a:r>
            <a:r>
              <a:rPr lang="en-US" sz="2600" dirty="0" smtClean="0"/>
              <a:t> or </a:t>
            </a:r>
            <a:r>
              <a:rPr lang="en-US" sz="2600" dirty="0" err="1" smtClean="0"/>
              <a:t>tazir</a:t>
            </a:r>
            <a:r>
              <a:rPr lang="en-US" sz="2600" dirty="0" smtClean="0"/>
              <a:t>.</a:t>
            </a:r>
          </a:p>
          <a:p>
            <a:endParaRPr lang="en-US" sz="2600" b="1" i="1" dirty="0" smtClean="0"/>
          </a:p>
          <a:p>
            <a:pPr algn="ctr">
              <a:buNone/>
            </a:pPr>
            <a:r>
              <a:rPr lang="en-US" sz="2600" dirty="0" smtClean="0"/>
              <a:t>In accordance with the Quran and several </a:t>
            </a:r>
            <a:r>
              <a:rPr lang="en-US" sz="2600" dirty="0" err="1" smtClean="0"/>
              <a:t>hadith</a:t>
            </a:r>
            <a:r>
              <a:rPr lang="en-US" sz="2600" dirty="0" smtClean="0"/>
              <a:t>, theft is punished by imprisonment or amputation of hands. Several requirements are in place for the amputation of hands, they are:</a:t>
            </a:r>
          </a:p>
          <a:p>
            <a:pPr>
              <a:buNone/>
            </a:pPr>
            <a:endParaRPr lang="en-US" sz="2600" dirty="0" smtClean="0"/>
          </a:p>
          <a:p>
            <a:pPr lvl="0"/>
            <a:r>
              <a:rPr lang="en-US" sz="2600" dirty="0" smtClean="0"/>
              <a:t>There must have been criminal intent to take private (not common) property.</a:t>
            </a:r>
          </a:p>
          <a:p>
            <a:pPr lvl="0"/>
            <a:r>
              <a:rPr lang="en-US" sz="2600" dirty="0" smtClean="0"/>
              <a:t>The theft must not have been the product of hunger, necessity, or duress.</a:t>
            </a:r>
          </a:p>
          <a:p>
            <a:pPr lvl="0"/>
            <a:r>
              <a:rPr lang="en-US" sz="2600" dirty="0" smtClean="0"/>
              <a:t>The goods stolen must: be over a minimum value, not </a:t>
            </a:r>
            <a:r>
              <a:rPr lang="en-US" sz="2600" dirty="0" err="1" smtClean="0"/>
              <a:t>haraam</a:t>
            </a:r>
            <a:r>
              <a:rPr lang="en-US" sz="2600" dirty="0" smtClean="0"/>
              <a:t>, and not owned by the thief's family.</a:t>
            </a:r>
          </a:p>
          <a:p>
            <a:pPr lvl="0"/>
            <a:r>
              <a:rPr lang="en-US" sz="2600" dirty="0" smtClean="0"/>
              <a:t>Goods must have been taken from custody (</a:t>
            </a:r>
            <a:r>
              <a:rPr lang="en-US" sz="2600" i="1" dirty="0" smtClean="0"/>
              <a:t>i.e.</a:t>
            </a:r>
            <a:r>
              <a:rPr lang="en-US" sz="2600" dirty="0" smtClean="0"/>
              <a:t>, not in a public place).</a:t>
            </a:r>
          </a:p>
          <a:p>
            <a:pPr lvl="0"/>
            <a:r>
              <a:rPr lang="en-US" sz="2600" dirty="0" smtClean="0"/>
              <a:t>There must be reliable witnesses.</a:t>
            </a:r>
            <a:r>
              <a:rPr lang="en-US" sz="1800" u="sng" baseline="30000" dirty="0" smtClean="0"/>
              <a:t> </a:t>
            </a:r>
          </a:p>
          <a:p>
            <a:pPr>
              <a:buNone/>
            </a:pPr>
            <a:r>
              <a:rPr lang="en-US" sz="2600" dirty="0" smtClean="0"/>
              <a:t>All of these must be met under the scrutiny of judicial authority.</a:t>
            </a:r>
            <a:r>
              <a:rPr lang="en-US" sz="2600" baseline="30000" dirty="0" smtClean="0"/>
              <a:t>[</a:t>
            </a:r>
            <a:r>
              <a:rPr lang="en-US" sz="2600" u="sng" baseline="30000" dirty="0" smtClean="0"/>
              <a:t>Quran</a:t>
            </a:r>
            <a:r>
              <a:rPr lang="en-US" sz="2600" baseline="30000" dirty="0" smtClean="0"/>
              <a:t> </a:t>
            </a:r>
            <a:r>
              <a:rPr lang="en-US" sz="2600" u="sng" baseline="30000" dirty="0" smtClean="0"/>
              <a:t>5:38</a:t>
            </a:r>
          </a:p>
          <a:p>
            <a:r>
              <a:rPr lang="en-US" sz="2900" dirty="0" smtClean="0"/>
              <a:t>Rape is punishable by death in </a:t>
            </a:r>
            <a:r>
              <a:rPr lang="en-US" sz="2900" dirty="0" err="1" smtClean="0"/>
              <a:t>sharia</a:t>
            </a:r>
            <a:r>
              <a:rPr lang="en-US" sz="2900" dirty="0" smtClean="0"/>
              <a:t> law</a:t>
            </a:r>
          </a:p>
          <a:p>
            <a:endParaRPr lang="en-US" sz="2600" dirty="0" smtClean="0"/>
          </a:p>
          <a:p>
            <a:pPr lvl="0"/>
            <a:endParaRPr lang="en-US" sz="2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BASIC LAW OF ISLAMIC LAW AND JURISPRUDENCE</a:t>
            </a:r>
            <a:endParaRPr lang="en-US" dirty="0"/>
          </a:p>
        </p:txBody>
      </p:sp>
      <p:sp>
        <p:nvSpPr>
          <p:cNvPr id="3" name="Content Placeholder 2"/>
          <p:cNvSpPr>
            <a:spLocks noGrp="1"/>
          </p:cNvSpPr>
          <p:nvPr>
            <p:ph idx="1"/>
          </p:nvPr>
        </p:nvSpPr>
        <p:spPr/>
        <p:txBody>
          <a:bodyPr>
            <a:normAutofit fontScale="55000" lnSpcReduction="20000"/>
          </a:bodyPr>
          <a:lstStyle/>
          <a:p>
            <a:endParaRPr lang="en-US" sz="2000" b="1" i="1" dirty="0" smtClean="0"/>
          </a:p>
          <a:p>
            <a:pPr>
              <a:buNone/>
            </a:pPr>
            <a:r>
              <a:rPr lang="en-US" sz="3600" b="1" dirty="0" smtClean="0"/>
              <a:t>Customs and </a:t>
            </a:r>
            <a:r>
              <a:rPr lang="en-US" sz="3600" b="1" dirty="0" err="1" smtClean="0"/>
              <a:t>behaviour</a:t>
            </a:r>
            <a:endParaRPr lang="en-US" sz="3600" b="1" dirty="0" smtClean="0"/>
          </a:p>
          <a:p>
            <a:pPr lvl="0"/>
            <a:r>
              <a:rPr lang="en-US" dirty="0" smtClean="0"/>
              <a:t>Saying "</a:t>
            </a:r>
            <a:r>
              <a:rPr lang="en-US" i="1" dirty="0" err="1" smtClean="0"/>
              <a:t>Bismillah</a:t>
            </a:r>
            <a:r>
              <a:rPr lang="en-US" dirty="0" smtClean="0"/>
              <a:t>" (in the name of God) before eating and drinking.</a:t>
            </a:r>
          </a:p>
          <a:p>
            <a:pPr lvl="0"/>
            <a:r>
              <a:rPr lang="en-US" dirty="0" smtClean="0"/>
              <a:t>Using the right hand for drinking and eating.</a:t>
            </a:r>
          </a:p>
          <a:p>
            <a:pPr lvl="0"/>
            <a:r>
              <a:rPr lang="en-US" dirty="0" smtClean="0"/>
              <a:t>Saying "</a:t>
            </a:r>
            <a:r>
              <a:rPr lang="en-US" i="1" dirty="0" smtClean="0"/>
              <a:t>As-Salaam </a:t>
            </a:r>
            <a:r>
              <a:rPr lang="en-US" i="1" dirty="0" err="1" smtClean="0"/>
              <a:t>Alaikum</a:t>
            </a:r>
            <a:r>
              <a:rPr lang="en-US" dirty="0" smtClean="0"/>
              <a:t>" (peace be upon you) when meeting someone and answering with "</a:t>
            </a:r>
            <a:r>
              <a:rPr lang="en-US" i="1" dirty="0" err="1" smtClean="0"/>
              <a:t>Wa</a:t>
            </a:r>
            <a:r>
              <a:rPr lang="en-US" i="1" dirty="0" smtClean="0"/>
              <a:t> '</a:t>
            </a:r>
            <a:r>
              <a:rPr lang="en-US" i="1" dirty="0" err="1" smtClean="0"/>
              <a:t>alaikumus</a:t>
            </a:r>
            <a:r>
              <a:rPr lang="en-US" i="1" dirty="0" smtClean="0"/>
              <a:t> </a:t>
            </a:r>
            <a:r>
              <a:rPr lang="en-US" i="1" dirty="0" err="1" smtClean="0"/>
              <a:t>salam</a:t>
            </a:r>
            <a:r>
              <a:rPr lang="en-US" dirty="0" smtClean="0"/>
              <a:t>" (and peace be upon you).</a:t>
            </a:r>
          </a:p>
          <a:p>
            <a:pPr lvl="0"/>
            <a:r>
              <a:rPr lang="en-US" dirty="0" smtClean="0"/>
              <a:t>Saying "</a:t>
            </a:r>
            <a:r>
              <a:rPr lang="en-US" i="1" dirty="0" smtClean="0"/>
              <a:t>Alhamdulillah</a:t>
            </a:r>
            <a:r>
              <a:rPr lang="en-US" dirty="0" smtClean="0"/>
              <a:t>" (all gratitude is for only God) when sneezing and responding with "</a:t>
            </a:r>
            <a:r>
              <a:rPr lang="en-US" i="1" dirty="0" err="1" smtClean="0"/>
              <a:t>Yarhamukallah</a:t>
            </a:r>
            <a:r>
              <a:rPr lang="en-US" dirty="0" smtClean="0"/>
              <a:t>" (God have mercy on you).</a:t>
            </a:r>
          </a:p>
          <a:p>
            <a:pPr lvl="0"/>
            <a:r>
              <a:rPr lang="en-US" dirty="0" smtClean="0"/>
              <a:t>Saying the "</a:t>
            </a:r>
            <a:r>
              <a:rPr lang="en-US" i="1" dirty="0" err="1" smtClean="0"/>
              <a:t>Adhan</a:t>
            </a:r>
            <a:r>
              <a:rPr lang="en-US" dirty="0" smtClean="0"/>
              <a:t>" (prayer call) in the right ear of a newborn and the </a:t>
            </a:r>
            <a:r>
              <a:rPr lang="en-US" dirty="0" err="1" smtClean="0"/>
              <a:t>Iqama</a:t>
            </a:r>
            <a:r>
              <a:rPr lang="en-US" dirty="0" smtClean="0"/>
              <a:t> in its left.</a:t>
            </a:r>
          </a:p>
          <a:p>
            <a:pPr lvl="0"/>
            <a:r>
              <a:rPr lang="en-US" dirty="0" smtClean="0"/>
              <a:t>In the sphere of hygiene, it includes: </a:t>
            </a:r>
          </a:p>
          <a:p>
            <a:pPr lvl="1"/>
            <a:r>
              <a:rPr lang="en-US" sz="2800" dirty="0" smtClean="0"/>
              <a:t>Clipping the moustache</a:t>
            </a:r>
          </a:p>
          <a:p>
            <a:pPr lvl="1"/>
            <a:r>
              <a:rPr lang="en-US" sz="2800" dirty="0" smtClean="0"/>
              <a:t>Cutting nails</a:t>
            </a:r>
          </a:p>
          <a:p>
            <a:pPr lvl="1"/>
            <a:r>
              <a:rPr lang="en-US" sz="2800" dirty="0" smtClean="0"/>
              <a:t>Circumcising the male offspring</a:t>
            </a:r>
          </a:p>
          <a:p>
            <a:pPr lvl="1"/>
            <a:r>
              <a:rPr lang="en-US" sz="2800" dirty="0" smtClean="0"/>
              <a:t>Cleaning the nostrils, the mouth, and the teeth and</a:t>
            </a:r>
          </a:p>
          <a:p>
            <a:pPr lvl="1"/>
            <a:r>
              <a:rPr lang="en-US" sz="2800" dirty="0" smtClean="0"/>
              <a:t>Cleaning the body after urination and defecation</a:t>
            </a:r>
          </a:p>
          <a:p>
            <a:pPr lvl="0"/>
            <a:r>
              <a:rPr lang="en-US" dirty="0" smtClean="0"/>
              <a:t>Burial rituals include funeral prayer of bathed and enshrouded body in coffin cloth and burying it in a grave.</a:t>
            </a:r>
          </a:p>
          <a:p>
            <a:endParaRPr lang="en-US" sz="2000" b="1" i="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BASIC LAW OF ISLAMIC LAW AND JURISPRUDENCE</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Rituals</a:t>
            </a:r>
          </a:p>
          <a:p>
            <a:pPr>
              <a:buNone/>
            </a:pPr>
            <a:r>
              <a:rPr lang="en-US" sz="2000" b="1" dirty="0" smtClean="0"/>
              <a:t>There are two festivals that are considered </a:t>
            </a:r>
            <a:r>
              <a:rPr lang="en-US" sz="2000" b="1" dirty="0" err="1" smtClean="0"/>
              <a:t>Sunnah</a:t>
            </a:r>
            <a:r>
              <a:rPr lang="en-US" sz="2000" b="1" dirty="0" smtClean="0"/>
              <a:t>.</a:t>
            </a:r>
          </a:p>
          <a:p>
            <a:pPr marL="566928" lvl="0" indent="-457200">
              <a:buFont typeface="+mj-lt"/>
              <a:buAutoNum type="arabicPeriod"/>
            </a:pPr>
            <a:r>
              <a:rPr lang="en-US" sz="2000" dirty="0" err="1" smtClean="0"/>
              <a:t>Eid</a:t>
            </a:r>
            <a:r>
              <a:rPr lang="en-US" sz="2000" dirty="0" smtClean="0"/>
              <a:t> </a:t>
            </a:r>
            <a:r>
              <a:rPr lang="en-US" sz="2000" dirty="0" err="1" smtClean="0"/>
              <a:t>ul-Fitr</a:t>
            </a:r>
            <a:endParaRPr lang="en-US" sz="2000" dirty="0" smtClean="0"/>
          </a:p>
          <a:p>
            <a:pPr marL="566928" lvl="0" indent="-457200">
              <a:buFont typeface="+mj-lt"/>
              <a:buAutoNum type="arabicPeriod"/>
            </a:pPr>
            <a:r>
              <a:rPr lang="en-US" sz="2000" dirty="0" err="1" smtClean="0"/>
              <a:t>Eid</a:t>
            </a:r>
            <a:r>
              <a:rPr lang="en-US" sz="2000" dirty="0" smtClean="0"/>
              <a:t> al-</a:t>
            </a:r>
            <a:r>
              <a:rPr lang="en-US" sz="2000" dirty="0" err="1" smtClean="0"/>
              <a:t>Adha</a:t>
            </a:r>
            <a:endParaRPr lang="en-US" sz="2000" dirty="0" smtClean="0"/>
          </a:p>
          <a:p>
            <a:pPr marL="566928" lvl="0" indent="-457200">
              <a:buFont typeface="+mj-lt"/>
              <a:buAutoNum type="arabicPeriod"/>
            </a:pPr>
            <a:endParaRPr lang="en-US" sz="2000" dirty="0" smtClean="0"/>
          </a:p>
          <a:p>
            <a:pPr>
              <a:buNone/>
            </a:pPr>
            <a:r>
              <a:rPr lang="en-US" sz="2000" b="1" dirty="0" smtClean="0"/>
              <a:t>Rituals associated with these festivals:</a:t>
            </a:r>
          </a:p>
          <a:p>
            <a:pPr lvl="0"/>
            <a:r>
              <a:rPr lang="en-US" sz="2000" dirty="0" err="1" smtClean="0"/>
              <a:t>Sadaqah</a:t>
            </a:r>
            <a:r>
              <a:rPr lang="en-US" sz="2000" dirty="0" smtClean="0"/>
              <a:t> (charity) before </a:t>
            </a:r>
            <a:r>
              <a:rPr lang="en-US" sz="2000" dirty="0" err="1" smtClean="0"/>
              <a:t>Eid</a:t>
            </a:r>
            <a:r>
              <a:rPr lang="en-US" sz="2000" dirty="0" smtClean="0"/>
              <a:t> </a:t>
            </a:r>
            <a:r>
              <a:rPr lang="en-US" sz="2000" dirty="0" err="1" smtClean="0"/>
              <a:t>ul-Fitr</a:t>
            </a:r>
            <a:r>
              <a:rPr lang="en-US" sz="2000" dirty="0" smtClean="0"/>
              <a:t> prayer.</a:t>
            </a:r>
          </a:p>
          <a:p>
            <a:pPr lvl="0"/>
            <a:r>
              <a:rPr lang="en-US" sz="2000" dirty="0" smtClean="0"/>
              <a:t>The Prayer and the Sermon on </a:t>
            </a:r>
            <a:r>
              <a:rPr lang="en-US" sz="2000" dirty="0" err="1" smtClean="0"/>
              <a:t>Eid</a:t>
            </a:r>
            <a:r>
              <a:rPr lang="en-US" sz="2000" dirty="0" smtClean="0"/>
              <a:t> day.</a:t>
            </a:r>
          </a:p>
          <a:p>
            <a:pPr lvl="0"/>
            <a:r>
              <a:rPr lang="en-US" sz="2000" dirty="0" err="1" smtClean="0"/>
              <a:t>Takbirs</a:t>
            </a:r>
            <a:r>
              <a:rPr lang="en-US" sz="2000" dirty="0" smtClean="0"/>
              <a:t> (glorifying God) after every prayer in the days of </a:t>
            </a:r>
            <a:r>
              <a:rPr lang="en-US" sz="2000" i="1" dirty="0" err="1" smtClean="0"/>
              <a:t>Tashriq</a:t>
            </a:r>
            <a:r>
              <a:rPr lang="en-US" sz="2000" dirty="0" smtClean="0"/>
              <a:t>. (Normally these days are considered to be the ones in which pilgrims stay at Mina once they return from </a:t>
            </a:r>
            <a:r>
              <a:rPr lang="en-US" sz="2000" dirty="0" err="1" smtClean="0"/>
              <a:t>Muzdalifah</a:t>
            </a:r>
            <a:r>
              <a:rPr lang="en-US" sz="2000" dirty="0" smtClean="0"/>
              <a:t> </a:t>
            </a:r>
            <a:r>
              <a:rPr lang="en-US" sz="2000" i="1" dirty="0" smtClean="0"/>
              <a:t>i.e.</a:t>
            </a:r>
            <a:r>
              <a:rPr lang="en-US" sz="2000" dirty="0" smtClean="0"/>
              <a:t>, the 10th, 11th, 12th and 13th of </a:t>
            </a:r>
            <a:r>
              <a:rPr lang="en-US" sz="2000" dirty="0" err="1" smtClean="0"/>
              <a:t>Dhu</a:t>
            </a:r>
            <a:r>
              <a:rPr lang="en-US" sz="2000" dirty="0" smtClean="0"/>
              <a:t> al-</a:t>
            </a:r>
            <a:r>
              <a:rPr lang="en-US" sz="2000" dirty="0" err="1" smtClean="0"/>
              <a:t>Hijjah</a:t>
            </a:r>
            <a:r>
              <a:rPr lang="en-US" sz="2000" dirty="0" smtClean="0"/>
              <a:t>.)</a:t>
            </a:r>
          </a:p>
          <a:p>
            <a:pPr lvl="0"/>
            <a:r>
              <a:rPr lang="en-US" sz="2000" dirty="0" smtClean="0"/>
              <a:t>Sacrifice of unflawed, four legged grazing animal of appropriate age after the prayer of </a:t>
            </a:r>
            <a:r>
              <a:rPr lang="en-US" sz="2000" dirty="0" err="1" smtClean="0"/>
              <a:t>Eid</a:t>
            </a:r>
            <a:r>
              <a:rPr lang="en-US" sz="2000" dirty="0" smtClean="0"/>
              <a:t> al-</a:t>
            </a:r>
            <a:r>
              <a:rPr lang="en-US" sz="2000" dirty="0" err="1" smtClean="0"/>
              <a:t>Adha</a:t>
            </a:r>
            <a:r>
              <a:rPr lang="en-US" sz="2000" dirty="0" smtClean="0"/>
              <a:t> in the days of </a:t>
            </a:r>
            <a:r>
              <a:rPr lang="en-US" sz="2000" i="1" dirty="0" err="1" smtClean="0"/>
              <a:t>Tashriq</a:t>
            </a:r>
            <a:r>
              <a:rPr lang="en-US" sz="2000" dirty="0" smtClean="0"/>
              <a:t>.</a:t>
            </a:r>
          </a:p>
          <a:p>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BASIC LAW OF ISLAMIC LAW AND JURISPRUDENCE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Dress codes</a:t>
            </a:r>
          </a:p>
          <a:p>
            <a:r>
              <a:rPr lang="en-US" sz="2000" dirty="0" smtClean="0"/>
              <a:t>The rule for men has been ordained before the women: “say to the believing men to lower their gaze and preserve their modesty, it will make for greater purity for them and Allah is well aware of all that they do.”</a:t>
            </a:r>
            <a:r>
              <a:rPr lang="en-US" sz="2000" baseline="30000" dirty="0" smtClean="0"/>
              <a:t>[Quran 24:30]</a:t>
            </a:r>
            <a:r>
              <a:rPr lang="en-US" sz="2000" dirty="0" smtClean="0"/>
              <a:t> </a:t>
            </a:r>
          </a:p>
          <a:p>
            <a:endParaRPr lang="en-US" sz="2000" dirty="0" smtClean="0"/>
          </a:p>
          <a:p>
            <a:r>
              <a:rPr lang="en-US" sz="2000" dirty="0" smtClean="0"/>
              <a:t>The text continues, “And say to the believing women that they cast down their looks and guard their private parts and do not display their ornaments except what appears thereof, and let them wear their </a:t>
            </a:r>
            <a:r>
              <a:rPr lang="en-US" sz="2000" i="1" dirty="0" err="1" smtClean="0"/>
              <a:t>khumūr</a:t>
            </a:r>
            <a:r>
              <a:rPr lang="en-US" sz="2000" dirty="0" smtClean="0"/>
              <a:t> over their bosoms, and not display their ornaments except to their husbands...”</a:t>
            </a:r>
            <a:r>
              <a:rPr lang="en-US" sz="2000" baseline="30000" dirty="0" smtClean="0"/>
              <a:t>[24:31]</a:t>
            </a:r>
            <a:r>
              <a:rPr lang="en-US" sz="2000" dirty="0" smtClean="0"/>
              <a:t> </a:t>
            </a:r>
          </a:p>
          <a:p>
            <a:r>
              <a:rPr lang="en-US" sz="2000" dirty="0" smtClean="0"/>
              <a:t>Men have a more relaxed dress code: the body must be covered from knee to waist. </a:t>
            </a:r>
          </a:p>
          <a:p>
            <a:r>
              <a:rPr lang="en-US" sz="2000" dirty="0" smtClean="0"/>
              <a:t>women are required to cover all of their bodies except hands and face. </a:t>
            </a:r>
          </a:p>
          <a:p>
            <a:r>
              <a:rPr lang="en-US" sz="2000" dirty="0" smtClean="0"/>
              <a:t>headscarf, or </a:t>
            </a:r>
            <a:r>
              <a:rPr lang="en-US" sz="2000" dirty="0" err="1" smtClean="0"/>
              <a:t>hijab</a:t>
            </a:r>
            <a:endParaRPr lang="en-US" sz="2000" i="1"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SOURCE OF ISLAMIC LAW AND JURIPRUDENCE</a:t>
            </a:r>
            <a:r>
              <a:rPr lang="en-US" i="1" dirty="0" smtClean="0"/>
              <a:t/>
            </a:r>
            <a:br>
              <a:rPr lang="en-US" i="1"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SOURCE OF ISLAMIC LAW AND JURIPRUDENCE</a:t>
            </a:r>
            <a:endParaRPr lang="en-US" dirty="0"/>
          </a:p>
        </p:txBody>
      </p:sp>
      <p:sp>
        <p:nvSpPr>
          <p:cNvPr id="5" name="Content Placeholder 4"/>
          <p:cNvSpPr>
            <a:spLocks noGrp="1"/>
          </p:cNvSpPr>
          <p:nvPr>
            <p:ph idx="1"/>
          </p:nvPr>
        </p:nvSpPr>
        <p:spPr/>
        <p:txBody>
          <a:bodyPr/>
          <a:lstStyle/>
          <a:p>
            <a:endParaRPr lang="en-US" dirty="0" smtClean="0"/>
          </a:p>
          <a:p>
            <a:endParaRPr lang="en-US" dirty="0" smtClean="0"/>
          </a:p>
          <a:p>
            <a:r>
              <a:rPr lang="en-US" dirty="0" smtClean="0"/>
              <a:t>QURAN</a:t>
            </a:r>
          </a:p>
          <a:p>
            <a:r>
              <a:rPr lang="en-US" dirty="0" smtClean="0"/>
              <a:t>SUNNAH</a:t>
            </a:r>
          </a:p>
          <a:p>
            <a:r>
              <a:rPr lang="en-US" dirty="0" smtClean="0"/>
              <a:t>SECONDARY SOURCES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SOURCE OF ISLAMIC LAW AND JURIPRUDENCE</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QURAN</a:t>
            </a:r>
          </a:p>
          <a:p>
            <a:pPr>
              <a:buNone/>
            </a:pPr>
            <a:endParaRPr lang="en-US" sz="2000" dirty="0" smtClean="0"/>
          </a:p>
          <a:p>
            <a:pPr>
              <a:buNone/>
            </a:pPr>
            <a:endParaRPr lang="en-US" sz="2000" dirty="0" smtClean="0"/>
          </a:p>
          <a:p>
            <a:r>
              <a:rPr lang="en-US" sz="2000" dirty="0" smtClean="0"/>
              <a:t>The Qur'an is the first and most important source of Islamic law.</a:t>
            </a:r>
          </a:p>
          <a:p>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SOURCE OF ISLAMIC LAW AND JURIPRUDENCE</a:t>
            </a:r>
            <a:endParaRPr lang="en-US" dirty="0"/>
          </a:p>
        </p:txBody>
      </p:sp>
      <p:sp>
        <p:nvSpPr>
          <p:cNvPr id="3" name="Content Placeholder 2"/>
          <p:cNvSpPr>
            <a:spLocks noGrp="1"/>
          </p:cNvSpPr>
          <p:nvPr>
            <p:ph idx="1"/>
          </p:nvPr>
        </p:nvSpPr>
        <p:spPr/>
        <p:txBody>
          <a:bodyPr/>
          <a:lstStyle/>
          <a:p>
            <a:pPr>
              <a:buNone/>
            </a:pPr>
            <a:r>
              <a:rPr lang="en-US" dirty="0" err="1" smtClean="0"/>
              <a:t>Sunnah</a:t>
            </a:r>
            <a:endParaRPr lang="en-US" dirty="0" smtClean="0"/>
          </a:p>
          <a:p>
            <a:endParaRPr lang="en-US" sz="2000" dirty="0" smtClean="0"/>
          </a:p>
          <a:p>
            <a:r>
              <a:rPr lang="en-US" sz="2000" dirty="0" smtClean="0"/>
              <a:t>The </a:t>
            </a:r>
            <a:r>
              <a:rPr lang="en-US" sz="2000" dirty="0" err="1" smtClean="0"/>
              <a:t>Sunnah</a:t>
            </a:r>
            <a:r>
              <a:rPr lang="en-US" sz="2000" dirty="0" smtClean="0"/>
              <a:t> is the next important source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ISLAMIC JURISPRUDENCE</a:t>
            </a:r>
            <a:br>
              <a:rPr lang="en-US" dirty="0" smtClean="0"/>
            </a:br>
            <a:endParaRPr lang="en-US" dirty="0"/>
          </a:p>
        </p:txBody>
      </p:sp>
      <p:sp>
        <p:nvSpPr>
          <p:cNvPr id="2" name="Content Placeholder 1"/>
          <p:cNvSpPr>
            <a:spLocks noGrp="1"/>
          </p:cNvSpPr>
          <p:nvPr>
            <p:ph idx="1"/>
          </p:nvPr>
        </p:nvSpPr>
        <p:spPr/>
        <p:txBody>
          <a:bodyPr/>
          <a:lstStyle/>
          <a:p>
            <a:r>
              <a:rPr lang="en-US" b="1" i="1" dirty="0" err="1" smtClean="0"/>
              <a:t>Fiqh</a:t>
            </a:r>
            <a:r>
              <a:rPr lang="en-US" dirty="0" smtClean="0"/>
              <a:t> (Arabic: </a:t>
            </a:r>
            <a:r>
              <a:rPr lang="ar-SA" dirty="0" smtClean="0"/>
              <a:t>فقه‎ </a:t>
            </a:r>
            <a:r>
              <a:rPr lang="en-US" dirty="0" smtClean="0"/>
              <a:t>[</a:t>
            </a:r>
            <a:r>
              <a:rPr lang="en-US" dirty="0" err="1" smtClean="0"/>
              <a:t>fiqh</a:t>
            </a:r>
            <a:r>
              <a:rPr lang="en-US" dirty="0" smtClean="0"/>
              <a:t>]) is Islamic jurisprudence. </a:t>
            </a:r>
          </a:p>
          <a:p>
            <a:r>
              <a:rPr lang="en-US" i="1" dirty="0" err="1" smtClean="0"/>
              <a:t>Fiqh</a:t>
            </a:r>
            <a:r>
              <a:rPr lang="en-US" dirty="0" smtClean="0"/>
              <a:t> is an expansion of the code of conduct (</a:t>
            </a:r>
            <a:r>
              <a:rPr lang="en-US" i="1" dirty="0" err="1" smtClean="0"/>
              <a:t>Sharia</a:t>
            </a:r>
            <a:r>
              <a:rPr lang="en-US" dirty="0" smtClean="0"/>
              <a:t>) expounded in the Quran, often supplemented by tradition (</a:t>
            </a:r>
            <a:r>
              <a:rPr lang="en-US" i="1" dirty="0" err="1" smtClean="0"/>
              <a:t>Sunnah</a:t>
            </a:r>
            <a:r>
              <a:rPr lang="en-US" dirty="0" smtClean="0"/>
              <a:t>) and implemented by the rulings and interpretations of Islamic jurists.</a:t>
            </a:r>
            <a:r>
              <a:rPr lang="en-US" i="1" dirty="0" smtClean="0"/>
              <a:t> </a:t>
            </a:r>
          </a:p>
          <a:p>
            <a:r>
              <a:rPr lang="en-US" i="1" dirty="0" err="1" smtClean="0"/>
              <a:t>Fiqh</a:t>
            </a:r>
            <a:r>
              <a:rPr lang="en-US" dirty="0" smtClean="0"/>
              <a:t> deals with the observance of rituals, morals and social legislation in Islam.</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ISLAMIC LAW</a:t>
            </a:r>
            <a:br>
              <a:rPr lang="en-US" dirty="0" smtClean="0"/>
            </a:br>
            <a:endParaRPr lang="en-US" dirty="0"/>
          </a:p>
        </p:txBody>
      </p:sp>
      <p:sp>
        <p:nvSpPr>
          <p:cNvPr id="2" name="Content Placeholder 1"/>
          <p:cNvSpPr>
            <a:spLocks noGrp="1"/>
          </p:cNvSpPr>
          <p:nvPr>
            <p:ph idx="1"/>
          </p:nvPr>
        </p:nvSpPr>
        <p:spPr/>
        <p:txBody>
          <a:bodyPr>
            <a:normAutofit lnSpcReduction="10000"/>
          </a:bodyPr>
          <a:lstStyle/>
          <a:p>
            <a:r>
              <a:rPr lang="en-US" b="1" dirty="0" err="1" smtClean="0"/>
              <a:t>Sharia</a:t>
            </a:r>
            <a:r>
              <a:rPr lang="en-US" dirty="0" smtClean="0"/>
              <a:t> (Arabic: </a:t>
            </a:r>
            <a:r>
              <a:rPr lang="ar-SA" dirty="0" smtClean="0"/>
              <a:t>شريعة‎</a:t>
            </a:r>
            <a:r>
              <a:rPr lang="en-US" dirty="0" smtClean="0"/>
              <a:t>  also </a:t>
            </a:r>
            <a:r>
              <a:rPr lang="ar-SA" dirty="0" smtClean="0"/>
              <a:t>قانون إسلامي </a:t>
            </a:r>
            <a:r>
              <a:rPr lang="en-US" dirty="0" smtClean="0"/>
              <a:t>) is the moral code and religious law of Islam. </a:t>
            </a:r>
          </a:p>
          <a:p>
            <a:r>
              <a:rPr lang="en-US" dirty="0" err="1" smtClean="0"/>
              <a:t>Sharia</a:t>
            </a:r>
            <a:r>
              <a:rPr lang="en-US" dirty="0" smtClean="0"/>
              <a:t> deals with many topics addressed by secular law, including crime, politics, and economics, as well as personal matters such as hygiene, diet, prayer, and fasting.</a:t>
            </a:r>
          </a:p>
          <a:p>
            <a:r>
              <a:rPr lang="en-US" dirty="0" smtClean="0"/>
              <a:t>Islamic religious law that governs not only religious rituals, but aspects of day-to-day life in Islam. </a:t>
            </a:r>
            <a:r>
              <a:rPr lang="en-US" dirty="0" err="1" smtClean="0"/>
              <a:t>Sharia</a:t>
            </a:r>
            <a:r>
              <a:rPr lang="en-US" dirty="0" smtClean="0"/>
              <a:t>, literally translated, means "the way."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t>
            </a:r>
            <a:r>
              <a:rPr lang="en-US" dirty="0" err="1" smtClean="0"/>
              <a:t>islamic</a:t>
            </a:r>
            <a:r>
              <a:rPr lang="en-US" dirty="0" smtClean="0"/>
              <a:t> law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Hygiene and purification</a:t>
            </a:r>
          </a:p>
          <a:p>
            <a:r>
              <a:rPr lang="en-US" dirty="0" smtClean="0"/>
              <a:t>Prayer</a:t>
            </a:r>
          </a:p>
          <a:p>
            <a:r>
              <a:rPr lang="en-US" dirty="0" smtClean="0"/>
              <a:t>Funeral prayer</a:t>
            </a:r>
          </a:p>
          <a:p>
            <a:r>
              <a:rPr lang="en-US" dirty="0" smtClean="0"/>
              <a:t>Taxes</a:t>
            </a:r>
          </a:p>
          <a:p>
            <a:r>
              <a:rPr lang="en-US" dirty="0" smtClean="0"/>
              <a:t>Fasting</a:t>
            </a:r>
          </a:p>
          <a:p>
            <a:r>
              <a:rPr lang="en-US" dirty="0" smtClean="0"/>
              <a:t>Pilgrimage</a:t>
            </a:r>
          </a:p>
          <a:p>
            <a:r>
              <a:rPr lang="en-US" dirty="0" smtClean="0"/>
              <a:t>Trade</a:t>
            </a:r>
          </a:p>
          <a:p>
            <a:r>
              <a:rPr lang="en-US" dirty="0" smtClean="0"/>
              <a:t>Inheritance</a:t>
            </a:r>
          </a:p>
          <a:p>
            <a:r>
              <a:rPr lang="en-US" dirty="0" smtClean="0"/>
              <a:t>Marriage</a:t>
            </a:r>
          </a:p>
          <a:p>
            <a:r>
              <a:rPr lang="en-US" dirty="0" smtClean="0"/>
              <a:t>Divorce</a:t>
            </a:r>
          </a:p>
          <a:p>
            <a:r>
              <a:rPr lang="en-US" dirty="0" smtClean="0"/>
              <a:t>Justice </a:t>
            </a:r>
            <a:r>
              <a:rPr lang="en-US" i="1" dirty="0" smtClean="0"/>
              <a:t>Family relations</a:t>
            </a:r>
            <a:endParaRPr lang="en-US" dirty="0" smtClean="0"/>
          </a:p>
          <a:p>
            <a:r>
              <a:rPr lang="en-US" i="1" dirty="0" smtClean="0"/>
              <a:t>Crime and punishment</a:t>
            </a:r>
            <a:endParaRPr lang="en-US" dirty="0" smtClean="0"/>
          </a:p>
          <a:p>
            <a:r>
              <a:rPr lang="en-US" i="1" dirty="0" smtClean="0"/>
              <a:t>Inheritance and disposal of property</a:t>
            </a:r>
            <a:endParaRPr lang="en-US" dirty="0" smtClean="0"/>
          </a:p>
          <a:p>
            <a:r>
              <a:rPr lang="en-US" i="1" dirty="0" smtClean="0"/>
              <a:t>The economic system</a:t>
            </a:r>
            <a:endParaRPr lang="en-US" dirty="0" smtClean="0"/>
          </a:p>
          <a:p>
            <a:r>
              <a:rPr lang="en-US" i="1" dirty="0" smtClean="0"/>
              <a:t>External and other relations</a:t>
            </a:r>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HISTORY AND IMPORTANT OF ISLAMIC LAW AND JURISPRUDENCE</a:t>
            </a:r>
            <a:br>
              <a:rPr lang="en-US" i="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origin of </a:t>
            </a:r>
            <a:r>
              <a:rPr lang="en-US" dirty="0" err="1" smtClean="0"/>
              <a:t>sharia</a:t>
            </a:r>
            <a:r>
              <a:rPr lang="en-US" dirty="0" smtClean="0"/>
              <a:t> is the Qur'an, believed by Muslims to be the word of God, and traditions gathered from the life of the Islamic Prophet </a:t>
            </a:r>
            <a:r>
              <a:rPr lang="en-US" dirty="0" smtClean="0">
                <a:hlinkClick r:id="rId2" tooltip="Muhammad"/>
              </a:rPr>
              <a:t>Muhammad</a:t>
            </a:r>
            <a:r>
              <a:rPr lang="en-US" dirty="0" smtClean="0"/>
              <a:t> (born ca. 570 CE in </a:t>
            </a:r>
            <a:r>
              <a:rPr lang="en-US" dirty="0" smtClean="0">
                <a:hlinkClick r:id="rId3" tooltip="Mecca"/>
              </a:rPr>
              <a:t>Mecca</a:t>
            </a:r>
            <a:r>
              <a:rPr lang="en-US" dirty="0" smtClean="0"/>
              <a:t>)</a:t>
            </a:r>
          </a:p>
          <a:p>
            <a:r>
              <a:rPr lang="en-US" dirty="0" smtClean="0">
                <a:hlinkClick r:id="rId4" tooltip="Caliph"/>
              </a:rPr>
              <a:t>caliphs</a:t>
            </a:r>
            <a:r>
              <a:rPr lang="en-US" dirty="0" smtClean="0"/>
              <a:t> </a:t>
            </a:r>
            <a:r>
              <a:rPr lang="en-US" dirty="0" smtClean="0">
                <a:hlinkClick r:id="rId5" tooltip="Abu Bakr"/>
              </a:rPr>
              <a:t>Abu </a:t>
            </a:r>
            <a:r>
              <a:rPr lang="en-US" dirty="0" err="1" smtClean="0">
                <a:hlinkClick r:id="rId5" tooltip="Abu Bakr"/>
              </a:rPr>
              <a:t>Bakr</a:t>
            </a:r>
            <a:r>
              <a:rPr lang="en-US" dirty="0" smtClean="0"/>
              <a:t> (632–34) </a:t>
            </a:r>
          </a:p>
          <a:p>
            <a:r>
              <a:rPr lang="en-US" dirty="0" err="1" smtClean="0">
                <a:hlinkClick r:id="rId6" tooltip="Umar"/>
              </a:rPr>
              <a:t>HazratUmar</a:t>
            </a:r>
            <a:r>
              <a:rPr lang="en-US" dirty="0" smtClean="0"/>
              <a:t> (634–44)</a:t>
            </a:r>
          </a:p>
          <a:p>
            <a:r>
              <a:rPr lang="en-US" dirty="0" err="1" smtClean="0"/>
              <a:t>Hazrat</a:t>
            </a:r>
            <a:r>
              <a:rPr lang="en-US" dirty="0" smtClean="0"/>
              <a:t> Ali  656 CE to 661 CE</a:t>
            </a:r>
          </a:p>
          <a:p>
            <a:r>
              <a:rPr lang="en-US" dirty="0" smtClean="0">
                <a:hlinkClick r:id="rId7" tooltip="Abu Sufyan ibn Harb"/>
              </a:rPr>
              <a:t>Abu </a:t>
            </a:r>
            <a:r>
              <a:rPr lang="en-US" dirty="0" err="1" smtClean="0">
                <a:hlinkClick r:id="rId7" tooltip="Abu Sufyan ibn Harb"/>
              </a:rPr>
              <a:t>Sufyan</a:t>
            </a:r>
            <a:r>
              <a:rPr lang="en-US" dirty="0" smtClean="0">
                <a:hlinkClick r:id="rId7" tooltip="Abu Sufyan ibn Harb"/>
              </a:rPr>
              <a:t> </a:t>
            </a:r>
            <a:r>
              <a:rPr lang="en-US" dirty="0" err="1" smtClean="0">
                <a:hlinkClick r:id="rId7" tooltip="Abu Sufyan ibn Harb"/>
              </a:rPr>
              <a:t>ibn</a:t>
            </a:r>
            <a:r>
              <a:rPr lang="en-US" dirty="0" smtClean="0">
                <a:hlinkClick r:id="rId7" tooltip="Abu Sufyan ibn Harb"/>
              </a:rPr>
              <a:t> </a:t>
            </a:r>
            <a:r>
              <a:rPr lang="en-US" dirty="0" err="1" smtClean="0">
                <a:hlinkClick r:id="rId7" tooltip="Abu Sufyan ibn Harb"/>
              </a:rPr>
              <a:t>Harb</a:t>
            </a:r>
            <a:r>
              <a:rPr lang="en-US" dirty="0" smtClean="0"/>
              <a:t>, ca. 662 CE</a:t>
            </a:r>
          </a:p>
          <a:p>
            <a:r>
              <a:rPr lang="en-US" dirty="0" smtClean="0"/>
              <a:t>early Muslim jurist </a:t>
            </a:r>
            <a:r>
              <a:rPr lang="en-US" dirty="0" smtClean="0">
                <a:hlinkClick r:id="rId8" tooltip="Muhammad ibn Idris ash-Shafi'i"/>
              </a:rPr>
              <a:t>Muhammad </a:t>
            </a:r>
            <a:r>
              <a:rPr lang="en-US" dirty="0" err="1" smtClean="0">
                <a:hlinkClick r:id="rId8" tooltip="Muhammad ibn Idris ash-Shafi'i"/>
              </a:rPr>
              <a:t>ibn</a:t>
            </a:r>
            <a:r>
              <a:rPr lang="en-US" dirty="0" smtClean="0">
                <a:hlinkClick r:id="rId8" tooltip="Muhammad ibn Idris ash-Shafi'i"/>
              </a:rPr>
              <a:t> </a:t>
            </a:r>
            <a:r>
              <a:rPr lang="en-US" dirty="0" err="1" smtClean="0">
                <a:hlinkClick r:id="rId8" tooltip="Muhammad ibn Idris ash-Shafi'i"/>
              </a:rPr>
              <a:t>Idris</a:t>
            </a:r>
            <a:r>
              <a:rPr lang="en-US" dirty="0" smtClean="0">
                <a:hlinkClick r:id="rId8" tooltip="Muhammad ibn Idris ash-Shafi'i"/>
              </a:rPr>
              <a:t> ash-</a:t>
            </a:r>
            <a:r>
              <a:rPr lang="en-US" dirty="0" err="1" smtClean="0">
                <a:hlinkClick r:id="rId8" tooltip="Muhammad ibn Idris ash-Shafi'i"/>
              </a:rPr>
              <a:t>Shafi'i</a:t>
            </a:r>
            <a:r>
              <a:rPr lang="en-US" dirty="0" smtClean="0"/>
              <a:t> (767–820)</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BASIC LAW OF ISLAMIC LAW AND JURISPRUDENCE</a:t>
            </a:r>
            <a:br>
              <a:rPr lang="en-US" i="1" dirty="0" smtClean="0"/>
            </a:br>
            <a:endParaRPr lang="en-US" dirty="0"/>
          </a:p>
        </p:txBody>
      </p:sp>
      <p:sp>
        <p:nvSpPr>
          <p:cNvPr id="3" name="Content Placeholder 2"/>
          <p:cNvSpPr>
            <a:spLocks noGrp="1"/>
          </p:cNvSpPr>
          <p:nvPr>
            <p:ph idx="1"/>
          </p:nvPr>
        </p:nvSpPr>
        <p:spPr/>
        <p:txBody>
          <a:bodyPr>
            <a:normAutofit/>
          </a:bodyPr>
          <a:lstStyle/>
          <a:p>
            <a:pPr>
              <a:buNone/>
            </a:pPr>
            <a:r>
              <a:rPr lang="en-US" b="1" dirty="0" smtClean="0"/>
              <a:t>Hygiene and purification</a:t>
            </a:r>
          </a:p>
          <a:p>
            <a:r>
              <a:rPr lang="en-US" sz="2000" dirty="0" smtClean="0"/>
              <a:t>In Islam, purification has a spiritual dimension and a physical one</a:t>
            </a:r>
          </a:p>
          <a:p>
            <a:r>
              <a:rPr lang="en-US" sz="2000" dirty="0" smtClean="0"/>
              <a:t>impure animals</a:t>
            </a:r>
          </a:p>
          <a:p>
            <a:r>
              <a:rPr lang="en-US" sz="2000" dirty="0" smtClean="0"/>
              <a:t>Muslims use water for purification</a:t>
            </a:r>
          </a:p>
          <a:p>
            <a:r>
              <a:rPr lang="en-US" sz="2000" dirty="0" err="1" smtClean="0">
                <a:hlinkClick r:id="rId2" tooltip="Wudhu"/>
              </a:rPr>
              <a:t>wudhu</a:t>
            </a:r>
            <a:r>
              <a:rPr lang="en-US" sz="2000" dirty="0" smtClean="0"/>
              <a:t> or </a:t>
            </a:r>
            <a:r>
              <a:rPr lang="en-US" sz="2000" dirty="0" err="1" smtClean="0">
                <a:hlinkClick r:id="rId3" tooltip="Ghusl"/>
              </a:rPr>
              <a:t>ghusl</a:t>
            </a:r>
            <a:endParaRPr lang="en-US" sz="2000" dirty="0" smtClean="0"/>
          </a:p>
          <a:p>
            <a:r>
              <a:rPr lang="en-US" sz="2000" dirty="0" smtClean="0"/>
              <a:t>Muslims' cleaning of dishes, clothing and homes</a:t>
            </a:r>
            <a:endParaRPr lang="en-US" sz="2000" b="1" dirty="0" smtClean="0"/>
          </a:p>
          <a:p>
            <a:pPr>
              <a:buNone/>
            </a:pPr>
            <a:endParaRPr lang="en-US" b="1" i="1" dirty="0" smtClean="0"/>
          </a:p>
          <a:p>
            <a:endParaRPr lang="en-US" dirty="0"/>
          </a:p>
        </p:txBody>
      </p:sp>
      <p:pic>
        <p:nvPicPr>
          <p:cNvPr id="4" name="Picture 3" descr="images.jpeg"/>
          <p:cNvPicPr>
            <a:picLocks noChangeAspect="1"/>
          </p:cNvPicPr>
          <p:nvPr/>
        </p:nvPicPr>
        <p:blipFill>
          <a:blip r:embed="rId4"/>
          <a:stretch>
            <a:fillRect/>
          </a:stretch>
        </p:blipFill>
        <p:spPr>
          <a:xfrm>
            <a:off x="5919355" y="4514417"/>
            <a:ext cx="2514600" cy="1819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BASIC LAW OF ISLAMIC LAW AND JURISPRUDENCE</a:t>
            </a:r>
            <a:endParaRPr lang="en-US" dirty="0"/>
          </a:p>
        </p:txBody>
      </p:sp>
      <p:sp>
        <p:nvSpPr>
          <p:cNvPr id="3" name="Content Placeholder 2"/>
          <p:cNvSpPr>
            <a:spLocks noGrp="1"/>
          </p:cNvSpPr>
          <p:nvPr>
            <p:ph idx="1"/>
          </p:nvPr>
        </p:nvSpPr>
        <p:spPr/>
        <p:txBody>
          <a:bodyPr/>
          <a:lstStyle/>
          <a:p>
            <a:pPr>
              <a:buNone/>
            </a:pPr>
            <a:r>
              <a:rPr lang="en-US" b="1" dirty="0" smtClean="0"/>
              <a:t>Economic laws</a:t>
            </a:r>
          </a:p>
          <a:p>
            <a:r>
              <a:rPr lang="en-US" sz="2000" dirty="0" smtClean="0"/>
              <a:t>must pay an annual </a:t>
            </a:r>
            <a:r>
              <a:rPr lang="en-US" sz="2000" dirty="0" smtClean="0">
                <a:hlinkClick r:id="rId2" tooltip="Alms"/>
              </a:rPr>
              <a:t>alms</a:t>
            </a:r>
            <a:r>
              <a:rPr lang="en-US" sz="2000" dirty="0" smtClean="0"/>
              <a:t>, known as </a:t>
            </a:r>
            <a:r>
              <a:rPr lang="en-US" sz="2000" i="1" dirty="0" err="1" smtClean="0">
                <a:hlinkClick r:id="rId3" tooltip="Zakat"/>
              </a:rPr>
              <a:t>zakat</a:t>
            </a:r>
            <a:r>
              <a:rPr lang="en-US" sz="2000" dirty="0" smtClean="0"/>
              <a:t>.</a:t>
            </a:r>
          </a:p>
          <a:p>
            <a:r>
              <a:rPr lang="en-US" sz="2000" dirty="0" smtClean="0"/>
              <a:t>Islamic law recognizes private and community property</a:t>
            </a:r>
          </a:p>
          <a:p>
            <a:r>
              <a:rPr lang="en-US" sz="2000" dirty="0" smtClean="0"/>
              <a:t>interest on loans is prohibited</a:t>
            </a:r>
          </a:p>
          <a:p>
            <a:r>
              <a:rPr lang="en-US" sz="2000" dirty="0" smtClean="0"/>
              <a:t>division of property</a:t>
            </a:r>
          </a:p>
          <a:p>
            <a:pPr>
              <a:buNone/>
            </a:pPr>
            <a:r>
              <a:rPr lang="en-US" sz="2000" b="1" dirty="0" smtClean="0"/>
              <a:t>Theological obligations</a:t>
            </a:r>
          </a:p>
          <a:p>
            <a:r>
              <a:rPr lang="en-US" sz="2000" dirty="0" smtClean="0"/>
              <a:t>must attempt a visit to the Holy Places of Islam located in Mecca</a:t>
            </a:r>
          </a:p>
          <a:p>
            <a:r>
              <a:rPr lang="en-US" sz="2000" dirty="0" smtClean="0"/>
              <a:t>pilgrimage, known as the Hajj</a:t>
            </a:r>
          </a:p>
          <a:p>
            <a:r>
              <a:rPr lang="en-US" sz="2000" dirty="0" smtClean="0"/>
              <a:t>to pray five times each day</a:t>
            </a:r>
          </a:p>
          <a:p>
            <a:endParaRPr lang="en-US" sz="2000" dirty="0" smtClean="0"/>
          </a:p>
          <a:p>
            <a:pPr>
              <a:buNone/>
            </a:pPr>
            <a:endParaRPr lang="en-US" sz="2000" dirty="0" smtClean="0"/>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Theological obligations</a:t>
            </a:r>
            <a:br>
              <a:rPr lang="en-US" b="1" dirty="0" smtClean="0"/>
            </a:br>
            <a:endParaRPr lang="en-US" dirty="0"/>
          </a:p>
        </p:txBody>
      </p:sp>
      <p:pic>
        <p:nvPicPr>
          <p:cNvPr id="4" name="Content Placeholder 3" descr="images.jpeg"/>
          <p:cNvPicPr>
            <a:picLocks noGrp="1" noChangeAspect="1"/>
          </p:cNvPicPr>
          <p:nvPr>
            <p:ph idx="1"/>
          </p:nvPr>
        </p:nvPicPr>
        <p:blipFill>
          <a:blip r:embed="rId2"/>
          <a:stretch>
            <a:fillRect/>
          </a:stretch>
        </p:blipFill>
        <p:spPr>
          <a:xfrm>
            <a:off x="214313" y="2257424"/>
            <a:ext cx="8929687" cy="43862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BASIC LAW OF ISLAMIC LAW AND JURISPRUDENCE</a:t>
            </a:r>
            <a:endParaRPr lang="en-US" dirty="0"/>
          </a:p>
        </p:txBody>
      </p:sp>
      <p:sp>
        <p:nvSpPr>
          <p:cNvPr id="3" name="Content Placeholder 2"/>
          <p:cNvSpPr>
            <a:spLocks noGrp="1"/>
          </p:cNvSpPr>
          <p:nvPr>
            <p:ph idx="1"/>
          </p:nvPr>
        </p:nvSpPr>
        <p:spPr/>
        <p:txBody>
          <a:bodyPr/>
          <a:lstStyle/>
          <a:p>
            <a:pPr>
              <a:buNone/>
            </a:pPr>
            <a:r>
              <a:rPr lang="en-US" b="1" dirty="0" smtClean="0"/>
              <a:t>Dietary laws</a:t>
            </a:r>
          </a:p>
          <a:p>
            <a:r>
              <a:rPr lang="en-US" sz="2000" dirty="0" smtClean="0"/>
              <a:t>month of Ramadan</a:t>
            </a:r>
          </a:p>
          <a:p>
            <a:r>
              <a:rPr lang="en-US" sz="2000" dirty="0" smtClean="0"/>
              <a:t>pure foods and drinks. </a:t>
            </a:r>
          </a:p>
          <a:p>
            <a:pPr lvl="0"/>
            <a:r>
              <a:rPr lang="en-US" sz="2000" dirty="0" smtClean="0"/>
              <a:t>Swine, blood, the meat of already dead animals and animals slaughtered in the name of someone other than God.</a:t>
            </a:r>
          </a:p>
          <a:p>
            <a:r>
              <a:rPr lang="en-US" sz="2000" dirty="0" smtClean="0"/>
              <a:t>Slaughtering an animal in any other way except the prescribed manner of </a:t>
            </a:r>
            <a:r>
              <a:rPr lang="en-US" sz="2000" i="1" dirty="0" err="1" smtClean="0"/>
              <a:t>tazkiyah</a:t>
            </a:r>
            <a:r>
              <a:rPr lang="en-US" sz="2000" dirty="0" smtClean="0"/>
              <a:t> (cleansing) by taking God's name,</a:t>
            </a:r>
          </a:p>
          <a:p>
            <a:pPr lvl="0"/>
            <a:r>
              <a:rPr lang="en-US" sz="2000" dirty="0" smtClean="0"/>
              <a:t>Intoxicants</a:t>
            </a:r>
          </a:p>
          <a:p>
            <a:endParaRPr lang="en-US" sz="2000" b="1" dirty="0" smtClean="0"/>
          </a:p>
          <a:p>
            <a:endParaRPr lang="en-US" sz="2000" b="1" dirty="0" smtClean="0"/>
          </a:p>
          <a:p>
            <a:endParaRPr lang="en-US" dirty="0"/>
          </a:p>
        </p:txBody>
      </p:sp>
      <p:pic>
        <p:nvPicPr>
          <p:cNvPr id="4" name="Picture 3" descr="images.jpeg"/>
          <p:cNvPicPr>
            <a:picLocks noChangeAspect="1"/>
          </p:cNvPicPr>
          <p:nvPr/>
        </p:nvPicPr>
        <p:blipFill>
          <a:blip r:embed="rId2"/>
          <a:stretch>
            <a:fillRect/>
          </a:stretch>
        </p:blipFill>
        <p:spPr>
          <a:xfrm>
            <a:off x="3028951" y="4748212"/>
            <a:ext cx="6115050" cy="210978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115</TotalTime>
  <Words>1083</Words>
  <Application>Microsoft Office PowerPoint</Application>
  <PresentationFormat>On-screen Show (4:3)</PresentationFormat>
  <Paragraphs>137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vt:lpstr>
      <vt:lpstr>Slide 1</vt:lpstr>
      <vt:lpstr>ISLAMIC JURISPRUDENCE </vt:lpstr>
      <vt:lpstr>ISLAMIC LAW </vt:lpstr>
      <vt:lpstr>In islamic law</vt:lpstr>
      <vt:lpstr>HISTORY AND IMPORTANT OF ISLAMIC LAW AND JURISPRUDENCE </vt:lpstr>
      <vt:lpstr>BASIC LAW OF ISLAMIC LAW AND JURISPRUDENCE </vt:lpstr>
      <vt:lpstr>BASIC LAW OF ISLAMIC LAW AND JURISPRUDENCE</vt:lpstr>
      <vt:lpstr>Theological obligations </vt:lpstr>
      <vt:lpstr>BASIC LAW OF ISLAMIC LAW AND JURISPRUDENCE</vt:lpstr>
      <vt:lpstr>BASIC LAW OF ISLAMIC LAW AND JURISPRUDENCE</vt:lpstr>
      <vt:lpstr>BASIC LAW OF ISLAMIC LAW AND JURISPRUDENCE</vt:lpstr>
      <vt:lpstr>BASIC LAW OF ISLAMIC LAW AND JURISPRUDENCE</vt:lpstr>
      <vt:lpstr>BASIC LAW OF ISLAMIC LAW AND JURISPRUDENCE</vt:lpstr>
      <vt:lpstr>BASIC LAW OF ISLAMIC LAW AND JURISPRUDENCE</vt:lpstr>
      <vt:lpstr>BASIC LAW OF ISLAMIC LAW AND JURISPRUDENCE</vt:lpstr>
      <vt:lpstr>SOURCE OF ISLAMIC LAW AND JURIPRUDENCE </vt:lpstr>
      <vt:lpstr>SOURCE OF ISLAMIC LAW AND JURIPRUDENCE</vt:lpstr>
      <vt:lpstr>SOURCE OF ISLAMIC LAW AND JURIPRUDENCE</vt:lpstr>
      <vt:lpstr>SOURCE OF ISLAMIC LAW AND JURIPRUDENCE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Masroor</dc:creator>
  <cp:lastModifiedBy>Ms Sumbul</cp:lastModifiedBy>
  <cp:revision>14</cp:revision>
  <dcterms:created xsi:type="dcterms:W3CDTF">2013-04-27T18:08:14Z</dcterms:created>
  <dcterms:modified xsi:type="dcterms:W3CDTF">2013-11-28T06:03:17Z</dcterms:modified>
</cp:coreProperties>
</file>