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89" r:id="rId2"/>
    <p:sldId id="260" r:id="rId3"/>
    <p:sldId id="258" r:id="rId4"/>
    <p:sldId id="262" r:id="rId5"/>
    <p:sldId id="263" r:id="rId6"/>
    <p:sldId id="264" r:id="rId7"/>
    <p:sldId id="290" r:id="rId8"/>
    <p:sldId id="291" r:id="rId9"/>
    <p:sldId id="292" r:id="rId10"/>
    <p:sldId id="272" r:id="rId11"/>
    <p:sldId id="273" r:id="rId12"/>
    <p:sldId id="274" r:id="rId13"/>
    <p:sldId id="275" r:id="rId14"/>
    <p:sldId id="266" r:id="rId15"/>
    <p:sldId id="271" r:id="rId16"/>
    <p:sldId id="276" r:id="rId17"/>
    <p:sldId id="269" r:id="rId18"/>
    <p:sldId id="280" r:id="rId19"/>
    <p:sldId id="270" r:id="rId20"/>
    <p:sldId id="279" r:id="rId21"/>
    <p:sldId id="278" r:id="rId22"/>
    <p:sldId id="281" r:id="rId23"/>
    <p:sldId id="282" r:id="rId24"/>
    <p:sldId id="28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3" d="100"/>
          <a:sy n="73" d="100"/>
        </p:scale>
        <p:origin x="129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334927-BB5B-42DA-B43F-8B7C6E172A1D}" type="datetimeFigureOut">
              <a:rPr lang="en-US" smtClean="0"/>
              <a:pPr/>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BA319-B7D2-4160-BC8F-0FBCA61DB29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334927-BB5B-42DA-B43F-8B7C6E172A1D}" type="datetimeFigureOut">
              <a:rPr lang="en-US" smtClean="0"/>
              <a:pPr/>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BA319-B7D2-4160-BC8F-0FBCA61DB2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334927-BB5B-42DA-B43F-8B7C6E172A1D}" type="datetimeFigureOut">
              <a:rPr lang="en-US" smtClean="0"/>
              <a:pPr/>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BA319-B7D2-4160-BC8F-0FBCA61DB29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334927-BB5B-42DA-B43F-8B7C6E172A1D}" type="datetimeFigureOut">
              <a:rPr lang="en-US" smtClean="0"/>
              <a:pPr/>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BA319-B7D2-4160-BC8F-0FBCA61DB2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334927-BB5B-42DA-B43F-8B7C6E172A1D}" type="datetimeFigureOut">
              <a:rPr lang="en-US" smtClean="0"/>
              <a:pPr/>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BA319-B7D2-4160-BC8F-0FBCA61DB29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334927-BB5B-42DA-B43F-8B7C6E172A1D}" type="datetimeFigureOut">
              <a:rPr lang="en-US" smtClean="0"/>
              <a:pPr/>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BA319-B7D2-4160-BC8F-0FBCA61DB29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334927-BB5B-42DA-B43F-8B7C6E172A1D}" type="datetimeFigureOut">
              <a:rPr lang="en-US" smtClean="0"/>
              <a:pPr/>
              <a:t>6/3/2020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BBA319-B7D2-4160-BC8F-0FBCA61DB29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334927-BB5B-42DA-B43F-8B7C6E172A1D}" type="datetimeFigureOut">
              <a:rPr lang="en-US" smtClean="0"/>
              <a:pPr/>
              <a:t>6/3/2020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BBA319-B7D2-4160-BC8F-0FBCA61DB29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334927-BB5B-42DA-B43F-8B7C6E172A1D}" type="datetimeFigureOut">
              <a:rPr lang="en-US" smtClean="0"/>
              <a:pPr/>
              <a:t>6/3/2020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BBA319-B7D2-4160-BC8F-0FBCA61DB2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334927-BB5B-42DA-B43F-8B7C6E172A1D}" type="datetimeFigureOut">
              <a:rPr lang="en-US" smtClean="0"/>
              <a:pPr/>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BA319-B7D2-4160-BC8F-0FBCA61DB29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334927-BB5B-42DA-B43F-8B7C6E172A1D}" type="datetimeFigureOut">
              <a:rPr lang="en-US" smtClean="0"/>
              <a:pPr/>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BA319-B7D2-4160-BC8F-0FBCA61DB29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334927-BB5B-42DA-B43F-8B7C6E172A1D}" type="datetimeFigureOut">
              <a:rPr lang="en-US" smtClean="0"/>
              <a:pPr/>
              <a:t>6/3/2020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BA319-B7D2-4160-BC8F-0FBCA61DB29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059362"/>
          </a:xfrm>
        </p:spPr>
        <p:txBody>
          <a:bodyPr/>
          <a:lstStyle/>
          <a:p>
            <a:r>
              <a:rPr lang="en-US" b="1" i="1" dirty="0" smtClean="0">
                <a:latin typeface="Algerian" pitchFamily="82" charset="0"/>
              </a:rPr>
              <a:t>LIFE OF HAZRAT MOHAMMAD PBUH IN MAKKAH</a:t>
            </a:r>
            <a:endParaRPr lang="en-US" b="1" i="1" dirty="0">
              <a:latin typeface="Algerian"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mn-lt"/>
              </a:rPr>
              <a:t>Before Birth</a:t>
            </a:r>
            <a:br>
              <a:rPr lang="en-US" b="1" dirty="0" smtClean="0">
                <a:latin typeface="+mn-lt"/>
              </a:rPr>
            </a:br>
            <a:endParaRPr lang="en-US" dirty="0">
              <a:latin typeface="+mn-lt"/>
            </a:endParaRPr>
          </a:p>
        </p:txBody>
      </p:sp>
      <p:sp>
        <p:nvSpPr>
          <p:cNvPr id="3" name="Content Placeholder 2"/>
          <p:cNvSpPr>
            <a:spLocks noGrp="1"/>
          </p:cNvSpPr>
          <p:nvPr>
            <p:ph idx="1"/>
          </p:nvPr>
        </p:nvSpPr>
        <p:spPr>
          <a:xfrm>
            <a:off x="457200" y="1295400"/>
            <a:ext cx="8229600" cy="4830763"/>
          </a:xfrm>
        </p:spPr>
        <p:txBody>
          <a:bodyPr>
            <a:normAutofit fontScale="85000" lnSpcReduction="10000"/>
          </a:bodyPr>
          <a:lstStyle/>
          <a:p>
            <a:pPr>
              <a:spcBef>
                <a:spcPct val="50000"/>
              </a:spcBef>
              <a:buNone/>
            </a:pPr>
            <a:endParaRPr lang="en-US" b="1" dirty="0" smtClean="0">
              <a:latin typeface="Arial" charset="0"/>
            </a:endParaRPr>
          </a:p>
          <a:p>
            <a:pPr>
              <a:spcBef>
                <a:spcPct val="50000"/>
              </a:spcBef>
              <a:buFontTx/>
              <a:buChar char="•"/>
            </a:pPr>
            <a:r>
              <a:rPr lang="en-US" dirty="0" smtClean="0"/>
              <a:t>Rainfall occurred and </a:t>
            </a:r>
            <a:r>
              <a:rPr lang="en-US" dirty="0" err="1" smtClean="0"/>
              <a:t>Makkah</a:t>
            </a:r>
            <a:r>
              <a:rPr lang="en-US" dirty="0" smtClean="0"/>
              <a:t> started to overflow with beauty such as trees, flowers and fruits. </a:t>
            </a:r>
          </a:p>
          <a:p>
            <a:pPr>
              <a:spcBef>
                <a:spcPct val="50000"/>
              </a:spcBef>
              <a:buFontTx/>
              <a:buChar char="•"/>
            </a:pPr>
            <a:r>
              <a:rPr lang="en-US" dirty="0" err="1" smtClean="0"/>
              <a:t>Hazrat</a:t>
            </a:r>
            <a:r>
              <a:rPr lang="en-US" dirty="0" smtClean="0"/>
              <a:t> </a:t>
            </a:r>
            <a:r>
              <a:rPr lang="en-US" dirty="0" err="1" smtClean="0"/>
              <a:t>Bibi</a:t>
            </a:r>
            <a:r>
              <a:rPr lang="en-US" dirty="0" smtClean="0"/>
              <a:t> </a:t>
            </a:r>
            <a:r>
              <a:rPr lang="en-US" dirty="0" err="1" smtClean="0"/>
              <a:t>Aminah</a:t>
            </a:r>
            <a:r>
              <a:rPr lang="en-US" dirty="0" smtClean="0"/>
              <a:t> (R.A.A) was told in her dream that the child she will give birth to would be the leader of the </a:t>
            </a:r>
            <a:r>
              <a:rPr lang="en-US" dirty="0" err="1" smtClean="0"/>
              <a:t>ummah</a:t>
            </a:r>
            <a:r>
              <a:rPr lang="en-US" dirty="0" smtClean="0"/>
              <a:t> and she should name him </a:t>
            </a:r>
            <a:r>
              <a:rPr lang="en-US" dirty="0" err="1" smtClean="0"/>
              <a:t>Muhammed</a:t>
            </a:r>
            <a:r>
              <a:rPr lang="en-US" dirty="0" smtClean="0"/>
              <a:t> (S.A.W).</a:t>
            </a:r>
          </a:p>
          <a:p>
            <a:pPr>
              <a:spcBef>
                <a:spcPct val="50000"/>
              </a:spcBef>
            </a:pPr>
            <a:r>
              <a:rPr lang="en-US" dirty="0" smtClean="0"/>
              <a:t>At the time of and After Birth: </a:t>
            </a:r>
          </a:p>
          <a:p>
            <a:pPr>
              <a:spcBef>
                <a:spcPct val="50000"/>
              </a:spcBef>
              <a:buFontTx/>
              <a:buChar char="•"/>
            </a:pPr>
            <a:r>
              <a:rPr lang="en-US" dirty="0" smtClean="0"/>
              <a:t>Beautiful animals and women coming from paradise to help and comfort </a:t>
            </a:r>
            <a:r>
              <a:rPr lang="en-US" dirty="0" err="1" smtClean="0"/>
              <a:t>Hazrat</a:t>
            </a:r>
            <a:r>
              <a:rPr lang="en-US" dirty="0" smtClean="0"/>
              <a:t> </a:t>
            </a:r>
            <a:r>
              <a:rPr lang="en-US" dirty="0" err="1" smtClean="0"/>
              <a:t>Bibi</a:t>
            </a:r>
            <a:r>
              <a:rPr lang="en-US" dirty="0" smtClean="0"/>
              <a:t> </a:t>
            </a:r>
            <a:r>
              <a:rPr lang="en-US" dirty="0" err="1" smtClean="0"/>
              <a:t>Aminah</a:t>
            </a:r>
            <a:r>
              <a:rPr lang="en-US" dirty="0" smtClean="0"/>
              <a:t> (R.A.A)</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a:spcBef>
                <a:spcPct val="50000"/>
              </a:spcBef>
              <a:buFontTx/>
              <a:buChar char="•"/>
            </a:pPr>
            <a:r>
              <a:rPr lang="en-US" dirty="0" smtClean="0"/>
              <a:t>On the morning of 12, Rabbi-</a:t>
            </a:r>
            <a:r>
              <a:rPr lang="en-US" dirty="0" err="1" smtClean="0"/>
              <a:t>ul</a:t>
            </a:r>
            <a:r>
              <a:rPr lang="en-US" dirty="0" smtClean="0"/>
              <a:t>-</a:t>
            </a:r>
            <a:r>
              <a:rPr lang="en-US" dirty="0" err="1" smtClean="0"/>
              <a:t>Awwal</a:t>
            </a:r>
            <a:r>
              <a:rPr lang="en-US" dirty="0" smtClean="0"/>
              <a:t> (August, 2, 570 A.D), when the sun was rising, the Holy Prophet Mohammed (S.A.W) was born and right away he bowed down (did the </a:t>
            </a:r>
            <a:r>
              <a:rPr lang="en-US" dirty="0" err="1" smtClean="0"/>
              <a:t>Sajdah</a:t>
            </a:r>
            <a:r>
              <a:rPr lang="en-US" dirty="0" smtClean="0"/>
              <a:t>) to Allah. Then he raised his two little hands together, made a </a:t>
            </a:r>
            <a:r>
              <a:rPr lang="en-US" dirty="0" err="1" smtClean="0"/>
              <a:t>dua</a:t>
            </a:r>
            <a:r>
              <a:rPr lang="en-US" dirty="0" smtClean="0"/>
              <a:t> and recited the first </a:t>
            </a:r>
            <a:r>
              <a:rPr lang="en-US" dirty="0" err="1" smtClean="0"/>
              <a:t>Kalimah</a:t>
            </a:r>
            <a:r>
              <a:rPr lang="en-US" dirty="0" smtClean="0"/>
              <a:t> </a:t>
            </a:r>
            <a:r>
              <a:rPr lang="en-US" dirty="0" err="1" smtClean="0"/>
              <a:t>tayyabbah</a:t>
            </a:r>
            <a:r>
              <a:rPr lang="en-US" dirty="0" smtClean="0"/>
              <a:t>. </a:t>
            </a:r>
          </a:p>
          <a:p>
            <a:pPr>
              <a:spcBef>
                <a:spcPct val="50000"/>
              </a:spcBef>
              <a:buFontTx/>
              <a:buChar char="•"/>
            </a:pPr>
            <a:r>
              <a:rPr lang="en-US" dirty="0" smtClean="0"/>
              <a:t>There was no candle in the house but </a:t>
            </a:r>
            <a:r>
              <a:rPr lang="en-US" dirty="0" err="1" smtClean="0"/>
              <a:t>Hazrat</a:t>
            </a:r>
            <a:r>
              <a:rPr lang="en-US" dirty="0" smtClean="0"/>
              <a:t> </a:t>
            </a:r>
            <a:r>
              <a:rPr lang="en-US" dirty="0" err="1" smtClean="0"/>
              <a:t>Muhammed</a:t>
            </a:r>
            <a:r>
              <a:rPr lang="en-US" dirty="0" smtClean="0"/>
              <a:t> (S.A.W)’s </a:t>
            </a:r>
            <a:r>
              <a:rPr lang="en-US" dirty="0" err="1" smtClean="0"/>
              <a:t>noor</a:t>
            </a:r>
            <a:r>
              <a:rPr lang="en-US" dirty="0" smtClean="0"/>
              <a:t> (his spiritual light) was so much that it had lightened the whole world, east to west immensely. *</a:t>
            </a:r>
            <a:r>
              <a:rPr lang="en-US" dirty="0" err="1" smtClean="0"/>
              <a:t>Subhan</a:t>
            </a:r>
            <a:r>
              <a:rPr lang="en-US" dirty="0" smtClean="0"/>
              <a:t>-Allah*</a:t>
            </a:r>
          </a:p>
          <a:p>
            <a:pPr lvl="2">
              <a:spcBef>
                <a:spcPct val="50000"/>
              </a:spcBef>
            </a:pPr>
            <a:r>
              <a:rPr lang="en-US" i="1" dirty="0" smtClean="0"/>
              <a:t>(</a:t>
            </a:r>
            <a:r>
              <a:rPr lang="en-US" i="1" dirty="0" err="1" smtClean="0"/>
              <a:t>Qisa-sul-Anbiyah</a:t>
            </a:r>
            <a:r>
              <a:rPr lang="en-US" i="1" dirty="0" smtClean="0"/>
              <a:t>- Story Of </a:t>
            </a:r>
            <a:r>
              <a:rPr lang="en-US" i="1" dirty="0" err="1" smtClean="0"/>
              <a:t>Muhammed</a:t>
            </a:r>
            <a:r>
              <a:rPr lang="en-US" i="1" dirty="0" smtClean="0"/>
              <a:t> (</a:t>
            </a:r>
            <a:r>
              <a:rPr lang="en-US" i="1" dirty="0" err="1" smtClean="0"/>
              <a:t>s.a.w</a:t>
            </a:r>
            <a:r>
              <a:rPr lang="en-US" i="1" dirty="0" smtClean="0"/>
              <a:t>)’s Birth.)</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8" descr="C:\Documents and Settings\HP\My Documents\My Pictures\pic10.jpg"/>
          <p:cNvPicPr>
            <a:picLocks noGrp="1" noChangeAspect="1" noChangeArrowheads="1"/>
          </p:cNvPicPr>
          <p:nvPr>
            <p:ph idx="1"/>
          </p:nvPr>
        </p:nvPicPr>
        <p:blipFill>
          <a:blip r:embed="rId2"/>
          <a:stretch>
            <a:fillRect/>
          </a:stretch>
        </p:blipFill>
        <p:spPr bwMode="auto">
          <a:xfrm>
            <a:off x="381000" y="817785"/>
            <a:ext cx="8229600" cy="5980051"/>
          </a:xfrm>
          <a:prstGeom prst="rect">
            <a:avLst/>
          </a:prstGeom>
          <a:solidFill>
            <a:schemeClr val="tx1"/>
          </a:solidFill>
          <a:ln w="9525">
            <a:noFill/>
            <a:miter lim="800000"/>
            <a:headEnd/>
            <a:tailEnd/>
          </a:ln>
        </p:spPr>
      </p:pic>
      <p:sp>
        <p:nvSpPr>
          <p:cNvPr id="5" name="Rectangle 4"/>
          <p:cNvSpPr/>
          <p:nvPr/>
        </p:nvSpPr>
        <p:spPr>
          <a:xfrm>
            <a:off x="2057400" y="228600"/>
            <a:ext cx="4572000" cy="830997"/>
          </a:xfrm>
          <a:prstGeom prst="rect">
            <a:avLst/>
          </a:prstGeom>
        </p:spPr>
        <p:txBody>
          <a:bodyPr wrap="square">
            <a:spAutoFit/>
          </a:bodyPr>
          <a:lstStyle/>
          <a:p>
            <a:pPr algn="ctr">
              <a:spcBef>
                <a:spcPct val="50000"/>
              </a:spcBef>
            </a:pPr>
            <a:r>
              <a:rPr lang="en-US" sz="2400" b="1" dirty="0" smtClean="0">
                <a:latin typeface="Arial Rounded MT Bold" pitchFamily="34" charset="0"/>
              </a:rPr>
              <a:t>Birthplace Of Holy Prophet Muhammad (S.A.W)</a:t>
            </a:r>
            <a:endParaRPr lang="en-US" sz="2400" b="1" dirty="0">
              <a:latin typeface="Arial Rounded MT Bold"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ttp://www.al-sunnah.com/nektar/brthplace.gif"/>
          <p:cNvPicPr>
            <a:picLocks noGrp="1" noChangeAspect="1" noChangeArrowheads="1"/>
          </p:cNvPicPr>
          <p:nvPr>
            <p:ph idx="1"/>
          </p:nvPr>
        </p:nvPicPr>
        <p:blipFill>
          <a:blip r:embed="rId2"/>
          <a:srcRect/>
          <a:stretch>
            <a:fillRect/>
          </a:stretch>
        </p:blipFill>
        <p:spPr bwMode="auto">
          <a:xfrm>
            <a:off x="228600" y="152400"/>
            <a:ext cx="8610600" cy="65532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lstStyle/>
          <a:p>
            <a:pPr marL="514350" indent="-514350"/>
            <a:r>
              <a:rPr lang="en-GB" dirty="0" smtClean="0">
                <a:latin typeface="+mj-lt"/>
              </a:rPr>
              <a:t>He was orphaned at 6 years of age.</a:t>
            </a:r>
          </a:p>
          <a:p>
            <a:pPr marL="514350" indent="-514350"/>
            <a:r>
              <a:rPr lang="en-GB" dirty="0" smtClean="0">
                <a:latin typeface="+mj-lt"/>
              </a:rPr>
              <a:t>He was taken care of by his grandfather- Abdul </a:t>
            </a:r>
            <a:r>
              <a:rPr lang="en-GB" dirty="0" err="1" smtClean="0">
                <a:latin typeface="+mj-lt"/>
              </a:rPr>
              <a:t>Muttalib</a:t>
            </a:r>
            <a:r>
              <a:rPr lang="en-GB" dirty="0" smtClean="0">
                <a:latin typeface="+mj-lt"/>
              </a:rPr>
              <a:t>  &amp; uncle- Abu </a:t>
            </a:r>
            <a:r>
              <a:rPr lang="en-GB" dirty="0" err="1" smtClean="0">
                <a:latin typeface="+mj-lt"/>
              </a:rPr>
              <a:t>Talib</a:t>
            </a:r>
            <a:r>
              <a:rPr lang="en-GB" dirty="0" smtClean="0">
                <a:latin typeface="+mj-lt"/>
              </a:rPr>
              <a:t>.</a:t>
            </a:r>
          </a:p>
          <a:p>
            <a:pPr>
              <a:spcBef>
                <a:spcPct val="50000"/>
              </a:spcBef>
              <a:buFontTx/>
              <a:buChar char="•"/>
            </a:pPr>
            <a:r>
              <a:rPr lang="en-US" dirty="0" smtClean="0">
                <a:latin typeface="+mj-lt"/>
                <a:cs typeface="Times New Roman" charset="0"/>
              </a:rPr>
              <a:t>As Muhammad (S.A.W)  grew up, to earn his livelihood he pastured sheep and goats. </a:t>
            </a:r>
          </a:p>
          <a:p>
            <a:pPr>
              <a:spcBef>
                <a:spcPct val="50000"/>
              </a:spcBef>
              <a:buFontTx/>
              <a:buChar char="•"/>
            </a:pPr>
            <a:r>
              <a:rPr lang="en-US" dirty="0" smtClean="0">
                <a:latin typeface="+mj-lt"/>
                <a:cs typeface="Times New Roman" charset="0"/>
              </a:rPr>
              <a:t>Then he started doing trade work. In that he showed great honesty and ethics. </a:t>
            </a:r>
          </a:p>
          <a:p>
            <a:pPr marL="514350" indent="-514350"/>
            <a:endParaRPr lang="en-GB" dirty="0">
              <a:latin typeface="+mj-lt"/>
            </a:endParaRPr>
          </a:p>
          <a:p>
            <a:endParaRPr lang="en-US" dirty="0">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latin typeface="Arial" charset="0"/>
              </a:rPr>
              <a:t>Life in </a:t>
            </a:r>
            <a:r>
              <a:rPr lang="en-US" b="1" dirty="0" err="1" smtClean="0">
                <a:latin typeface="Arial" charset="0"/>
              </a:rPr>
              <a:t>Makkah</a:t>
            </a:r>
            <a:r>
              <a:rPr lang="en-US" b="1" dirty="0" smtClean="0">
                <a:latin typeface="Arial" charset="0"/>
              </a:rPr>
              <a:t/>
            </a:r>
            <a:br>
              <a:rPr lang="en-US" b="1" dirty="0" smtClean="0">
                <a:latin typeface="Arial" charset="0"/>
              </a:rPr>
            </a:br>
            <a:endParaRPr lang="en-US" dirty="0"/>
          </a:p>
        </p:txBody>
      </p:sp>
      <p:sp>
        <p:nvSpPr>
          <p:cNvPr id="3" name="Content Placeholder 2"/>
          <p:cNvSpPr>
            <a:spLocks noGrp="1"/>
          </p:cNvSpPr>
          <p:nvPr>
            <p:ph idx="1"/>
          </p:nvPr>
        </p:nvSpPr>
        <p:spPr>
          <a:xfrm>
            <a:off x="457200" y="1143000"/>
            <a:ext cx="8229600" cy="5486400"/>
          </a:xfrm>
        </p:spPr>
        <p:txBody>
          <a:bodyPr>
            <a:normAutofit/>
          </a:bodyPr>
          <a:lstStyle/>
          <a:p>
            <a:pPr>
              <a:spcBef>
                <a:spcPct val="50000"/>
              </a:spcBef>
              <a:buFontTx/>
              <a:buChar char="•"/>
            </a:pPr>
            <a:r>
              <a:rPr lang="en-US" dirty="0" smtClean="0">
                <a:latin typeface="+mj-lt"/>
                <a:cs typeface="Times New Roman" charset="0"/>
              </a:rPr>
              <a:t>At a very young age, Muhammad (S.A.W)  enthusiastically joined a pact of chivalry for the establishment of justice. </a:t>
            </a:r>
          </a:p>
          <a:p>
            <a:pPr>
              <a:spcBef>
                <a:spcPct val="50000"/>
              </a:spcBef>
              <a:buFontTx/>
              <a:buChar char="•"/>
            </a:pPr>
            <a:r>
              <a:rPr lang="en-US" dirty="0" smtClean="0">
                <a:latin typeface="+mj-lt"/>
                <a:cs typeface="Times New Roman" charset="0"/>
              </a:rPr>
              <a:t>First revelation at the age of forty.</a:t>
            </a:r>
          </a:p>
          <a:p>
            <a:pPr>
              <a:spcBef>
                <a:spcPct val="50000"/>
              </a:spcBef>
              <a:buFontTx/>
              <a:buChar char="•"/>
            </a:pPr>
            <a:r>
              <a:rPr lang="en-US" dirty="0" smtClean="0">
                <a:latin typeface="+mj-lt"/>
                <a:cs typeface="Times New Roman" charset="0"/>
              </a:rPr>
              <a:t> </a:t>
            </a:r>
            <a:r>
              <a:rPr lang="en-US" dirty="0" err="1" smtClean="0">
                <a:latin typeface="+mj-lt"/>
                <a:cs typeface="Times New Roman" charset="0"/>
              </a:rPr>
              <a:t>Makki</a:t>
            </a:r>
            <a:r>
              <a:rPr lang="en-US" dirty="0" smtClean="0">
                <a:latin typeface="+mj-lt"/>
                <a:cs typeface="Times New Roman" charset="0"/>
              </a:rPr>
              <a:t> </a:t>
            </a:r>
            <a:r>
              <a:rPr lang="en-US" dirty="0" err="1" smtClean="0">
                <a:latin typeface="+mj-lt"/>
                <a:cs typeface="Times New Roman" charset="0"/>
              </a:rPr>
              <a:t>Surahs</a:t>
            </a:r>
            <a:r>
              <a:rPr lang="en-US" dirty="0" smtClean="0">
                <a:latin typeface="+mj-lt"/>
                <a:cs typeface="Times New Roman" charset="0"/>
              </a:rPr>
              <a:t> were revealed.</a:t>
            </a:r>
          </a:p>
          <a:p>
            <a:pPr>
              <a:spcBef>
                <a:spcPct val="50000"/>
              </a:spcBef>
              <a:buFontTx/>
              <a:buChar char="•"/>
            </a:pPr>
            <a:r>
              <a:rPr lang="en-US" dirty="0" smtClean="0">
                <a:latin typeface="+mj-lt"/>
              </a:rPr>
              <a:t>Married to  </a:t>
            </a:r>
            <a:r>
              <a:rPr lang="en-GB" dirty="0" smtClean="0">
                <a:latin typeface="+mj-lt"/>
              </a:rPr>
              <a:t>beautiful and honourable widow  at the age of 25 while She was 40 years of age</a:t>
            </a:r>
            <a:endParaRPr lang="en-US" dirty="0" smtClean="0">
              <a:latin typeface="+mj-lt"/>
              <a:cs typeface="Times New Roman" charset="0"/>
            </a:endParaRPr>
          </a:p>
          <a:p>
            <a:endParaRPr lang="en-US" dirty="0"/>
          </a:p>
        </p:txBody>
      </p:sp>
      <p:pic>
        <p:nvPicPr>
          <p:cNvPr id="4" name="Picture 6" descr="http://www.sunna.info/souwar/data/media/2/sunna_info_mecca-02.jpg"/>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2" name="Picture 3" descr="http://images.google.ca/url?q=http://p.vtourist.com/794961-Makkah-Mecca.jpg&amp;usg=__OiUez21oIH_yb470fSoTDdg9FBw="/>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5363" name="Text Box 4"/>
          <p:cNvSpPr txBox="1">
            <a:spLocks noChangeArrowheads="1"/>
          </p:cNvSpPr>
          <p:nvPr/>
        </p:nvSpPr>
        <p:spPr bwMode="auto">
          <a:xfrm>
            <a:off x="685800" y="228600"/>
            <a:ext cx="5562600" cy="579438"/>
          </a:xfrm>
          <a:prstGeom prst="rect">
            <a:avLst/>
          </a:prstGeom>
          <a:noFill/>
          <a:ln w="9525">
            <a:noFill/>
            <a:miter lim="800000"/>
            <a:headEnd/>
            <a:tailEnd/>
          </a:ln>
        </p:spPr>
        <p:txBody>
          <a:bodyPr>
            <a:spAutoFit/>
          </a:bodyPr>
          <a:lstStyle/>
          <a:p>
            <a:pPr>
              <a:spcBef>
                <a:spcPct val="50000"/>
              </a:spcBef>
            </a:pPr>
            <a:r>
              <a:rPr lang="en-US" sz="3200">
                <a:solidFill>
                  <a:schemeClr val="bg1"/>
                </a:solidFill>
                <a:latin typeface="Copperplate Gothic Bold" pitchFamily="34" charset="0"/>
              </a:rPr>
              <a:t>Present Day- Makkah</a:t>
            </a:r>
          </a:p>
        </p:txBody>
      </p:sp>
    </p:spTree>
  </p:cSld>
  <p:clrMapOvr>
    <a:masterClrMapping/>
  </p:clrMapOvr>
  <p:transition advTm="1936"/>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mn-lt"/>
              </a:rPr>
              <a:t>MUHAMMAD- Divine Revelations</a:t>
            </a:r>
            <a:endParaRPr lang="en-US" dirty="0">
              <a:latin typeface="+mn-lt"/>
            </a:endParaRPr>
          </a:p>
        </p:txBody>
      </p:sp>
      <p:sp>
        <p:nvSpPr>
          <p:cNvPr id="3" name="Content Placeholder 2"/>
          <p:cNvSpPr>
            <a:spLocks noGrp="1"/>
          </p:cNvSpPr>
          <p:nvPr>
            <p:ph idx="1"/>
          </p:nvPr>
        </p:nvSpPr>
        <p:spPr/>
        <p:txBody>
          <a:bodyPr/>
          <a:lstStyle/>
          <a:p>
            <a:r>
              <a:rPr lang="en-GB" dirty="0" smtClean="0">
                <a:latin typeface="+mj-lt"/>
              </a:rPr>
              <a:t>He started to seek  mediation and peace of in the Mount of </a:t>
            </a:r>
            <a:r>
              <a:rPr lang="en-GB" dirty="0" err="1" smtClean="0">
                <a:latin typeface="+mj-lt"/>
              </a:rPr>
              <a:t>Hira</a:t>
            </a:r>
            <a:r>
              <a:rPr lang="en-GB" dirty="0" smtClean="0">
                <a:latin typeface="+mj-lt"/>
              </a:rPr>
              <a:t> in of age of 40.</a:t>
            </a:r>
          </a:p>
          <a:p>
            <a:r>
              <a:rPr lang="en-GB" dirty="0" smtClean="0">
                <a:latin typeface="+mj-lt"/>
              </a:rPr>
              <a:t> One day Angel Gabriel appeared before MUHAMMAD  (PBUH</a:t>
            </a:r>
            <a:r>
              <a:rPr lang="en-US" dirty="0" smtClean="0">
                <a:latin typeface="+mj-lt"/>
              </a:rPr>
              <a:t>) </a:t>
            </a:r>
            <a:r>
              <a:rPr lang="en-GB" dirty="0" smtClean="0">
                <a:latin typeface="+mj-lt"/>
              </a:rPr>
              <a:t>and said ‘‘ RECITE in the name of God’’(1-5)</a:t>
            </a:r>
            <a:r>
              <a:rPr lang="en-GB" dirty="0" err="1" smtClean="0">
                <a:latin typeface="+mj-lt"/>
              </a:rPr>
              <a:t>Surah</a:t>
            </a:r>
            <a:r>
              <a:rPr lang="en-GB" dirty="0" smtClean="0">
                <a:latin typeface="+mj-lt"/>
              </a:rPr>
              <a:t>-e-</a:t>
            </a:r>
            <a:r>
              <a:rPr lang="en-GB" dirty="0" err="1" smtClean="0">
                <a:latin typeface="+mj-lt"/>
              </a:rPr>
              <a:t>Alq</a:t>
            </a:r>
            <a:r>
              <a:rPr lang="en-GB" dirty="0" smtClean="0">
                <a:latin typeface="+mj-lt"/>
              </a:rPr>
              <a:t>.</a:t>
            </a:r>
            <a:endParaRPr lang="en-US" dirty="0">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r>
              <a:rPr lang="en-GB" dirty="0" smtClean="0"/>
              <a:t>It was only the being of Muhammad (PBUH) that was capable of stilling the thirst of the world</a:t>
            </a:r>
          </a:p>
          <a:p>
            <a:pPr marL="514350" indent="-514350"/>
            <a:r>
              <a:rPr lang="en-GB" dirty="0" smtClean="0"/>
              <a:t>While engaged in the worship in the cave of </a:t>
            </a:r>
            <a:r>
              <a:rPr lang="en-GB" dirty="0" err="1" smtClean="0"/>
              <a:t>Hira</a:t>
            </a:r>
            <a:r>
              <a:rPr lang="en-GB" dirty="0" smtClean="0"/>
              <a:t> in the heart of the night, the prophet who has never studies or attended the school, was suddenly shaken by the summons, </a:t>
            </a:r>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mn-lt"/>
              </a:rPr>
              <a:t>Life Before &amp; After Revelation </a:t>
            </a:r>
            <a:endParaRPr lang="en-US" dirty="0">
              <a:latin typeface="+mn-lt"/>
            </a:endParaRPr>
          </a:p>
        </p:txBody>
      </p:sp>
      <p:sp>
        <p:nvSpPr>
          <p:cNvPr id="3" name="Content Placeholder 2"/>
          <p:cNvSpPr>
            <a:spLocks noGrp="1"/>
          </p:cNvSpPr>
          <p:nvPr>
            <p:ph idx="1"/>
          </p:nvPr>
        </p:nvSpPr>
        <p:spPr/>
        <p:txBody>
          <a:bodyPr>
            <a:normAutofit lnSpcReduction="10000"/>
          </a:bodyPr>
          <a:lstStyle/>
          <a:p>
            <a:r>
              <a:rPr lang="en-GB" b="1" dirty="0" smtClean="0"/>
              <a:t>Before revelation: </a:t>
            </a:r>
            <a:r>
              <a:rPr lang="en-GB" dirty="0" smtClean="0"/>
              <a:t> </a:t>
            </a:r>
          </a:p>
          <a:p>
            <a:r>
              <a:rPr lang="en-GB" dirty="0" smtClean="0"/>
              <a:t> He gained a reputation for reliability and honesty. (Al-</a:t>
            </a:r>
            <a:r>
              <a:rPr lang="en-GB" dirty="0" err="1" smtClean="0"/>
              <a:t>sadiq</a:t>
            </a:r>
            <a:r>
              <a:rPr lang="en-GB" dirty="0" smtClean="0"/>
              <a:t>, Al-</a:t>
            </a:r>
            <a:r>
              <a:rPr lang="en-GB" dirty="0" err="1" smtClean="0"/>
              <a:t>Amin</a:t>
            </a:r>
            <a:r>
              <a:rPr lang="en-GB" dirty="0" smtClean="0"/>
              <a:t>)</a:t>
            </a:r>
          </a:p>
          <a:p>
            <a:endParaRPr lang="en-GB" dirty="0" smtClean="0"/>
          </a:p>
          <a:p>
            <a:r>
              <a:rPr lang="en-GB" b="1" dirty="0" smtClean="0"/>
              <a:t>After revelation: </a:t>
            </a:r>
          </a:p>
          <a:p>
            <a:r>
              <a:rPr lang="en-GB" dirty="0" smtClean="0"/>
              <a:t> Spent in striving to spread the word of Allah.</a:t>
            </a:r>
          </a:p>
          <a:p>
            <a:r>
              <a:rPr lang="en-GB" dirty="0" smtClean="0"/>
              <a:t>Worshipping Allah.</a:t>
            </a:r>
          </a:p>
          <a:p>
            <a:r>
              <a:rPr lang="en-GB" dirty="0" smtClean="0"/>
              <a:t> Helping and guiding all.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7772400" cy="914400"/>
          </a:xfrm>
        </p:spPr>
        <p:txBody>
          <a:bodyPr>
            <a:normAutofit fontScale="90000"/>
          </a:bodyPr>
          <a:lstStyle/>
          <a:p>
            <a:r>
              <a:rPr lang="en-US" dirty="0" smtClean="0"/>
              <a:t>The life of the Holy Prophet (</a:t>
            </a:r>
            <a:r>
              <a:rPr lang="en-GB" b="1" dirty="0" err="1" smtClean="0"/>
              <a:t>pbuh</a:t>
            </a:r>
            <a:r>
              <a:rPr lang="en-US" dirty="0" smtClean="0"/>
              <a:t>), was a life of</a:t>
            </a:r>
            <a:endParaRPr lang="en-US" dirty="0"/>
          </a:p>
        </p:txBody>
      </p:sp>
      <p:sp>
        <p:nvSpPr>
          <p:cNvPr id="3" name="Subtitle 2"/>
          <p:cNvSpPr>
            <a:spLocks noGrp="1"/>
          </p:cNvSpPr>
          <p:nvPr>
            <p:ph type="subTitle" idx="1"/>
          </p:nvPr>
        </p:nvSpPr>
        <p:spPr>
          <a:xfrm>
            <a:off x="304800" y="1219200"/>
            <a:ext cx="8534400" cy="5410200"/>
          </a:xfrm>
        </p:spPr>
        <p:txBody>
          <a:bodyPr/>
          <a:lstStyle/>
          <a:p>
            <a:pPr algn="l">
              <a:buFont typeface="Arial" pitchFamily="34" charset="0"/>
              <a:buChar char="•"/>
            </a:pPr>
            <a:r>
              <a:rPr lang="en-US" dirty="0" smtClean="0">
                <a:solidFill>
                  <a:schemeClr val="tx1"/>
                </a:solidFill>
              </a:rPr>
              <a:t> Grand success</a:t>
            </a:r>
          </a:p>
          <a:p>
            <a:pPr algn="l">
              <a:buFont typeface="Arial" pitchFamily="34" charset="0"/>
              <a:buChar char="•"/>
            </a:pPr>
            <a:r>
              <a:rPr lang="en-US" dirty="0" smtClean="0">
                <a:solidFill>
                  <a:schemeClr val="tx1"/>
                </a:solidFill>
              </a:rPr>
              <a:t> High moral qualities</a:t>
            </a:r>
          </a:p>
          <a:p>
            <a:pPr algn="l">
              <a:buFont typeface="Arial" pitchFamily="34" charset="0"/>
              <a:buChar char="•"/>
            </a:pPr>
            <a:r>
              <a:rPr lang="en-US" dirty="0" smtClean="0">
                <a:solidFill>
                  <a:schemeClr val="tx1"/>
                </a:solidFill>
              </a:rPr>
              <a:t> Spiritual power</a:t>
            </a:r>
          </a:p>
          <a:p>
            <a:pPr algn="l">
              <a:buFont typeface="Arial" pitchFamily="34" charset="0"/>
              <a:buChar char="•"/>
            </a:pPr>
            <a:r>
              <a:rPr lang="en-US" dirty="0" smtClean="0">
                <a:solidFill>
                  <a:schemeClr val="tx1"/>
                </a:solidFill>
              </a:rPr>
              <a:t> High resolve</a:t>
            </a:r>
          </a:p>
          <a:p>
            <a:pPr algn="l">
              <a:buFont typeface="Arial" pitchFamily="34" charset="0"/>
              <a:buChar char="•"/>
            </a:pPr>
            <a:r>
              <a:rPr lang="en-US" dirty="0" smtClean="0">
                <a:solidFill>
                  <a:schemeClr val="tx1"/>
                </a:solidFill>
              </a:rPr>
              <a:t>The excellence and perfection of his teaching</a:t>
            </a:r>
          </a:p>
          <a:p>
            <a:pPr algn="l">
              <a:buFont typeface="Arial" pitchFamily="34" charset="0"/>
              <a:buChar char="•"/>
            </a:pPr>
            <a:r>
              <a:rPr lang="en-US" dirty="0" smtClean="0">
                <a:solidFill>
                  <a:schemeClr val="tx1"/>
                </a:solidFill>
              </a:rPr>
              <a:t> Perfect example </a:t>
            </a:r>
          </a:p>
          <a:p>
            <a:pPr algn="l">
              <a:buFont typeface="Arial" pitchFamily="34" charset="0"/>
              <a:buChar char="•"/>
            </a:pPr>
            <a:r>
              <a:rPr lang="en-US" dirty="0" smtClean="0">
                <a:solidFill>
                  <a:schemeClr val="tx1"/>
                </a:solidFill>
              </a:rPr>
              <a:t> Acceptance of his prayers</a:t>
            </a:r>
          </a:p>
          <a:p>
            <a:pPr algn="l">
              <a:buFont typeface="Arial" pitchFamily="34" charset="0"/>
              <a:buChar char="•"/>
            </a:pPr>
            <a:endParaRPr lang="en-US" dirty="0" smtClean="0">
              <a:solidFill>
                <a:schemeClr val="tx1"/>
              </a:solidFill>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554" name="Picture 3" descr="C:\Documents and Settings\HP\Application Data\Microsoft\Media Catalog\Downloaded Clips\cl1\PH03966I.jpg"/>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3555" name="Text Box 4"/>
          <p:cNvSpPr txBox="1">
            <a:spLocks noChangeArrowheads="1"/>
          </p:cNvSpPr>
          <p:nvPr/>
        </p:nvSpPr>
        <p:spPr bwMode="auto">
          <a:xfrm>
            <a:off x="2667000" y="152400"/>
            <a:ext cx="4114800" cy="579438"/>
          </a:xfrm>
          <a:prstGeom prst="rect">
            <a:avLst/>
          </a:prstGeom>
          <a:noFill/>
          <a:ln w="9525">
            <a:noFill/>
            <a:miter lim="800000"/>
            <a:headEnd/>
            <a:tailEnd/>
          </a:ln>
        </p:spPr>
        <p:txBody>
          <a:bodyPr>
            <a:spAutoFit/>
          </a:bodyPr>
          <a:lstStyle/>
          <a:p>
            <a:pPr algn="ctr">
              <a:spcBef>
                <a:spcPct val="50000"/>
              </a:spcBef>
            </a:pPr>
            <a:r>
              <a:rPr lang="en-US" sz="3200" b="1">
                <a:solidFill>
                  <a:schemeClr val="bg1"/>
                </a:solidFill>
                <a:latin typeface="Arial" charset="0"/>
              </a:rPr>
              <a:t>Al-Miraaj</a:t>
            </a:r>
          </a:p>
        </p:txBody>
      </p:sp>
      <p:sp>
        <p:nvSpPr>
          <p:cNvPr id="23556" name="Text Box 5"/>
          <p:cNvSpPr txBox="1">
            <a:spLocks noChangeArrowheads="1"/>
          </p:cNvSpPr>
          <p:nvPr/>
        </p:nvSpPr>
        <p:spPr bwMode="auto">
          <a:xfrm>
            <a:off x="0" y="990600"/>
            <a:ext cx="9144000" cy="5614988"/>
          </a:xfrm>
          <a:prstGeom prst="rect">
            <a:avLst/>
          </a:prstGeom>
          <a:noFill/>
          <a:ln w="9525">
            <a:noFill/>
            <a:miter lim="800000"/>
            <a:headEnd/>
            <a:tailEnd/>
          </a:ln>
        </p:spPr>
        <p:txBody>
          <a:bodyPr>
            <a:spAutoFit/>
          </a:bodyPr>
          <a:lstStyle/>
          <a:p>
            <a:pPr>
              <a:spcBef>
                <a:spcPct val="50000"/>
              </a:spcBef>
            </a:pPr>
            <a:r>
              <a:rPr lang="en-US" sz="2800">
                <a:solidFill>
                  <a:schemeClr val="bg1"/>
                </a:solidFill>
                <a:latin typeface="Arial" charset="0"/>
              </a:rPr>
              <a:t>Al-Miraaj is an Arabic word referring to the Holy Prophet’s journey, from Masjid-Al-Aqsa (which is in Jerusalem), to the heavens, and in the heavens (arsh) in one night. When he ascended beyond the seventh heaven, there he heard the Kalam of Allah, which is an attribute of Allah himself. </a:t>
            </a:r>
          </a:p>
          <a:p>
            <a:pPr>
              <a:spcBef>
                <a:spcPct val="50000"/>
              </a:spcBef>
              <a:buFontTx/>
              <a:buChar char="•"/>
            </a:pPr>
            <a:r>
              <a:rPr lang="en-US" sz="2800">
                <a:solidFill>
                  <a:schemeClr val="bg1"/>
                </a:solidFill>
                <a:latin typeface="Arial" charset="0"/>
              </a:rPr>
              <a:t>He also brought the gift of 5 daily prayers for all muslims. </a:t>
            </a:r>
          </a:p>
          <a:p>
            <a:pPr>
              <a:spcBef>
                <a:spcPct val="50000"/>
              </a:spcBef>
              <a:buFontTx/>
              <a:buChar char="•"/>
            </a:pPr>
            <a:r>
              <a:rPr lang="en-US" sz="2800">
                <a:solidFill>
                  <a:schemeClr val="bg1"/>
                </a:solidFill>
                <a:latin typeface="Arial" charset="0"/>
              </a:rPr>
              <a:t>After all these matters took place with the Prophet, he returned to the city of Makkah.</a:t>
            </a:r>
          </a:p>
          <a:p>
            <a:pPr>
              <a:spcBef>
                <a:spcPct val="50000"/>
              </a:spcBef>
            </a:pPr>
            <a:r>
              <a:rPr lang="en-US" sz="3600" b="1" i="1">
                <a:solidFill>
                  <a:srgbClr val="FF3300"/>
                </a:solidFill>
                <a:latin typeface="Arial" charset="0"/>
              </a:rPr>
              <a:t>(Qisa-sul-Anbiyah: Al-Miraaj)</a:t>
            </a:r>
          </a:p>
        </p:txBody>
      </p:sp>
    </p:spTree>
  </p:cSld>
  <p:clrMapOvr>
    <a:masterClrMapping/>
  </p:clrMapOvr>
  <p:transition advTm="16800"/>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6" name="Picture 6"/>
          <p:cNvPicPr>
            <a:picLocks noChangeAspect="1" noChangeArrowheads="1"/>
          </p:cNvPicPr>
          <p:nvPr/>
        </p:nvPicPr>
        <p:blipFill>
          <a:blip r:embed="rId2">
            <a:lum bright="62000"/>
          </a:blip>
          <a:srcRect/>
          <a:stretch>
            <a:fillRect/>
          </a:stretch>
        </p:blipFill>
        <p:spPr bwMode="auto">
          <a:xfrm>
            <a:off x="0" y="-44450"/>
            <a:ext cx="9144000" cy="6902450"/>
          </a:xfrm>
          <a:prstGeom prst="rect">
            <a:avLst/>
          </a:prstGeom>
          <a:noFill/>
          <a:ln w="9525">
            <a:noFill/>
            <a:miter lim="800000"/>
            <a:headEnd/>
            <a:tailEnd/>
          </a:ln>
        </p:spPr>
      </p:pic>
      <p:sp>
        <p:nvSpPr>
          <p:cNvPr id="16387" name="Text Box 3"/>
          <p:cNvSpPr txBox="1">
            <a:spLocks noChangeArrowheads="1"/>
          </p:cNvSpPr>
          <p:nvPr/>
        </p:nvSpPr>
        <p:spPr bwMode="auto">
          <a:xfrm>
            <a:off x="1905000" y="0"/>
            <a:ext cx="5715000" cy="1066800"/>
          </a:xfrm>
          <a:prstGeom prst="rect">
            <a:avLst/>
          </a:prstGeom>
          <a:noFill/>
          <a:ln w="9525">
            <a:noFill/>
            <a:miter lim="800000"/>
            <a:headEnd/>
            <a:tailEnd/>
          </a:ln>
        </p:spPr>
        <p:txBody>
          <a:bodyPr>
            <a:spAutoFit/>
          </a:bodyPr>
          <a:lstStyle/>
          <a:p>
            <a:pPr algn="ctr">
              <a:spcBef>
                <a:spcPct val="50000"/>
              </a:spcBef>
            </a:pPr>
            <a:r>
              <a:rPr lang="en-US" sz="3200" b="1" dirty="0">
                <a:latin typeface="+mj-lt"/>
              </a:rPr>
              <a:t>Migration To </a:t>
            </a:r>
            <a:r>
              <a:rPr lang="en-US" sz="3200" b="1" dirty="0" err="1">
                <a:latin typeface="+mj-lt"/>
              </a:rPr>
              <a:t>Madina</a:t>
            </a:r>
            <a:r>
              <a:rPr lang="en-US" sz="3200" b="1" dirty="0">
                <a:latin typeface="+mj-lt"/>
              </a:rPr>
              <a:t> &amp; Life In </a:t>
            </a:r>
            <a:r>
              <a:rPr lang="en-US" sz="3200" b="1" dirty="0" err="1">
                <a:latin typeface="+mj-lt"/>
              </a:rPr>
              <a:t>Madina</a:t>
            </a:r>
            <a:endParaRPr lang="en-US" sz="3200" b="1" dirty="0">
              <a:latin typeface="+mj-lt"/>
            </a:endParaRPr>
          </a:p>
        </p:txBody>
      </p:sp>
      <p:sp>
        <p:nvSpPr>
          <p:cNvPr id="16388" name="Text Box 5"/>
          <p:cNvSpPr txBox="1">
            <a:spLocks noChangeArrowheads="1"/>
          </p:cNvSpPr>
          <p:nvPr/>
        </p:nvSpPr>
        <p:spPr bwMode="auto">
          <a:xfrm>
            <a:off x="304800" y="1066800"/>
            <a:ext cx="8610600" cy="3970318"/>
          </a:xfrm>
          <a:prstGeom prst="rect">
            <a:avLst/>
          </a:prstGeom>
          <a:noFill/>
          <a:ln w="9525">
            <a:noFill/>
            <a:miter lim="800000"/>
            <a:headEnd/>
            <a:tailEnd/>
          </a:ln>
        </p:spPr>
        <p:txBody>
          <a:bodyPr wrap="square">
            <a:spAutoFit/>
          </a:bodyPr>
          <a:lstStyle/>
          <a:p>
            <a:pPr>
              <a:spcBef>
                <a:spcPct val="50000"/>
              </a:spcBef>
              <a:buFontTx/>
              <a:buChar char="•"/>
            </a:pPr>
            <a:r>
              <a:rPr lang="en-US" sz="2800" dirty="0">
                <a:latin typeface="+mj-lt"/>
              </a:rPr>
              <a:t>By the permission of Allah, the Holy Prophet (</a:t>
            </a:r>
            <a:r>
              <a:rPr lang="en-US" sz="2800" dirty="0" err="1">
                <a:latin typeface="+mj-lt"/>
              </a:rPr>
              <a:t>s.a.w</a:t>
            </a:r>
            <a:r>
              <a:rPr lang="en-US" sz="2800" dirty="0">
                <a:latin typeface="+mj-lt"/>
              </a:rPr>
              <a:t>) decided to migrate from </a:t>
            </a:r>
            <a:r>
              <a:rPr lang="en-US" sz="2800" dirty="0" err="1">
                <a:latin typeface="+mj-lt"/>
              </a:rPr>
              <a:t>Makkah</a:t>
            </a:r>
            <a:r>
              <a:rPr lang="en-US" sz="2800" dirty="0">
                <a:latin typeface="+mj-lt"/>
              </a:rPr>
              <a:t> to </a:t>
            </a:r>
            <a:r>
              <a:rPr lang="en-US" sz="2800" dirty="0" err="1">
                <a:latin typeface="+mj-lt"/>
              </a:rPr>
              <a:t>Madina</a:t>
            </a:r>
            <a:r>
              <a:rPr lang="en-US" sz="2800" dirty="0">
                <a:latin typeface="+mj-lt"/>
              </a:rPr>
              <a:t> as the people of </a:t>
            </a:r>
            <a:r>
              <a:rPr lang="en-US" sz="2800" dirty="0" err="1">
                <a:latin typeface="+mj-lt"/>
              </a:rPr>
              <a:t>Quraysh</a:t>
            </a:r>
            <a:r>
              <a:rPr lang="en-US" sz="2800" dirty="0">
                <a:latin typeface="+mj-lt"/>
              </a:rPr>
              <a:t> were increasing their animosity towards him. </a:t>
            </a:r>
          </a:p>
          <a:p>
            <a:pPr>
              <a:spcBef>
                <a:spcPct val="50000"/>
              </a:spcBef>
              <a:buFontTx/>
              <a:buChar char="•"/>
            </a:pPr>
            <a:r>
              <a:rPr lang="en-US" sz="2800" b="1" dirty="0">
                <a:latin typeface="Arial" charset="0"/>
              </a:rPr>
              <a:t> </a:t>
            </a:r>
            <a:r>
              <a:rPr lang="en-US" sz="2800" dirty="0">
                <a:latin typeface="+mj-lt"/>
              </a:rPr>
              <a:t>Before migrating out of </a:t>
            </a:r>
            <a:r>
              <a:rPr lang="en-US" sz="2800" dirty="0" err="1">
                <a:latin typeface="+mj-lt"/>
              </a:rPr>
              <a:t>Makkah</a:t>
            </a:r>
            <a:r>
              <a:rPr lang="en-US" sz="2800" dirty="0">
                <a:latin typeface="+mj-lt"/>
              </a:rPr>
              <a:t>, he and his companion (</a:t>
            </a:r>
            <a:r>
              <a:rPr lang="en-US" sz="2800" dirty="0" err="1">
                <a:latin typeface="+mj-lt"/>
              </a:rPr>
              <a:t>sahaabbah</a:t>
            </a:r>
            <a:r>
              <a:rPr lang="en-US" sz="2800" dirty="0">
                <a:latin typeface="+mj-lt"/>
              </a:rPr>
              <a:t>) </a:t>
            </a:r>
            <a:r>
              <a:rPr lang="en-US" sz="2800" dirty="0" err="1">
                <a:latin typeface="+mj-lt"/>
              </a:rPr>
              <a:t>Siddiq</a:t>
            </a:r>
            <a:r>
              <a:rPr lang="en-US" sz="2800" dirty="0">
                <a:latin typeface="+mj-lt"/>
              </a:rPr>
              <a:t>-e-Akbar hid in the cave of </a:t>
            </a:r>
            <a:r>
              <a:rPr lang="en-US" sz="2800" dirty="0" smtClean="0">
                <a:latin typeface="+mj-lt"/>
              </a:rPr>
              <a:t>SAUR for </a:t>
            </a:r>
            <a:r>
              <a:rPr lang="en-US" sz="2800" dirty="0">
                <a:latin typeface="+mj-lt"/>
              </a:rPr>
              <a:t>3 nights. </a:t>
            </a:r>
          </a:p>
          <a:p>
            <a:pPr>
              <a:spcBef>
                <a:spcPct val="50000"/>
              </a:spcBef>
              <a:buFontTx/>
              <a:buChar char="•"/>
            </a:pPr>
            <a:r>
              <a:rPr lang="en-US" sz="2800" dirty="0">
                <a:latin typeface="+mj-lt"/>
              </a:rPr>
              <a:t>The Holy Prophet (</a:t>
            </a:r>
            <a:r>
              <a:rPr lang="en-US" sz="2800" dirty="0" err="1">
                <a:latin typeface="+mj-lt"/>
              </a:rPr>
              <a:t>s.a.w</a:t>
            </a:r>
            <a:r>
              <a:rPr lang="en-US" sz="2800" dirty="0">
                <a:latin typeface="+mj-lt"/>
              </a:rPr>
              <a:t>) and companion(s) also built a mosque together (the first mosque in </a:t>
            </a:r>
            <a:r>
              <a:rPr lang="en-US" sz="2800" dirty="0" err="1">
                <a:latin typeface="+mj-lt"/>
              </a:rPr>
              <a:t>islamic</a:t>
            </a:r>
            <a:r>
              <a:rPr lang="en-US" sz="2800" dirty="0">
                <a:latin typeface="+mj-lt"/>
              </a:rPr>
              <a:t> history</a:t>
            </a:r>
            <a:r>
              <a:rPr lang="en-US" sz="2800" dirty="0" smtClean="0">
                <a:latin typeface="+mj-lt"/>
              </a:rPr>
              <a:t>)</a:t>
            </a:r>
            <a:endParaRPr lang="en-US" sz="2500" dirty="0">
              <a:latin typeface="+mj-lt"/>
            </a:endParaRPr>
          </a:p>
        </p:txBody>
      </p:sp>
    </p:spTree>
  </p:cSld>
  <p:clrMapOvr>
    <a:masterClrMapping/>
  </p:clrMapOvr>
  <p:transition advTm="25584"/>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islamicworld.gif"/>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2" name="Picture 2" descr="C:\Documents and Settings\HP\My Documents\My Pictures\8.jpg"/>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5603" name="Rectangle 3"/>
          <p:cNvSpPr>
            <a:spLocks noChangeArrowheads="1"/>
          </p:cNvSpPr>
          <p:nvPr/>
        </p:nvSpPr>
        <p:spPr bwMode="auto">
          <a:xfrm>
            <a:off x="0" y="0"/>
            <a:ext cx="5410200" cy="9906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5604" name="Text Box 4"/>
          <p:cNvSpPr txBox="1">
            <a:spLocks noChangeArrowheads="1"/>
          </p:cNvSpPr>
          <p:nvPr/>
        </p:nvSpPr>
        <p:spPr bwMode="auto">
          <a:xfrm>
            <a:off x="0" y="0"/>
            <a:ext cx="5486400" cy="1044575"/>
          </a:xfrm>
          <a:prstGeom prst="rect">
            <a:avLst/>
          </a:prstGeom>
          <a:noFill/>
          <a:ln w="9525">
            <a:noFill/>
            <a:miter lim="800000"/>
            <a:headEnd/>
            <a:tailEnd/>
          </a:ln>
        </p:spPr>
        <p:txBody>
          <a:bodyPr>
            <a:spAutoFit/>
          </a:bodyPr>
          <a:lstStyle/>
          <a:p>
            <a:pPr algn="ctr">
              <a:spcBef>
                <a:spcPct val="50000"/>
              </a:spcBef>
            </a:pPr>
            <a:r>
              <a:rPr lang="en-US" sz="2500" b="1">
                <a:solidFill>
                  <a:schemeClr val="bg1"/>
                </a:solidFill>
                <a:latin typeface="Arial" charset="0"/>
              </a:rPr>
              <a:t>Tomb Of The Holy Prophet (s.a.w)</a:t>
            </a:r>
          </a:p>
          <a:p>
            <a:pPr algn="ctr">
              <a:spcBef>
                <a:spcPct val="50000"/>
              </a:spcBef>
            </a:pPr>
            <a:r>
              <a:rPr lang="en-US" sz="2500" b="1">
                <a:solidFill>
                  <a:schemeClr val="bg1"/>
                </a:solidFill>
                <a:latin typeface="Arial" charset="0"/>
              </a:rPr>
              <a:t>- A rare opportunity to view </a:t>
            </a:r>
          </a:p>
        </p:txBody>
      </p:sp>
    </p:spTree>
  </p:cSld>
  <p:clrMapOvr>
    <a:masterClrMapping/>
  </p:clrMapOvr>
  <p:transition advTm="1952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1"/>
            <a:ext cx="7772400" cy="762000"/>
          </a:xfrm>
        </p:spPr>
        <p:txBody>
          <a:bodyPr>
            <a:normAutofit fontScale="90000"/>
          </a:bodyPr>
          <a:lstStyle/>
          <a:p>
            <a:r>
              <a:rPr lang="en-US" b="1" dirty="0" smtClean="0">
                <a:latin typeface="Arial" charset="0"/>
              </a:rPr>
              <a:t>Conclusion</a:t>
            </a:r>
            <a:br>
              <a:rPr lang="en-US" b="1" dirty="0" smtClean="0">
                <a:latin typeface="Arial" charset="0"/>
              </a:rPr>
            </a:br>
            <a:endParaRPr lang="en-US" dirty="0"/>
          </a:p>
        </p:txBody>
      </p:sp>
      <p:sp>
        <p:nvSpPr>
          <p:cNvPr id="3" name="Subtitle 2"/>
          <p:cNvSpPr>
            <a:spLocks noGrp="1"/>
          </p:cNvSpPr>
          <p:nvPr>
            <p:ph type="subTitle" idx="1"/>
          </p:nvPr>
        </p:nvSpPr>
        <p:spPr>
          <a:xfrm>
            <a:off x="304800" y="1295400"/>
            <a:ext cx="8305800" cy="5334000"/>
          </a:xfrm>
        </p:spPr>
        <p:txBody>
          <a:bodyPr>
            <a:normAutofit lnSpcReduction="10000"/>
          </a:bodyPr>
          <a:lstStyle/>
          <a:p>
            <a:r>
              <a:rPr lang="en-US" b="1" dirty="0" smtClean="0">
                <a:solidFill>
                  <a:schemeClr val="tx1"/>
                </a:solidFill>
                <a:latin typeface="Arial" charset="0"/>
              </a:rPr>
              <a:t>Our beloved prophet (</a:t>
            </a:r>
            <a:r>
              <a:rPr lang="en-US" b="1" dirty="0" err="1" smtClean="0">
                <a:solidFill>
                  <a:schemeClr val="tx1"/>
                </a:solidFill>
                <a:latin typeface="Arial" charset="0"/>
              </a:rPr>
              <a:t>s.a.w</a:t>
            </a:r>
            <a:r>
              <a:rPr lang="en-US" b="1" dirty="0" smtClean="0">
                <a:solidFill>
                  <a:schemeClr val="tx1"/>
                </a:solidFill>
                <a:latin typeface="Arial" charset="0"/>
              </a:rPr>
              <a:t>) was source for mercy for us. </a:t>
            </a:r>
            <a:r>
              <a:rPr lang="en-US" b="1" dirty="0" err="1" smtClean="0">
                <a:solidFill>
                  <a:schemeClr val="tx1"/>
                </a:solidFill>
                <a:latin typeface="Arial" charset="0"/>
              </a:rPr>
              <a:t>Hazrat</a:t>
            </a:r>
            <a:r>
              <a:rPr lang="en-US" b="1" dirty="0" smtClean="0">
                <a:solidFill>
                  <a:schemeClr val="tx1"/>
                </a:solidFill>
                <a:latin typeface="Arial" charset="0"/>
              </a:rPr>
              <a:t> </a:t>
            </a:r>
            <a:r>
              <a:rPr lang="en-US" b="1" dirty="0" err="1" smtClean="0">
                <a:solidFill>
                  <a:schemeClr val="tx1"/>
                </a:solidFill>
                <a:latin typeface="Arial" charset="0"/>
              </a:rPr>
              <a:t>Muhammed</a:t>
            </a:r>
            <a:r>
              <a:rPr lang="en-US" b="1" dirty="0" smtClean="0">
                <a:solidFill>
                  <a:schemeClr val="tx1"/>
                </a:solidFill>
                <a:latin typeface="Arial" charset="0"/>
              </a:rPr>
              <a:t> (S.A.W) put all his strength in following Allah’s command and spreading Islam. He loved no one more than his </a:t>
            </a:r>
            <a:r>
              <a:rPr lang="en-US" b="1" dirty="0" err="1" smtClean="0">
                <a:solidFill>
                  <a:schemeClr val="tx1"/>
                </a:solidFill>
                <a:latin typeface="Arial" charset="0"/>
              </a:rPr>
              <a:t>ummah</a:t>
            </a:r>
            <a:r>
              <a:rPr lang="en-US" b="1" dirty="0" smtClean="0">
                <a:solidFill>
                  <a:schemeClr val="tx1"/>
                </a:solidFill>
                <a:latin typeface="Arial" charset="0"/>
              </a:rPr>
              <a:t>. HE wishes desperately for all of us to go to Paradise. Therefore it is our responsibility to send </a:t>
            </a:r>
            <a:r>
              <a:rPr lang="en-US" b="1" dirty="0" err="1" smtClean="0">
                <a:solidFill>
                  <a:schemeClr val="tx1"/>
                </a:solidFill>
                <a:latin typeface="Arial" charset="0"/>
              </a:rPr>
              <a:t>Durood</a:t>
            </a:r>
            <a:r>
              <a:rPr lang="en-US" b="1" dirty="0" smtClean="0">
                <a:solidFill>
                  <a:schemeClr val="tx1"/>
                </a:solidFill>
                <a:latin typeface="Arial" charset="0"/>
              </a:rPr>
              <a:t> and Salaam upon him. We can never reciprocate the love he has for us but this is the least we can do</a:t>
            </a:r>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1"/>
            <a:ext cx="7772400" cy="685800"/>
          </a:xfrm>
        </p:spPr>
        <p:txBody>
          <a:bodyPr>
            <a:normAutofit fontScale="90000"/>
          </a:bodyPr>
          <a:lstStyle/>
          <a:p>
            <a:r>
              <a:rPr lang="en-GB" b="1" dirty="0" smtClean="0">
                <a:solidFill>
                  <a:schemeClr val="tx1"/>
                </a:solidFill>
                <a:latin typeface="Arial Narrow" pitchFamily="34" charset="0"/>
              </a:rPr>
              <a:t>MUHAMMAD PBUH</a:t>
            </a:r>
            <a:endParaRPr lang="en-US" dirty="0"/>
          </a:p>
        </p:txBody>
      </p:sp>
      <p:sp>
        <p:nvSpPr>
          <p:cNvPr id="3" name="Subtitle 2"/>
          <p:cNvSpPr>
            <a:spLocks noGrp="1"/>
          </p:cNvSpPr>
          <p:nvPr>
            <p:ph type="subTitle" idx="1"/>
          </p:nvPr>
        </p:nvSpPr>
        <p:spPr>
          <a:xfrm>
            <a:off x="228600" y="1295400"/>
            <a:ext cx="8610600" cy="5181600"/>
          </a:xfrm>
        </p:spPr>
        <p:txBody>
          <a:bodyPr/>
          <a:lstStyle/>
          <a:p>
            <a:pPr algn="l">
              <a:buFont typeface="Arial" pitchFamily="34" charset="0"/>
              <a:buChar char="•"/>
            </a:pPr>
            <a:r>
              <a:rPr lang="en-GB" b="1" dirty="0" smtClean="0">
                <a:solidFill>
                  <a:schemeClr val="tx1"/>
                </a:solidFill>
              </a:rPr>
              <a:t>MUHAMMAD</a:t>
            </a:r>
            <a:r>
              <a:rPr lang="en-GB" dirty="0" smtClean="0">
                <a:solidFill>
                  <a:schemeClr val="tx1"/>
                </a:solidFill>
              </a:rPr>
              <a:t> was the Seal of Prophets - </a:t>
            </a:r>
          </a:p>
          <a:p>
            <a:pPr algn="l">
              <a:buFont typeface="Arial" pitchFamily="34" charset="0"/>
              <a:buChar char="•"/>
            </a:pPr>
            <a:r>
              <a:rPr lang="en-GB" dirty="0" smtClean="0">
                <a:solidFill>
                  <a:schemeClr val="tx1"/>
                </a:solidFill>
              </a:rPr>
              <a:t>The last prophet of God.</a:t>
            </a:r>
          </a:p>
          <a:p>
            <a:pPr algn="l">
              <a:buFont typeface="Arial" pitchFamily="34" charset="0"/>
              <a:buChar char="•"/>
            </a:pPr>
            <a:r>
              <a:rPr lang="en-GB" dirty="0" smtClean="0">
                <a:solidFill>
                  <a:schemeClr val="tx1"/>
                </a:solidFill>
              </a:rPr>
              <a:t>To Him was revealed the Religion of Islam.</a:t>
            </a:r>
          </a:p>
          <a:p>
            <a:pPr algn="l">
              <a:buFont typeface="Arial" pitchFamily="34" charset="0"/>
              <a:buChar char="•"/>
            </a:pPr>
            <a:r>
              <a:rPr lang="en-US" b="1" dirty="0" smtClean="0">
                <a:solidFill>
                  <a:schemeClr val="tx1"/>
                </a:solidFill>
              </a:rPr>
              <a:t>ENCYCLOPEDIA BRITANNICA:</a:t>
            </a:r>
            <a:endParaRPr lang="en-US" dirty="0" smtClean="0">
              <a:solidFill>
                <a:schemeClr val="tx1"/>
              </a:solidFill>
            </a:endParaRPr>
          </a:p>
          <a:p>
            <a:pPr algn="l"/>
            <a:r>
              <a:rPr lang="en-US" dirty="0" smtClean="0">
                <a:solidFill>
                  <a:schemeClr val="tx1"/>
                </a:solidFill>
              </a:rPr>
              <a:t>"....</a:t>
            </a:r>
            <a:r>
              <a:rPr lang="en-US" i="1" dirty="0" smtClean="0">
                <a:solidFill>
                  <a:schemeClr val="tx1"/>
                </a:solidFill>
              </a:rPr>
              <a:t>a mass of details in the early sources show that he was </a:t>
            </a:r>
            <a:r>
              <a:rPr lang="en-US" i="1" u="sng" dirty="0" smtClean="0">
                <a:solidFill>
                  <a:schemeClr val="tx1"/>
                </a:solidFill>
              </a:rPr>
              <a:t>an honest and upright man </a:t>
            </a:r>
            <a:r>
              <a:rPr lang="en-US" i="1" dirty="0" smtClean="0">
                <a:solidFill>
                  <a:schemeClr val="tx1"/>
                </a:solidFill>
              </a:rPr>
              <a:t>who had gained the respect and loyalty of others who were like-wise honest and upright men." </a:t>
            </a:r>
          </a:p>
          <a:p>
            <a:pPr algn="l">
              <a:buFont typeface="Arial" pitchFamily="34" charset="0"/>
              <a:buChar char="•"/>
            </a:pPr>
            <a:endParaRPr lang="en-GB" dirty="0" smtClean="0">
              <a:solidFill>
                <a:schemeClr val="tx1"/>
              </a:solidFill>
            </a:endParaRPr>
          </a:p>
          <a:p>
            <a:pPr algn="l">
              <a:buFont typeface="Arial" pitchFamily="34" charset="0"/>
              <a:buChar char="•"/>
            </a:pPr>
            <a:endParaRPr lang="en-GB" dirty="0" smtClean="0">
              <a:solidFill>
                <a:schemeClr val="tx1"/>
              </a:solidFill>
              <a:latin typeface="Arial Narrow" pitchFamily="34" charset="0"/>
            </a:endParaRPr>
          </a:p>
          <a:p>
            <a:pPr algn="l">
              <a:buFont typeface="Arial" pitchFamily="34" charset="0"/>
              <a:buChar char="•"/>
            </a:pPr>
            <a:endParaRPr lang="en-US" dirty="0" smtClean="0">
              <a:solidFill>
                <a:schemeClr val="tx1"/>
              </a:solidFill>
              <a:latin typeface="Arial Narrow" pitchFamily="34" charset="0"/>
            </a:endParaRPr>
          </a:p>
          <a:p>
            <a:pPr algn="l">
              <a:buFont typeface="Arial" pitchFamily="34" charset="0"/>
              <a:buChar char="•"/>
            </a:pPr>
            <a:endParaRPr lang="en-US"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rPr>
              <a:t>Arabia -  before the birth of Muhammad (PBUH)</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solidFill>
                  <a:schemeClr val="tx1"/>
                </a:solidFill>
              </a:rPr>
              <a:t> Arabia believed in a polytheistic form of religion.</a:t>
            </a:r>
          </a:p>
          <a:p>
            <a:r>
              <a:rPr lang="en-GB" dirty="0" smtClean="0">
                <a:solidFill>
                  <a:schemeClr val="tx1"/>
                </a:solidFill>
              </a:rPr>
              <a:t> There were 360 idols in </a:t>
            </a:r>
            <a:r>
              <a:rPr lang="en-GB" dirty="0" err="1" smtClean="0">
                <a:solidFill>
                  <a:schemeClr val="tx1"/>
                </a:solidFill>
              </a:rPr>
              <a:t>Kaba</a:t>
            </a:r>
            <a:endParaRPr lang="en-GB" dirty="0" smtClean="0">
              <a:solidFill>
                <a:schemeClr val="tx1"/>
              </a:solidFill>
            </a:endParaRPr>
          </a:p>
          <a:p>
            <a:r>
              <a:rPr lang="en-GB" dirty="0" smtClean="0">
                <a:solidFill>
                  <a:schemeClr val="tx1"/>
                </a:solidFill>
              </a:rPr>
              <a:t>The people of Mecca, therefore, had made idols of holy and righteous persons, and these they worshipped and to these they made offerings in order to please God through them</a:t>
            </a:r>
          </a:p>
          <a:p>
            <a:r>
              <a:rPr lang="en-GB" dirty="0" smtClean="0">
                <a:solidFill>
                  <a:schemeClr val="tx1"/>
                </a:solidFill>
              </a:rPr>
              <a:t>They had developed a keen interest in Astronomy but knew nothing about </a:t>
            </a:r>
            <a:r>
              <a:rPr lang="en-GB" dirty="0" err="1" smtClean="0">
                <a:solidFill>
                  <a:schemeClr val="tx1"/>
                </a:solidFill>
              </a:rPr>
              <a:t>Mathmatics</a:t>
            </a:r>
            <a:r>
              <a:rPr lang="en-GB" dirty="0" smtClean="0">
                <a:solidFill>
                  <a:schemeClr val="tx1"/>
                </a:solidFill>
              </a:rPr>
              <a:t>, Geography etc.</a:t>
            </a:r>
          </a:p>
          <a:p>
            <a:r>
              <a:rPr lang="en-GB" dirty="0" smtClean="0">
                <a:solidFill>
                  <a:schemeClr val="tx1"/>
                </a:solidFill>
              </a:rPr>
              <a:t>There was in the whole of Arabia not a single school</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GB" dirty="0" smtClean="0"/>
              <a:t> It is said that in Mecca only a few individuals could read and write</a:t>
            </a:r>
          </a:p>
          <a:p>
            <a:r>
              <a:rPr lang="en-GB" dirty="0" smtClean="0"/>
              <a:t> From the moral point of view the Arabs were a contradictory people</a:t>
            </a:r>
          </a:p>
          <a:p>
            <a:r>
              <a:rPr lang="en-GB" dirty="0" smtClean="0"/>
              <a:t> They suffered from some extreme moral defects but at the same time they possessed some admirable qualities.</a:t>
            </a:r>
          </a:p>
          <a:p>
            <a:r>
              <a:rPr lang="en-GB" dirty="0" smtClean="0"/>
              <a:t> They were given to excessive drinking. To become drunk and to run wild under the effect of drink was for them a virtue, not a vice.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idx="1"/>
          </p:nvPr>
        </p:nvSpPr>
        <p:spPr>
          <a:xfrm flipH="1">
            <a:off x="457200" y="609600"/>
            <a:ext cx="8229600" cy="5516563"/>
          </a:xfrm>
        </p:spPr>
        <p:txBody>
          <a:bodyPr>
            <a:normAutofit fontScale="97500"/>
          </a:bodyPr>
          <a:lstStyle/>
          <a:p>
            <a:r>
              <a:rPr lang="en-GB" dirty="0" smtClean="0"/>
              <a:t>Woman in this Arab society had no status and no rights. Among them it was thought honourable to put baby girls to death</a:t>
            </a:r>
          </a:p>
          <a:p>
            <a:r>
              <a:rPr lang="en-GB" dirty="0" smtClean="0"/>
              <a:t>More than one sister could also be taken to wife by the same person at one and the same time</a:t>
            </a:r>
          </a:p>
          <a:p>
            <a:r>
              <a:rPr lang="en-GB" dirty="0" smtClean="0"/>
              <a:t>Polygamous marriages were very common, and there was no limit to the number of wives a man could take</a:t>
            </a:r>
          </a:p>
          <a:p>
            <a:r>
              <a:rPr lang="en-GB" dirty="0" smtClean="0"/>
              <a:t>there was no ban on a son's marrying his step-mother on the death of his father.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26" descr="C:\Documents and Settings\HP\My Documents\My Pictures\Muhammad_tree.jpg"/>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BIRTH OF MOHAMMAD PBUH</a:t>
            </a:r>
            <a:endParaRPr lang="en-US" dirty="0"/>
          </a:p>
        </p:txBody>
      </p:sp>
      <p:sp>
        <p:nvSpPr>
          <p:cNvPr id="3" name="Content Placeholder 2"/>
          <p:cNvSpPr>
            <a:spLocks noGrp="1"/>
          </p:cNvSpPr>
          <p:nvPr>
            <p:ph idx="1"/>
          </p:nvPr>
        </p:nvSpPr>
        <p:spPr/>
        <p:txBody>
          <a:bodyPr>
            <a:normAutofit fontScale="92500" lnSpcReduction="20000"/>
          </a:bodyPr>
          <a:lstStyle/>
          <a:p>
            <a:r>
              <a:rPr lang="en-US" dirty="0"/>
              <a:t>Abdullah was the favorite son of Abdul </a:t>
            </a:r>
            <a:r>
              <a:rPr lang="en-US" dirty="0" err="1"/>
              <a:t>Muttalib</a:t>
            </a:r>
            <a:r>
              <a:rPr lang="en-US" dirty="0"/>
              <a:t>. </a:t>
            </a:r>
            <a:endParaRPr lang="en-US" dirty="0" smtClean="0"/>
          </a:p>
          <a:p>
            <a:r>
              <a:rPr lang="en-US" dirty="0" smtClean="0"/>
              <a:t>When </a:t>
            </a:r>
            <a:r>
              <a:rPr lang="en-US" dirty="0"/>
              <a:t>he was seventeen years old, he was married to </a:t>
            </a:r>
            <a:r>
              <a:rPr lang="en-US" dirty="0" err="1"/>
              <a:t>Amina</a:t>
            </a:r>
            <a:r>
              <a:rPr lang="en-US" dirty="0" smtClean="0"/>
              <a:t>,</a:t>
            </a:r>
          </a:p>
          <a:p>
            <a:r>
              <a:rPr lang="en-US" dirty="0" smtClean="0"/>
              <a:t>But Abdullah died </a:t>
            </a:r>
            <a:r>
              <a:rPr lang="en-US" dirty="0"/>
              <a:t>only seven months after his marriage</a:t>
            </a:r>
            <a:r>
              <a:rPr lang="en-US" dirty="0" smtClean="0"/>
              <a:t>.</a:t>
            </a:r>
          </a:p>
          <a:p>
            <a:r>
              <a:rPr lang="en-US" dirty="0"/>
              <a:t> He (Muhammad </a:t>
            </a:r>
            <a:r>
              <a:rPr lang="en-US" dirty="0" err="1"/>
              <a:t>ibn</a:t>
            </a:r>
            <a:r>
              <a:rPr lang="en-US" dirty="0"/>
              <a:t> Abdullah) was born in the house of his uncle, Abu </a:t>
            </a:r>
            <a:r>
              <a:rPr lang="en-US" dirty="0" err="1"/>
              <a:t>Talib</a:t>
            </a:r>
            <a:r>
              <a:rPr lang="en-US" dirty="0"/>
              <a:t>, in the “quarter” of </a:t>
            </a:r>
            <a:r>
              <a:rPr lang="en-US" dirty="0" err="1"/>
              <a:t>Banu</a:t>
            </a:r>
            <a:r>
              <a:rPr lang="en-US" dirty="0"/>
              <a:t> </a:t>
            </a:r>
            <a:r>
              <a:rPr lang="en-US" dirty="0" err="1"/>
              <a:t>Hashim</a:t>
            </a:r>
            <a:r>
              <a:rPr lang="en-US" dirty="0"/>
              <a:t> in </a:t>
            </a:r>
            <a:r>
              <a:rPr lang="en-US" dirty="0" err="1"/>
              <a:t>Makkah</a:t>
            </a:r>
            <a:r>
              <a:rPr lang="en-US" dirty="0"/>
              <a:t>, </a:t>
            </a:r>
            <a:endParaRPr lang="en-US" dirty="0" smtClean="0"/>
          </a:p>
          <a:p>
            <a:r>
              <a:rPr lang="en-US" dirty="0"/>
              <a:t>O</a:t>
            </a:r>
            <a:r>
              <a:rPr lang="en-US" dirty="0" smtClean="0"/>
              <a:t>n </a:t>
            </a:r>
            <a:r>
              <a:rPr lang="en-US" dirty="0"/>
              <a:t>the 12th of Rabi al-</a:t>
            </a:r>
            <a:r>
              <a:rPr lang="en-US" dirty="0" err="1"/>
              <a:t>Awal</a:t>
            </a:r>
            <a:r>
              <a:rPr lang="en-US" dirty="0"/>
              <a:t> of the Year of the Elephant, a date that corresponds to June 8, 570.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lstStyle/>
          <a:p>
            <a:r>
              <a:rPr lang="en-US" dirty="0"/>
              <a:t>His </a:t>
            </a:r>
            <a:r>
              <a:rPr lang="en-US" dirty="0" smtClean="0"/>
              <a:t>foster mother </a:t>
            </a:r>
            <a:r>
              <a:rPr lang="en-US" dirty="0"/>
              <a:t>was </a:t>
            </a:r>
            <a:r>
              <a:rPr lang="en-US" dirty="0" smtClean="0"/>
              <a:t>BIBI </a:t>
            </a:r>
            <a:r>
              <a:rPr lang="en-US" dirty="0" err="1" smtClean="0"/>
              <a:t>Halema</a:t>
            </a:r>
            <a:endParaRPr lang="en-US" dirty="0" smtClean="0"/>
          </a:p>
          <a:p>
            <a:r>
              <a:rPr lang="en-US" dirty="0"/>
              <a:t>H</a:t>
            </a:r>
            <a:r>
              <a:rPr lang="en-US" dirty="0" smtClean="0"/>
              <a:t>is </a:t>
            </a:r>
            <a:r>
              <a:rPr lang="en-US" dirty="0"/>
              <a:t>grandfather, Abdul </a:t>
            </a:r>
            <a:r>
              <a:rPr lang="en-US" dirty="0" err="1"/>
              <a:t>Muttalib</a:t>
            </a:r>
            <a:r>
              <a:rPr lang="en-US" dirty="0"/>
              <a:t>, who came, took him in his arms, and gave him the name Muhammad</a:t>
            </a:r>
            <a:r>
              <a:rPr lang="en-US" dirty="0" smtClean="0"/>
              <a: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670</TotalTime>
  <Words>1140</Words>
  <Application>Microsoft Office PowerPoint</Application>
  <PresentationFormat>On-screen Show (4:3)</PresentationFormat>
  <Paragraphs>85</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Algerian</vt:lpstr>
      <vt:lpstr>Arial</vt:lpstr>
      <vt:lpstr>Arial Narrow</vt:lpstr>
      <vt:lpstr>Arial Rounded MT Bold</vt:lpstr>
      <vt:lpstr>Calibri</vt:lpstr>
      <vt:lpstr>Copperplate Gothic Bold</vt:lpstr>
      <vt:lpstr>Times New Roman</vt:lpstr>
      <vt:lpstr>Office Theme</vt:lpstr>
      <vt:lpstr>LIFE OF HAZRAT MOHAMMAD PBUH IN MAKKAH</vt:lpstr>
      <vt:lpstr>The life of the Holy Prophet (pbuh), was a life of</vt:lpstr>
      <vt:lpstr>MUHAMMAD PBUH</vt:lpstr>
      <vt:lpstr>Arabia -  before the birth of Muhammad (PBUH)</vt:lpstr>
      <vt:lpstr>PowerPoint Presentation</vt:lpstr>
      <vt:lpstr>PowerPoint Presentation</vt:lpstr>
      <vt:lpstr>PowerPoint Presentation</vt:lpstr>
      <vt:lpstr>BIRTH OF MOHAMMAD PBUH</vt:lpstr>
      <vt:lpstr>PowerPoint Presentation</vt:lpstr>
      <vt:lpstr>Before Birth </vt:lpstr>
      <vt:lpstr>PowerPoint Presentation</vt:lpstr>
      <vt:lpstr>PowerPoint Presentation</vt:lpstr>
      <vt:lpstr>PowerPoint Presentation</vt:lpstr>
      <vt:lpstr>PowerPoint Presentation</vt:lpstr>
      <vt:lpstr>Life in Makkah </vt:lpstr>
      <vt:lpstr>PowerPoint Presentation</vt:lpstr>
      <vt:lpstr>MUHAMMAD- Divine Revelations</vt:lpstr>
      <vt:lpstr>PowerPoint Presentation</vt:lpstr>
      <vt:lpstr>Life Before &amp; After Revelation </vt:lpstr>
      <vt:lpstr>PowerPoint Presentation</vt:lpstr>
      <vt:lpstr>PowerPoint Presentation</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Contents</dc:title>
  <dc:creator>Sony</dc:creator>
  <cp:lastModifiedBy>DELL 5540</cp:lastModifiedBy>
  <cp:revision>55</cp:revision>
  <dcterms:created xsi:type="dcterms:W3CDTF">2016-12-06T17:27:42Z</dcterms:created>
  <dcterms:modified xsi:type="dcterms:W3CDTF">2020-06-03T13:30:26Z</dcterms:modified>
</cp:coreProperties>
</file>